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8" r:id="rId3"/>
    <p:sldId id="317" r:id="rId4"/>
    <p:sldId id="260" r:id="rId5"/>
    <p:sldId id="262" r:id="rId6"/>
    <p:sldId id="28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7" r:id="rId15"/>
    <p:sldId id="296" r:id="rId16"/>
    <p:sldId id="278" r:id="rId17"/>
    <p:sldId id="299" r:id="rId18"/>
    <p:sldId id="318" r:id="rId19"/>
    <p:sldId id="300" r:id="rId20"/>
    <p:sldId id="305" r:id="rId21"/>
    <p:sldId id="306" r:id="rId22"/>
    <p:sldId id="320" r:id="rId23"/>
    <p:sldId id="285" r:id="rId24"/>
    <p:sldId id="319" r:id="rId25"/>
    <p:sldId id="307" r:id="rId26"/>
    <p:sldId id="308" r:id="rId27"/>
    <p:sldId id="289" r:id="rId28"/>
    <p:sldId id="290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21" r:id="rId37"/>
  </p:sldIdLst>
  <p:sldSz cx="9144000" cy="6858000" type="screen4x3"/>
  <p:notesSz cx="6858000" cy="9144000"/>
  <p:defaultTextStyle>
    <a:defPPr>
      <a:defRPr lang="ru-RU"/>
    </a:defPPr>
    <a:lvl1pPr algn="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3399"/>
    <a:srgbClr val="800000"/>
    <a:srgbClr val="800080"/>
    <a:srgbClr val="660066"/>
    <a:srgbClr val="000066"/>
    <a:srgbClr val="FEEB9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9" autoAdjust="0"/>
    <p:restoredTop sz="94684" autoAdjust="0"/>
  </p:normalViewPr>
  <p:slideViewPr>
    <p:cSldViewPr>
      <p:cViewPr>
        <p:scale>
          <a:sx n="49" d="100"/>
          <a:sy n="49" d="100"/>
        </p:scale>
        <p:origin x="-1080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Relationship Id="rId9" Type="http://schemas.openxmlformats.org/officeDocument/2006/relationships/image" Target="../media/image4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Relationship Id="rId9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image" Target="../media/image62.emf"/><Relationship Id="rId7" Type="http://schemas.openxmlformats.org/officeDocument/2006/relationships/image" Target="../media/image66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6" Type="http://schemas.openxmlformats.org/officeDocument/2006/relationships/image" Target="../media/image65.emf"/><Relationship Id="rId11" Type="http://schemas.openxmlformats.org/officeDocument/2006/relationships/image" Target="../media/image70.emf"/><Relationship Id="rId5" Type="http://schemas.openxmlformats.org/officeDocument/2006/relationships/image" Target="../media/image64.emf"/><Relationship Id="rId10" Type="http://schemas.openxmlformats.org/officeDocument/2006/relationships/image" Target="../media/image69.emf"/><Relationship Id="rId4" Type="http://schemas.openxmlformats.org/officeDocument/2006/relationships/image" Target="../media/image63.emf"/><Relationship Id="rId9" Type="http://schemas.openxmlformats.org/officeDocument/2006/relationships/image" Target="../media/image6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C2F9624-3D2E-42E7-8F5A-9198DCA87190}" type="datetimeFigureOut">
              <a:rPr lang="ru-RU"/>
              <a:pPr>
                <a:defRPr/>
              </a:pPr>
              <a:t>26.08.2015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82436E1-7697-423E-9115-197A050CE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506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DA88EFA-89C8-43AB-950C-D05C9558CFE7}" type="slidenum">
              <a:rPr lang="ru-RU" sz="1200" smtClean="0"/>
              <a:pPr eaLnBrk="1" hangingPunct="1"/>
              <a:t>21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4ABB75D-2EEA-4AC0-8DFA-0CE49DC17E72}" type="slidenum">
              <a:rPr lang="ru-RU" sz="1200" smtClean="0"/>
              <a:pPr eaLnBrk="1" hangingPunct="1"/>
              <a:t>22</a:t>
            </a:fld>
            <a:endParaRPr lang="ru-RU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552D1-2EDB-4B35-8EB6-FB1240757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141082"/>
      </p:ext>
    </p:extLst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89C6A-D48A-43AD-8DA8-31F226B53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556800"/>
      </p:ext>
    </p:extLst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D5305-B878-45E2-874C-623FBAC090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879651"/>
      </p:ext>
    </p:extLst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27A39-14B2-45ED-AB08-45CBA09DC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672174"/>
      </p:ext>
    </p:extLst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9B357-D2DA-40E8-85B6-80399344A5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079205"/>
      </p:ext>
    </p:extLst>
  </p:cSld>
  <p:clrMapOvr>
    <a:masterClrMapping/>
  </p:clrMapOvr>
  <p:transition spd="med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8BC39-A65D-41BB-A1A0-34AA3C67B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16527"/>
      </p:ext>
    </p:extLst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4919A-2DAD-42D3-9A78-4F89584449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636098"/>
      </p:ext>
    </p:extLst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1ED99-861B-4626-AF8E-FB88AC925D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29779"/>
      </p:ext>
    </p:extLst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7767D-0430-428F-9E33-7004E4E7A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137466"/>
      </p:ext>
    </p:extLst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29D29-1258-497B-A084-8AE2987898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655192"/>
      </p:ext>
    </p:extLst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CB479-6A97-4C03-B927-8EEED16CC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560626"/>
      </p:ext>
    </p:extLst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0E57F-9552-40A6-917F-DCACD3B99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372666"/>
      </p:ext>
    </p:extLst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EECA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fld id="{B226C9AD-D570-4CA0-B2A5-2A7759D6CD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3.xml"/><Relationship Id="rId7" Type="http://schemas.openxmlformats.org/officeDocument/2006/relationships/slide" Target="slide27.xml"/><Relationship Id="rId12" Type="http://schemas.openxmlformats.org/officeDocument/2006/relationships/slide" Target="slide26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11" Type="http://schemas.openxmlformats.org/officeDocument/2006/relationships/slide" Target="slide23.xml"/><Relationship Id="rId5" Type="http://schemas.openxmlformats.org/officeDocument/2006/relationships/slide" Target="slide7.xml"/><Relationship Id="rId10" Type="http://schemas.openxmlformats.org/officeDocument/2006/relationships/slide" Target="slide15.xml"/><Relationship Id="rId4" Type="http://schemas.openxmlformats.org/officeDocument/2006/relationships/slide" Target="slide5.xml"/><Relationship Id="rId9" Type="http://schemas.openxmlformats.org/officeDocument/2006/relationships/slide" Target="slide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30.xml"/><Relationship Id="rId18" Type="http://schemas.openxmlformats.org/officeDocument/2006/relationships/image" Target="../media/image19.png"/><Relationship Id="rId3" Type="http://schemas.openxmlformats.org/officeDocument/2006/relationships/image" Target="../media/image16.jpeg"/><Relationship Id="rId21" Type="http://schemas.openxmlformats.org/officeDocument/2006/relationships/slide" Target="slide10.xml"/><Relationship Id="rId7" Type="http://schemas.openxmlformats.org/officeDocument/2006/relationships/image" Target="../media/image15.png"/><Relationship Id="rId12" Type="http://schemas.openxmlformats.org/officeDocument/2006/relationships/slide" Target="slide29.xml"/><Relationship Id="rId17" Type="http://schemas.openxmlformats.org/officeDocument/2006/relationships/slide" Target="slide34.xml"/><Relationship Id="rId2" Type="http://schemas.openxmlformats.org/officeDocument/2006/relationships/slideLayout" Target="../slideLayouts/slideLayout7.xml"/><Relationship Id="rId16" Type="http://schemas.openxmlformats.org/officeDocument/2006/relationships/slide" Target="slide33.xml"/><Relationship Id="rId20" Type="http://schemas.openxmlformats.org/officeDocument/2006/relationships/slide" Target="slide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slide" Target="slide13.xml"/><Relationship Id="rId5" Type="http://schemas.openxmlformats.org/officeDocument/2006/relationships/image" Target="../media/image18.png"/><Relationship Id="rId15" Type="http://schemas.openxmlformats.org/officeDocument/2006/relationships/slide" Target="slide32.xml"/><Relationship Id="rId10" Type="http://schemas.openxmlformats.org/officeDocument/2006/relationships/slide" Target="slide11.xml"/><Relationship Id="rId19" Type="http://schemas.openxmlformats.org/officeDocument/2006/relationships/image" Target="../media/image20.jpeg"/><Relationship Id="rId4" Type="http://schemas.openxmlformats.org/officeDocument/2006/relationships/image" Target="../media/image17.jpeg"/><Relationship Id="rId9" Type="http://schemas.openxmlformats.org/officeDocument/2006/relationships/slide" Target="slide9.xml"/><Relationship Id="rId14" Type="http://schemas.openxmlformats.org/officeDocument/2006/relationships/slide" Target="slide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slide" Target="slide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jpeg"/><Relationship Id="rId5" Type="http://schemas.openxmlformats.org/officeDocument/2006/relationships/slide" Target="slide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39.wmf"/><Relationship Id="rId18" Type="http://schemas.openxmlformats.org/officeDocument/2006/relationships/oleObject" Target="../embeddings/oleObject11.bin"/><Relationship Id="rId26" Type="http://schemas.openxmlformats.org/officeDocument/2006/relationships/image" Target="../media/image45.png"/><Relationship Id="rId3" Type="http://schemas.openxmlformats.org/officeDocument/2006/relationships/oleObject" Target="../embeddings/oleObject3.bin"/><Relationship Id="rId21" Type="http://schemas.openxmlformats.org/officeDocument/2006/relationships/oleObject" Target="../embeddings/oleObject14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7.bin"/><Relationship Id="rId17" Type="http://schemas.openxmlformats.org/officeDocument/2006/relationships/oleObject" Target="../embeddings/oleObject10.bin"/><Relationship Id="rId25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3.bin"/><Relationship Id="rId29" Type="http://schemas.openxmlformats.org/officeDocument/2006/relationships/slide" Target="slide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wmf"/><Relationship Id="rId11" Type="http://schemas.openxmlformats.org/officeDocument/2006/relationships/image" Target="../media/image44.png"/><Relationship Id="rId24" Type="http://schemas.openxmlformats.org/officeDocument/2006/relationships/oleObject" Target="../embeddings/oleObject16.bin"/><Relationship Id="rId5" Type="http://schemas.openxmlformats.org/officeDocument/2006/relationships/oleObject" Target="../embeddings/oleObject4.bin"/><Relationship Id="rId15" Type="http://schemas.openxmlformats.org/officeDocument/2006/relationships/image" Target="../media/image40.wmf"/><Relationship Id="rId23" Type="http://schemas.openxmlformats.org/officeDocument/2006/relationships/image" Target="../media/image41.wmf"/><Relationship Id="rId28" Type="http://schemas.openxmlformats.org/officeDocument/2006/relationships/image" Target="../media/image43.wmf"/><Relationship Id="rId10" Type="http://schemas.openxmlformats.org/officeDocument/2006/relationships/image" Target="../media/image38.wmf"/><Relationship Id="rId19" Type="http://schemas.openxmlformats.org/officeDocument/2006/relationships/oleObject" Target="../embeddings/oleObject12.bin"/><Relationship Id="rId4" Type="http://schemas.openxmlformats.org/officeDocument/2006/relationships/image" Target="../media/image35.wmf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5.bin"/><Relationship Id="rId27" Type="http://schemas.openxmlformats.org/officeDocument/2006/relationships/oleObject" Target="../embeddings/oleObject17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39.wmf"/><Relationship Id="rId18" Type="http://schemas.openxmlformats.org/officeDocument/2006/relationships/oleObject" Target="../embeddings/oleObject26.bin"/><Relationship Id="rId26" Type="http://schemas.openxmlformats.org/officeDocument/2006/relationships/image" Target="../media/image45.png"/><Relationship Id="rId3" Type="http://schemas.openxmlformats.org/officeDocument/2006/relationships/oleObject" Target="../embeddings/oleObject18.bin"/><Relationship Id="rId21" Type="http://schemas.openxmlformats.org/officeDocument/2006/relationships/oleObject" Target="../embeddings/oleObject29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2.bin"/><Relationship Id="rId17" Type="http://schemas.openxmlformats.org/officeDocument/2006/relationships/oleObject" Target="../embeddings/oleObject25.bin"/><Relationship Id="rId25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4.bin"/><Relationship Id="rId20" Type="http://schemas.openxmlformats.org/officeDocument/2006/relationships/oleObject" Target="../embeddings/oleObject28.bin"/><Relationship Id="rId29" Type="http://schemas.openxmlformats.org/officeDocument/2006/relationships/slide" Target="slide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6.wmf"/><Relationship Id="rId11" Type="http://schemas.openxmlformats.org/officeDocument/2006/relationships/image" Target="../media/image44.png"/><Relationship Id="rId24" Type="http://schemas.openxmlformats.org/officeDocument/2006/relationships/oleObject" Target="../embeddings/oleObject31.bin"/><Relationship Id="rId5" Type="http://schemas.openxmlformats.org/officeDocument/2006/relationships/oleObject" Target="../embeddings/oleObject19.bin"/><Relationship Id="rId15" Type="http://schemas.openxmlformats.org/officeDocument/2006/relationships/image" Target="../media/image40.wmf"/><Relationship Id="rId23" Type="http://schemas.openxmlformats.org/officeDocument/2006/relationships/image" Target="../media/image41.wmf"/><Relationship Id="rId28" Type="http://schemas.openxmlformats.org/officeDocument/2006/relationships/image" Target="../media/image43.wmf"/><Relationship Id="rId10" Type="http://schemas.openxmlformats.org/officeDocument/2006/relationships/image" Target="../media/image38.wmf"/><Relationship Id="rId19" Type="http://schemas.openxmlformats.org/officeDocument/2006/relationships/oleObject" Target="../embeddings/oleObject27.bin"/><Relationship Id="rId4" Type="http://schemas.openxmlformats.org/officeDocument/2006/relationships/image" Target="../media/image35.wmf"/><Relationship Id="rId9" Type="http://schemas.openxmlformats.org/officeDocument/2006/relationships/oleObject" Target="../embeddings/oleObject21.bin"/><Relationship Id="rId14" Type="http://schemas.openxmlformats.org/officeDocument/2006/relationships/oleObject" Target="../embeddings/oleObject23.bin"/><Relationship Id="rId22" Type="http://schemas.openxmlformats.org/officeDocument/2006/relationships/oleObject" Target="../embeddings/oleObject30.bin"/><Relationship Id="rId27" Type="http://schemas.openxmlformats.org/officeDocument/2006/relationships/oleObject" Target="../embeddings/oleObject3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7" Type="http://schemas.openxmlformats.org/officeDocument/2006/relationships/slide" Target="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7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36.bin"/><Relationship Id="rId10" Type="http://schemas.openxmlformats.org/officeDocument/2006/relationships/slide" Target="slide2.xml"/><Relationship Id="rId4" Type="http://schemas.openxmlformats.org/officeDocument/2006/relationships/image" Target="../media/image49.emf"/><Relationship Id="rId9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9.bin"/><Relationship Id="rId11" Type="http://schemas.openxmlformats.org/officeDocument/2006/relationships/slide" Target="slide2.xml"/><Relationship Id="rId5" Type="http://schemas.openxmlformats.org/officeDocument/2006/relationships/image" Target="../media/image53.emf"/><Relationship Id="rId10" Type="http://schemas.openxmlformats.org/officeDocument/2006/relationships/image" Target="../media/image55.emf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2.bin"/><Relationship Id="rId11" Type="http://schemas.openxmlformats.org/officeDocument/2006/relationships/slide" Target="slide2.xml"/><Relationship Id="rId5" Type="http://schemas.openxmlformats.org/officeDocument/2006/relationships/image" Target="../media/image56.emf"/><Relationship Id="rId10" Type="http://schemas.openxmlformats.org/officeDocument/2006/relationships/image" Target="../media/image58.emf"/><Relationship Id="rId4" Type="http://schemas.openxmlformats.org/officeDocument/2006/relationships/oleObject" Target="../embeddings/oleObject41.bin"/><Relationship Id="rId9" Type="http://schemas.openxmlformats.org/officeDocument/2006/relationships/oleObject" Target="../embeddings/oleObject4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64.emf"/><Relationship Id="rId18" Type="http://schemas.openxmlformats.org/officeDocument/2006/relationships/oleObject" Target="../embeddings/oleObject51.bin"/><Relationship Id="rId26" Type="http://schemas.openxmlformats.org/officeDocument/2006/relationships/slide" Target="slide2.xml"/><Relationship Id="rId3" Type="http://schemas.openxmlformats.org/officeDocument/2006/relationships/oleObject" Target="../embeddings/oleObject44.bin"/><Relationship Id="rId21" Type="http://schemas.openxmlformats.org/officeDocument/2006/relationships/image" Target="../media/image68.emf"/><Relationship Id="rId7" Type="http://schemas.openxmlformats.org/officeDocument/2006/relationships/image" Target="../media/image61.emf"/><Relationship Id="rId12" Type="http://schemas.openxmlformats.org/officeDocument/2006/relationships/oleObject" Target="../embeddings/oleObject48.bin"/><Relationship Id="rId17" Type="http://schemas.openxmlformats.org/officeDocument/2006/relationships/image" Target="../media/image66.emf"/><Relationship Id="rId25" Type="http://schemas.openxmlformats.org/officeDocument/2006/relationships/image" Target="../media/image70.e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50.bin"/><Relationship Id="rId20" Type="http://schemas.openxmlformats.org/officeDocument/2006/relationships/oleObject" Target="../embeddings/oleObject52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63.emf"/><Relationship Id="rId24" Type="http://schemas.openxmlformats.org/officeDocument/2006/relationships/oleObject" Target="../embeddings/oleObject54.bin"/><Relationship Id="rId5" Type="http://schemas.openxmlformats.org/officeDocument/2006/relationships/image" Target="../media/image46.jpeg"/><Relationship Id="rId15" Type="http://schemas.openxmlformats.org/officeDocument/2006/relationships/image" Target="../media/image65.emf"/><Relationship Id="rId23" Type="http://schemas.openxmlformats.org/officeDocument/2006/relationships/image" Target="../media/image69.emf"/><Relationship Id="rId10" Type="http://schemas.openxmlformats.org/officeDocument/2006/relationships/oleObject" Target="../embeddings/oleObject47.bin"/><Relationship Id="rId19" Type="http://schemas.openxmlformats.org/officeDocument/2006/relationships/image" Target="../media/image67.emf"/><Relationship Id="rId4" Type="http://schemas.openxmlformats.org/officeDocument/2006/relationships/image" Target="../media/image60.emf"/><Relationship Id="rId9" Type="http://schemas.openxmlformats.org/officeDocument/2006/relationships/image" Target="../media/image62.emf"/><Relationship Id="rId14" Type="http://schemas.openxmlformats.org/officeDocument/2006/relationships/oleObject" Target="../embeddings/oleObject49.bin"/><Relationship Id="rId22" Type="http://schemas.openxmlformats.org/officeDocument/2006/relationships/oleObject" Target="../embeddings/oleObject53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image" Target="../media/image7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image" Target="../media/image7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8" descr="TR0103626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28575"/>
            <a:ext cx="9144001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WordArt 5"/>
          <p:cNvSpPr>
            <a:spLocks noChangeArrowheads="1" noChangeShapeType="1" noTextEdit="1"/>
          </p:cNvSpPr>
          <p:nvPr/>
        </p:nvSpPr>
        <p:spPr bwMode="auto">
          <a:xfrm>
            <a:off x="323850" y="404813"/>
            <a:ext cx="7272338" cy="2997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Треугольники</a:t>
            </a:r>
          </a:p>
        </p:txBody>
      </p:sp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0" b="12814"/>
          <a:stretch>
            <a:fillRect/>
          </a:stretch>
        </p:blipFill>
        <p:spPr bwMode="auto">
          <a:xfrm>
            <a:off x="0" y="4556125"/>
            <a:ext cx="2916238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420938"/>
            <a:ext cx="201771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3" descr="Untitled-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4" t="20369" r="16975" b="32047"/>
          <a:stretch>
            <a:fillRect/>
          </a:stretch>
        </p:blipFill>
        <p:spPr bwMode="auto">
          <a:xfrm>
            <a:off x="466725" y="2276475"/>
            <a:ext cx="33115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4" descr="Untitled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4" t="29295" r="12325" b="50951"/>
          <a:stretch>
            <a:fillRect/>
          </a:stretch>
        </p:blipFill>
        <p:spPr bwMode="auto">
          <a:xfrm rot="21402565" flipV="1">
            <a:off x="3094038" y="5503863"/>
            <a:ext cx="23749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5" descr="Решение с использованием геометрических преобразований 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03"/>
          <a:stretch>
            <a:fillRect/>
          </a:stretch>
        </p:blipFill>
        <p:spPr bwMode="auto">
          <a:xfrm rot="-1584090">
            <a:off x="5483225" y="4602163"/>
            <a:ext cx="1584325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 Box 20"/>
          <p:cNvSpPr txBox="1">
            <a:spLocks noChangeArrowheads="1"/>
          </p:cNvSpPr>
          <p:nvPr/>
        </p:nvSpPr>
        <p:spPr bwMode="auto">
          <a:xfrm>
            <a:off x="4535488" y="6142038"/>
            <a:ext cx="4437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/>
              <a:t>Автор преподаватель математики Мурысина Т. М.</a:t>
            </a:r>
          </a:p>
        </p:txBody>
      </p:sp>
      <p:sp>
        <p:nvSpPr>
          <p:cNvPr id="15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7849360" y="4794496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1" name="AutoShape 4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2700" y="3684588"/>
            <a:ext cx="3011488" cy="1131887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sp>
        <p:nvSpPr>
          <p:cNvPr id="12291" name="AutoShape 3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5900" y="2552700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r>
              <a:rPr lang="ru-RU" sz="2800"/>
              <a:t>Лабораторно-практическая работа</a:t>
            </a:r>
          </a:p>
        </p:txBody>
      </p:sp>
      <p:sp>
        <p:nvSpPr>
          <p:cNvPr id="12292" name="AutoShape 3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61975" y="31845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Первый признак равенства треугольников</a:t>
            </a:r>
          </a:p>
        </p:txBody>
      </p:sp>
      <p:sp>
        <p:nvSpPr>
          <p:cNvPr id="12293" name="AutoShape 3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981075"/>
            <a:ext cx="460851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r>
              <a:rPr lang="ru-RU" sz="2800"/>
              <a:t>Домашнее задание</a:t>
            </a:r>
          </a:p>
        </p:txBody>
      </p:sp>
      <p:sp>
        <p:nvSpPr>
          <p:cNvPr id="12294" name="AutoShape 3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5288" y="188913"/>
            <a:ext cx="8207375" cy="503237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006699"/>
                </a:solidFill>
              </a:rPr>
              <a:t>Интерактивное табло</a:t>
            </a:r>
          </a:p>
        </p:txBody>
      </p:sp>
      <p:sp>
        <p:nvSpPr>
          <p:cNvPr id="4134" name="AutoShape 3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81400" y="82550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400"/>
              <a:t>Теория</a:t>
            </a:r>
          </a:p>
        </p:txBody>
      </p:sp>
      <p:sp>
        <p:nvSpPr>
          <p:cNvPr id="4138" name="AutoShape 4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319838" y="838200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400"/>
              <a:t>Практика</a:t>
            </a:r>
          </a:p>
        </p:txBody>
      </p:sp>
      <p:sp>
        <p:nvSpPr>
          <p:cNvPr id="4139" name="AutoShape 4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1163" y="1579563"/>
            <a:ext cx="2659062" cy="792162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400"/>
              <a:t>Проект</a:t>
            </a:r>
          </a:p>
        </p:txBody>
      </p:sp>
      <p:sp>
        <p:nvSpPr>
          <p:cNvPr id="4140" name="AutoShape 4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97588" y="2241550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Итоги</a:t>
            </a:r>
          </a:p>
        </p:txBody>
      </p:sp>
      <p:sp>
        <p:nvSpPr>
          <p:cNvPr id="4142" name="AutoShape 4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3113" y="4408488"/>
            <a:ext cx="3106737" cy="110807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Задачи</a:t>
            </a:r>
          </a:p>
        </p:txBody>
      </p:sp>
      <p:sp>
        <p:nvSpPr>
          <p:cNvPr id="12300" name="AutoShape 4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74663" y="5102225"/>
            <a:ext cx="3313112" cy="1368425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/>
              <a:t>СЮРПРИЗ</a:t>
            </a:r>
          </a:p>
        </p:txBody>
      </p:sp>
      <p:sp>
        <p:nvSpPr>
          <p:cNvPr id="4145" name="AutoShape 4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646488" y="5608638"/>
            <a:ext cx="3887787" cy="10795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 dirty="0"/>
              <a:t>Итоги урока</a:t>
            </a:r>
          </a:p>
        </p:txBody>
      </p:sp>
      <p:sp>
        <p:nvSpPr>
          <p:cNvPr id="4146" name="AutoShape 5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63888" y="1579563"/>
            <a:ext cx="2717800" cy="8128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400"/>
              <a:t>Проблема</a:t>
            </a:r>
          </a:p>
        </p:txBody>
      </p:sp>
      <p:sp>
        <p:nvSpPr>
          <p:cNvPr id="12303" name="AutoShape 5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454275" y="3765550"/>
            <a:ext cx="3043238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r>
              <a:rPr lang="ru-RU" sz="2400"/>
              <a:t>Структура теоремы</a:t>
            </a:r>
          </a:p>
        </p:txBody>
      </p:sp>
      <p:sp>
        <p:nvSpPr>
          <p:cNvPr id="12304" name="AutoShape 52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614988" y="3763963"/>
            <a:ext cx="3122612" cy="503237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r>
              <a:rPr lang="ru-RU" sz="2400"/>
              <a:t>Доказательство</a:t>
            </a:r>
          </a:p>
        </p:txBody>
      </p:sp>
      <p:sp>
        <p:nvSpPr>
          <p:cNvPr id="12305" name="AutoShape 53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35300" y="4389438"/>
            <a:ext cx="3106738" cy="503237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r>
              <a:rPr lang="ru-RU" sz="2400"/>
              <a:t>Свойство и признак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3315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260350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Домашнее задание</a:t>
            </a:r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323850" y="952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400"/>
              <a:t>Теория</a:t>
            </a:r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179388" y="2924175"/>
            <a:ext cx="64801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sz="2400">
                <a:solidFill>
                  <a:srgbClr val="800080"/>
                </a:solidFill>
              </a:rPr>
              <a:t>2) «Слепой вопрос» (ученик стоит спиной к доске). На рисунке изображены 3 точки, соединенные отрезками. Верно ли, что на доске изображен треугольник?</a:t>
            </a:r>
            <a:r>
              <a:rPr lang="ru-RU" b="0"/>
              <a:t> </a:t>
            </a:r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5724525" y="836613"/>
            <a:ext cx="31575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800">
                <a:solidFill>
                  <a:srgbClr val="A50021"/>
                </a:solidFill>
              </a:rPr>
              <a:t>Контроль учителя</a:t>
            </a: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179388" y="5157788"/>
            <a:ext cx="64087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sz="2400">
                <a:solidFill>
                  <a:srgbClr val="800080"/>
                </a:solidFill>
              </a:rPr>
              <a:t>3) «Найди ошибку»: в треугольниках против равных углов лежат равные стороны.</a:t>
            </a:r>
            <a:r>
              <a:rPr lang="ru-RU" b="0">
                <a:solidFill>
                  <a:srgbClr val="800080"/>
                </a:solidFill>
              </a:rPr>
              <a:t> </a:t>
            </a:r>
          </a:p>
        </p:txBody>
      </p:sp>
      <p:sp>
        <p:nvSpPr>
          <p:cNvPr id="13320" name="Text Box 10"/>
          <p:cNvSpPr txBox="1">
            <a:spLocks noChangeArrowheads="1"/>
          </p:cNvSpPr>
          <p:nvPr/>
        </p:nvSpPr>
        <p:spPr bwMode="auto">
          <a:xfrm>
            <a:off x="179388" y="1628775"/>
            <a:ext cx="6553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sz="2400">
                <a:solidFill>
                  <a:srgbClr val="800080"/>
                </a:solidFill>
              </a:rPr>
              <a:t>1) «Простой вопрос»: из каких простых геометрических фигур состоит треугольник?</a:t>
            </a:r>
            <a:r>
              <a:rPr lang="ru-RU" b="0">
                <a:solidFill>
                  <a:srgbClr val="800080"/>
                </a:solidFill>
              </a:rPr>
              <a:t> </a:t>
            </a:r>
          </a:p>
        </p:txBody>
      </p:sp>
      <p:pic>
        <p:nvPicPr>
          <p:cNvPr id="75795" name="Picture 1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" t="14841" r="49323" b="38945"/>
          <a:stretch>
            <a:fillRect/>
          </a:stretch>
        </p:blipFill>
        <p:spPr bwMode="auto">
          <a:xfrm>
            <a:off x="6948488" y="1557338"/>
            <a:ext cx="1690687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99" name="Picture 23" descr="риски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3" t="9499" r="51349" b="83578"/>
          <a:stretch>
            <a:fillRect/>
          </a:stretch>
        </p:blipFill>
        <p:spPr bwMode="auto">
          <a:xfrm>
            <a:off x="6804025" y="3521075"/>
            <a:ext cx="21463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804" name="Picture 28" descr="риски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01" t="30148" r="46049" b="60976"/>
          <a:stretch>
            <a:fillRect/>
          </a:stretch>
        </p:blipFill>
        <p:spPr bwMode="auto">
          <a:xfrm>
            <a:off x="6877050" y="5013325"/>
            <a:ext cx="18875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2451100"/>
            <a:ext cx="20780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4519613"/>
            <a:ext cx="207803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6005513"/>
            <a:ext cx="207803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57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77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4339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260350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Домашнее задание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323850" y="952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400"/>
              <a:t>Теория</a:t>
            </a:r>
          </a:p>
        </p:txBody>
      </p:sp>
      <p:sp>
        <p:nvSpPr>
          <p:cNvPr id="14341" name="Text Box 12"/>
          <p:cNvSpPr txBox="1">
            <a:spLocks noChangeArrowheads="1"/>
          </p:cNvSpPr>
          <p:nvPr/>
        </p:nvSpPr>
        <p:spPr bwMode="auto">
          <a:xfrm>
            <a:off x="5724525" y="836613"/>
            <a:ext cx="31575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800">
                <a:solidFill>
                  <a:srgbClr val="A50021"/>
                </a:solidFill>
              </a:rPr>
              <a:t>Контроль учителя</a:t>
            </a:r>
          </a:p>
        </p:txBody>
      </p:sp>
      <p:sp>
        <p:nvSpPr>
          <p:cNvPr id="14342" name="Text Box 17"/>
          <p:cNvSpPr txBox="1">
            <a:spLocks noChangeArrowheads="1"/>
          </p:cNvSpPr>
          <p:nvPr/>
        </p:nvSpPr>
        <p:spPr bwMode="auto">
          <a:xfrm>
            <a:off x="250825" y="1628775"/>
            <a:ext cx="648176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sz="2400">
                <a:solidFill>
                  <a:srgbClr val="800080"/>
                </a:solidFill>
              </a:rPr>
              <a:t>4) «Сложный вопрос» при наложении двух равных треугольников соответственно совместились две пары вершин и стороны заключенные между ними, верно ли, что обязательно совместятся все остальные элементы треугольников?</a:t>
            </a:r>
            <a:r>
              <a:rPr lang="ru-RU" sz="1800" b="0">
                <a:latin typeface="Arial" charset="0"/>
              </a:rPr>
              <a:t> </a:t>
            </a:r>
          </a:p>
        </p:txBody>
      </p:sp>
      <p:sp>
        <p:nvSpPr>
          <p:cNvPr id="14343" name="Text Box 21"/>
          <p:cNvSpPr txBox="1">
            <a:spLocks noChangeArrowheads="1"/>
          </p:cNvSpPr>
          <p:nvPr/>
        </p:nvSpPr>
        <p:spPr bwMode="auto">
          <a:xfrm>
            <a:off x="323850" y="4652963"/>
            <a:ext cx="6480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sz="2400">
                <a:solidFill>
                  <a:srgbClr val="800080"/>
                </a:solidFill>
              </a:rPr>
              <a:t>5) «Сделай вывод». Какой вывод можно сделать из предложения – два треугольника равны?</a:t>
            </a:r>
            <a:r>
              <a:rPr lang="ru-RU" sz="1800" b="0">
                <a:latin typeface="Arial" charset="0"/>
              </a:rPr>
              <a:t> </a:t>
            </a:r>
          </a:p>
        </p:txBody>
      </p:sp>
      <p:pic>
        <p:nvPicPr>
          <p:cNvPr id="6182" name="Picture 38" descr="Презентация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t="9052" r="28732" b="44745"/>
          <a:stretch>
            <a:fillRect/>
          </a:stretch>
        </p:blipFill>
        <p:spPr bwMode="auto">
          <a:xfrm>
            <a:off x="7164388" y="4581525"/>
            <a:ext cx="15843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6877050" y="1628775"/>
            <a:ext cx="2087563" cy="2520950"/>
            <a:chOff x="4332" y="1026"/>
            <a:chExt cx="1315" cy="1588"/>
          </a:xfrm>
        </p:grpSpPr>
        <p:pic>
          <p:nvPicPr>
            <p:cNvPr id="14349" name="Picture 37" descr="риски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17" t="10912" r="25529" b="72723"/>
            <a:stretch>
              <a:fillRect/>
            </a:stretch>
          </p:blipFill>
          <p:spPr bwMode="auto">
            <a:xfrm>
              <a:off x="4422" y="1026"/>
              <a:ext cx="1061" cy="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0" name="Picture 42" descr="рисунок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38" t="50000" r="29532" b="27940"/>
            <a:stretch>
              <a:fillRect/>
            </a:stretch>
          </p:blipFill>
          <p:spPr bwMode="auto">
            <a:xfrm>
              <a:off x="4332" y="1661"/>
              <a:ext cx="1315" cy="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021138"/>
            <a:ext cx="207803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5954713"/>
            <a:ext cx="20796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AutoShape 5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5400000" flipH="1" flipV="1">
            <a:off x="6122988" y="5530850"/>
            <a:ext cx="577850" cy="183515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Назад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374775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ru-RU" u="sng">
                <a:solidFill>
                  <a:srgbClr val="000066"/>
                </a:solidFill>
              </a:rPr>
              <a:t>Задание.</a:t>
            </a:r>
            <a:r>
              <a:rPr lang="ru-RU">
                <a:solidFill>
                  <a:srgbClr val="000066"/>
                </a:solidFill>
              </a:rPr>
              <a:t> </a:t>
            </a:r>
            <a:r>
              <a:rPr lang="ru-RU">
                <a:solidFill>
                  <a:srgbClr val="800080"/>
                </a:solidFill>
              </a:rPr>
              <a:t>Взаимопроверка по образцу.</a:t>
            </a:r>
            <a:r>
              <a:rPr lang="ru-RU">
                <a:solidFill>
                  <a:srgbClr val="000066"/>
                </a:solidFill>
              </a:rPr>
              <a:t> Проверяем задания № 52 из рабочей тетради по эталону на доске. Стоимость правильного решения – 1 балл.</a:t>
            </a:r>
            <a:r>
              <a:rPr lang="ru-RU" b="0"/>
              <a:t> </a:t>
            </a:r>
          </a:p>
        </p:txBody>
      </p:sp>
      <p:sp>
        <p:nvSpPr>
          <p:cNvPr id="15363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Домашнее задание.</a:t>
            </a: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323850" y="333375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400"/>
              <a:t>Практика</a:t>
            </a:r>
          </a:p>
        </p:txBody>
      </p:sp>
      <p:pic>
        <p:nvPicPr>
          <p:cNvPr id="8206" name="Picture 14" descr="ДЗ-52-5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" t="1443" b="59596"/>
          <a:stretch>
            <a:fillRect/>
          </a:stretch>
        </p:blipFill>
        <p:spPr bwMode="auto">
          <a:xfrm>
            <a:off x="179388" y="2133600"/>
            <a:ext cx="8424862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9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1374775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ru-RU" u="sng">
                <a:solidFill>
                  <a:srgbClr val="000066"/>
                </a:solidFill>
              </a:rPr>
              <a:t>Задание.</a:t>
            </a:r>
            <a:r>
              <a:rPr lang="ru-RU">
                <a:solidFill>
                  <a:schemeClr val="accent2"/>
                </a:solidFill>
              </a:rPr>
              <a:t> </a:t>
            </a:r>
            <a:r>
              <a:rPr lang="ru-RU">
                <a:solidFill>
                  <a:srgbClr val="800080"/>
                </a:solidFill>
              </a:rPr>
              <a:t>Взаимопроверка по образцу.</a:t>
            </a:r>
            <a:r>
              <a:rPr lang="ru-RU">
                <a:solidFill>
                  <a:schemeClr val="accent2"/>
                </a:solidFill>
              </a:rPr>
              <a:t> </a:t>
            </a:r>
            <a:r>
              <a:rPr lang="ru-RU">
                <a:solidFill>
                  <a:srgbClr val="000066"/>
                </a:solidFill>
              </a:rPr>
              <a:t>Проверяем задания № 53 из рабочей тетради по эталону на доске. Стоимость правильного решения – 1 балл.</a:t>
            </a:r>
            <a:r>
              <a:rPr lang="ru-RU" b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29699" name="Rectangle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596188" y="6165850"/>
            <a:ext cx="1368425" cy="4333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638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Домашнее задание.</a:t>
            </a:r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323850" y="333375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400"/>
              <a:t>Практика</a:t>
            </a:r>
          </a:p>
        </p:txBody>
      </p:sp>
      <p:pic>
        <p:nvPicPr>
          <p:cNvPr id="29703" name="Picture 7" descr="ДЗ-52-5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1" r="1828" b="13420"/>
          <a:stretch>
            <a:fillRect/>
          </a:stretch>
        </p:blipFill>
        <p:spPr bwMode="auto">
          <a:xfrm>
            <a:off x="0" y="2060575"/>
            <a:ext cx="7451725" cy="46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15884" r="3201" b="7338"/>
          <a:stretch>
            <a:fillRect/>
          </a:stretch>
        </p:blipFill>
        <p:spPr bwMode="auto">
          <a:xfrm>
            <a:off x="971550" y="4724400"/>
            <a:ext cx="1981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1" b="44868"/>
          <a:stretch>
            <a:fillRect/>
          </a:stretch>
        </p:blipFill>
        <p:spPr bwMode="auto">
          <a:xfrm>
            <a:off x="1763713" y="5643563"/>
            <a:ext cx="1935162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Рисунок 2" descr="C:\Users\Наташа\Desktop\к урокам на неделе\План\проект\наполеон 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554538"/>
            <a:ext cx="1646237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4787900" y="5105400"/>
          <a:ext cx="266382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Точечный рисунок" r:id="rId6" imgW="2523810" imgH="1733333" progId="Paint.Picture">
                  <p:embed/>
                </p:oleObj>
              </mc:Choice>
              <mc:Fallback>
                <p:oleObj name="Точечный рисунок" r:id="rId6" imgW="2523810" imgH="1733333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"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5105400"/>
                        <a:ext cx="2663825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179388" y="333375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1032" name="AutoShape 8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6725" y="1628775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Музыка</a:t>
            </a:r>
          </a:p>
        </p:txBody>
      </p:sp>
      <p:sp>
        <p:nvSpPr>
          <p:cNvPr id="1033" name="AutoShape 9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916238" y="1628775"/>
            <a:ext cx="2087562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География</a:t>
            </a:r>
          </a:p>
        </p:txBody>
      </p:sp>
      <p:sp>
        <p:nvSpPr>
          <p:cNvPr id="1034" name="AutoShape 10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6725" y="2420938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История </a:t>
            </a:r>
          </a:p>
        </p:txBody>
      </p:sp>
      <p:sp>
        <p:nvSpPr>
          <p:cNvPr id="1035" name="AutoShape 11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771775" y="2420938"/>
            <a:ext cx="27368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Строительство</a:t>
            </a:r>
          </a:p>
        </p:txBody>
      </p:sp>
      <p:sp>
        <p:nvSpPr>
          <p:cNvPr id="1036" name="AutoShape 12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867400" y="2420938"/>
            <a:ext cx="27368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Астрономия</a:t>
            </a:r>
          </a:p>
        </p:txBody>
      </p:sp>
      <p:sp>
        <p:nvSpPr>
          <p:cNvPr id="1037" name="AutoShape 13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6725" y="3284538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Физика</a:t>
            </a:r>
          </a:p>
        </p:txBody>
      </p:sp>
      <p:sp>
        <p:nvSpPr>
          <p:cNvPr id="1038" name="AutoShape 14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916238" y="3284538"/>
            <a:ext cx="2087562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Искусство</a:t>
            </a:r>
          </a:p>
        </p:txBody>
      </p:sp>
      <p:sp>
        <p:nvSpPr>
          <p:cNvPr id="1039" name="AutoShape 15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292725" y="3284538"/>
            <a:ext cx="27368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Развлечения</a:t>
            </a:r>
          </a:p>
        </p:txBody>
      </p:sp>
      <p:sp>
        <p:nvSpPr>
          <p:cNvPr id="1040" name="AutoShape 16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6725" y="4221163"/>
            <a:ext cx="396081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Нереальные объекты</a:t>
            </a:r>
          </a:p>
        </p:txBody>
      </p:sp>
      <p:sp>
        <p:nvSpPr>
          <p:cNvPr id="1041" name="AutoShape 17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716463" y="4221163"/>
            <a:ext cx="3960812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Снежинка Коха</a:t>
            </a:r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868863"/>
            <a:ext cx="143986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 descr="Вот так и выглядел первый спидрон. Может, он не был цветным, но это уже совсем не важно. Теперь, кстати, понятно, почему фигура так зовётся — это действительно 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391150"/>
            <a:ext cx="2233613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61" name="Rectangle 2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596188" y="6165850"/>
            <a:ext cx="1368425" cy="4333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046" name="AutoShape 22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219700" y="1628775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Одежда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11271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9388" y="333375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1741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6725" y="1628775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Музыка</a:t>
            </a:r>
          </a:p>
        </p:txBody>
      </p:sp>
      <p:sp>
        <p:nvSpPr>
          <p:cNvPr id="17413" name="Rectangle 20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7414" name="Picture 23" descr="Untitled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4" t="20369" r="16975" b="32047"/>
          <a:stretch>
            <a:fillRect/>
          </a:stretch>
        </p:blipFill>
        <p:spPr bwMode="auto">
          <a:xfrm>
            <a:off x="684213" y="2636838"/>
            <a:ext cx="23749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 Box 24"/>
          <p:cNvSpPr txBox="1">
            <a:spLocks noChangeArrowheads="1"/>
          </p:cNvSpPr>
          <p:nvPr/>
        </p:nvSpPr>
        <p:spPr bwMode="auto">
          <a:xfrm>
            <a:off x="3203575" y="1700213"/>
            <a:ext cx="5510213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800" i="1">
                <a:solidFill>
                  <a:srgbClr val="800080"/>
                </a:solidFill>
              </a:rPr>
              <a:t>Треугольник,</a:t>
            </a:r>
            <a:r>
              <a:rPr lang="ru-RU" sz="2800" i="1">
                <a:solidFill>
                  <a:schemeClr val="accent2"/>
                </a:solidFill>
              </a:rPr>
              <a:t> </a:t>
            </a:r>
            <a:r>
              <a:rPr lang="ru-RU" sz="2800" i="1">
                <a:solidFill>
                  <a:srgbClr val="800080"/>
                </a:solidFill>
              </a:rPr>
              <a:t>самозвучащий ударный музыкальный инструмент</a:t>
            </a:r>
            <a:r>
              <a:rPr lang="ru-RU" sz="2800">
                <a:solidFill>
                  <a:schemeClr val="accent2"/>
                </a:solidFill>
              </a:rPr>
              <a:t> </a:t>
            </a:r>
            <a:r>
              <a:rPr lang="ru-RU" sz="2800">
                <a:solidFill>
                  <a:srgbClr val="000066"/>
                </a:solidFill>
              </a:rPr>
              <a:t>— стальной прут, согнутый в виде треугольника, по которому ударяют палочкой. Применяется в оркестрах и инструментальных ансамблях.</a:t>
            </a:r>
            <a:r>
              <a:rPr lang="ru-RU" sz="2800" b="0">
                <a:solidFill>
                  <a:srgbClr val="A50021"/>
                </a:solidFill>
                <a:latin typeface="Arial" charset="0"/>
              </a:rPr>
              <a:t> </a:t>
            </a:r>
          </a:p>
        </p:txBody>
      </p:sp>
      <p:sp>
        <p:nvSpPr>
          <p:cNvPr id="9" name="Rectangl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0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12291" name="AutoShape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9388" y="333375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18436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916238" y="1628775"/>
            <a:ext cx="2087562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География</a:t>
            </a:r>
          </a:p>
        </p:txBody>
      </p:sp>
      <p:pic>
        <p:nvPicPr>
          <p:cNvPr id="1843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0" b="12814"/>
          <a:stretch>
            <a:fillRect/>
          </a:stretch>
        </p:blipFill>
        <p:spPr bwMode="auto">
          <a:xfrm>
            <a:off x="0" y="2565400"/>
            <a:ext cx="3924300" cy="310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924300" y="2459038"/>
            <a:ext cx="5040313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400" i="1">
                <a:solidFill>
                  <a:srgbClr val="800080"/>
                </a:solidFill>
              </a:rPr>
              <a:t>Бермудский треугольник</a:t>
            </a:r>
            <a:r>
              <a:rPr lang="ru-RU" sz="2400" b="0" i="1">
                <a:solidFill>
                  <a:srgbClr val="800080"/>
                </a:solidFill>
              </a:rPr>
              <a:t> —</a:t>
            </a:r>
            <a:r>
              <a:rPr lang="ru-RU" sz="2400" b="0">
                <a:solidFill>
                  <a:schemeClr val="accent2"/>
                </a:solidFill>
              </a:rPr>
              <a:t> </a:t>
            </a:r>
            <a:r>
              <a:rPr lang="ru-RU" sz="2400">
                <a:solidFill>
                  <a:srgbClr val="000066"/>
                </a:solidFill>
              </a:rPr>
              <a:t>район в Атлантическом океане, в котором происходят якобы таинственные исчезновения морских и воздушных судов. Район ограничен линиями от Флориды к Бермудским островам, далее к Пуэрто-Рико  и назад к Флориде через Багамы.</a:t>
            </a:r>
            <a:r>
              <a:rPr lang="ru-RU" b="0">
                <a:solidFill>
                  <a:schemeClr val="accent2"/>
                </a:solidFill>
                <a:latin typeface="Arial" charset="0"/>
              </a:rPr>
              <a:t> </a:t>
            </a:r>
          </a:p>
        </p:txBody>
      </p:sp>
      <p:sp>
        <p:nvSpPr>
          <p:cNvPr id="8" name="Rectangl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3" descr="logo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7" t="8897" r="11189" b="12152"/>
          <a:stretch>
            <a:fillRect/>
          </a:stretch>
        </p:blipFill>
        <p:spPr bwMode="auto">
          <a:xfrm>
            <a:off x="0" y="4484688"/>
            <a:ext cx="2411413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13315" name="AutoShap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79388" y="333375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6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1628775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Одежда </a:t>
            </a:r>
          </a:p>
        </p:txBody>
      </p:sp>
      <p:pic>
        <p:nvPicPr>
          <p:cNvPr id="19463" name="Picture 9" descr="2950987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4386262" cy="294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1" descr="1598_1bi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789363"/>
            <a:ext cx="333375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0" descr="2VJo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21"/>
          <a:stretch>
            <a:fillRect/>
          </a:stretch>
        </p:blipFill>
        <p:spPr bwMode="auto">
          <a:xfrm rot="-622324">
            <a:off x="1692275" y="4149725"/>
            <a:ext cx="3313113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Text Box 12"/>
          <p:cNvSpPr txBox="1">
            <a:spLocks noChangeArrowheads="1"/>
          </p:cNvSpPr>
          <p:nvPr/>
        </p:nvSpPr>
        <p:spPr bwMode="auto">
          <a:xfrm>
            <a:off x="5076825" y="2276475"/>
            <a:ext cx="38163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400" i="1">
                <a:solidFill>
                  <a:srgbClr val="000066"/>
                </a:solidFill>
              </a:rPr>
              <a:t>Треугольники в одежде: различные головные уборы</a:t>
            </a:r>
            <a:r>
              <a:rPr lang="ru-RU" sz="2400" i="1">
                <a:solidFill>
                  <a:srgbClr val="800080"/>
                </a:solidFill>
              </a:rPr>
              <a:t> </a:t>
            </a:r>
            <a:r>
              <a:rPr lang="ru-RU" sz="2400" i="1">
                <a:solidFill>
                  <a:srgbClr val="A50021"/>
                </a:solidFill>
              </a:rPr>
              <a:t>– треуголки, колпаки, косынки. </a:t>
            </a:r>
          </a:p>
        </p:txBody>
      </p:sp>
      <p:sp>
        <p:nvSpPr>
          <p:cNvPr id="12" name="Rectangle 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3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79388" y="2708275"/>
          <a:ext cx="266382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Точечный рисунок" r:id="rId3" imgW="2523810" imgH="1733333" progId="Paint.Picture">
                  <p:embed/>
                </p:oleObj>
              </mc:Choice>
              <mc:Fallback>
                <p:oleObj name="Точечный рисунок" r:id="rId3" imgW="2523810" imgH="1733333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"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708275"/>
                        <a:ext cx="2663825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14343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79388" y="333375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2053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9750" y="1412875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История </a:t>
            </a:r>
          </a:p>
        </p:txBody>
      </p:sp>
      <p:sp>
        <p:nvSpPr>
          <p:cNvPr id="2054" name="Rectangle 20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055" name="Picture 2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3319">
            <a:off x="1116013" y="4149725"/>
            <a:ext cx="237648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Text Box 24"/>
          <p:cNvSpPr txBox="1">
            <a:spLocks noChangeArrowheads="1"/>
          </p:cNvSpPr>
          <p:nvPr/>
        </p:nvSpPr>
        <p:spPr bwMode="auto">
          <a:xfrm>
            <a:off x="3276600" y="1844675"/>
            <a:ext cx="56165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400" i="1">
                <a:solidFill>
                  <a:srgbClr val="800080"/>
                </a:solidFill>
              </a:rPr>
              <a:t>Солдатский треугольник</a:t>
            </a:r>
            <a:r>
              <a:rPr lang="ru-RU" sz="2400">
                <a:solidFill>
                  <a:srgbClr val="800080"/>
                </a:solidFill>
              </a:rPr>
              <a:t> –</a:t>
            </a:r>
            <a:r>
              <a:rPr lang="ru-RU" sz="2400">
                <a:solidFill>
                  <a:schemeClr val="accent2"/>
                </a:solidFill>
              </a:rPr>
              <a:t> </a:t>
            </a:r>
            <a:r>
              <a:rPr lang="ru-RU" sz="2400">
                <a:solidFill>
                  <a:srgbClr val="000066"/>
                </a:solidFill>
              </a:rPr>
              <a:t>письмо без марки и конверта, отправленное солдатом с фронта или солдату на фронт, складывался из страницы школьной тетрадки. Первым делом подписывался адрес, а оборотная сторона служила для пометок почтовыми работниками, или для записи, что герой погиб и письмо возвращалось адресату.</a:t>
            </a:r>
          </a:p>
        </p:txBody>
      </p:sp>
      <p:sp>
        <p:nvSpPr>
          <p:cNvPr id="11" name="Rectangle 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95963" y="6299200"/>
            <a:ext cx="1368425" cy="4333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2" name="AutoShap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4322763" y="5511800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  <p:sp>
        <p:nvSpPr>
          <p:cNvPr id="13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7965325" y="5598882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15364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9388" y="333375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20484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539750" y="1412875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История </a:t>
            </a: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486" name="Text Box 9"/>
          <p:cNvSpPr txBox="1">
            <a:spLocks noChangeArrowheads="1"/>
          </p:cNvSpPr>
          <p:nvPr/>
        </p:nvSpPr>
        <p:spPr bwMode="auto">
          <a:xfrm>
            <a:off x="3276600" y="1700213"/>
            <a:ext cx="5616575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800">
                <a:solidFill>
                  <a:srgbClr val="A50021"/>
                </a:solidFill>
              </a:rPr>
              <a:t>Задача Наполеона</a:t>
            </a:r>
            <a:r>
              <a:rPr lang="ru-RU" sz="2800">
                <a:solidFill>
                  <a:srgbClr val="800080"/>
                </a:solidFill>
              </a:rPr>
              <a:t> звучит так: «Если на каждой стороне произвольного треугольника построить по </a:t>
            </a:r>
            <a:r>
              <a:rPr lang="ru-RU" sz="2800">
                <a:solidFill>
                  <a:srgbClr val="A50021"/>
                </a:solidFill>
              </a:rPr>
              <a:t>равностороннему треугольнику</a:t>
            </a:r>
            <a:r>
              <a:rPr lang="ru-RU" sz="2800">
                <a:solidFill>
                  <a:srgbClr val="800080"/>
                </a:solidFill>
              </a:rPr>
              <a:t>, то треугольник с вершинами в центрах равносторонних треугольников — тоже равносторонний».</a:t>
            </a:r>
          </a:p>
        </p:txBody>
      </p:sp>
      <p:pic>
        <p:nvPicPr>
          <p:cNvPr id="20487" name="Рисунок 2" descr="C:\Users\Наташа\Desktop\к урокам на неделе\План\проект\наполеон 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213100"/>
            <a:ext cx="2303463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Рисунок 1" descr="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989138"/>
            <a:ext cx="1125538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1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179388" y="333375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21508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1412875"/>
            <a:ext cx="27368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Строительство</a:t>
            </a:r>
          </a:p>
        </p:txBody>
      </p:sp>
      <p:sp>
        <p:nvSpPr>
          <p:cNvPr id="21509" name="Rectangle 20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1510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6" t="37090" r="52824" b="27803"/>
          <a:stretch>
            <a:fillRect/>
          </a:stretch>
        </p:blipFill>
        <p:spPr bwMode="auto">
          <a:xfrm>
            <a:off x="466725" y="1989138"/>
            <a:ext cx="2195513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Rectangle 25"/>
          <p:cNvSpPr>
            <a:spLocks noChangeArrowheads="1"/>
          </p:cNvSpPr>
          <p:nvPr/>
        </p:nvSpPr>
        <p:spPr bwMode="auto">
          <a:xfrm>
            <a:off x="0" y="23399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512" name="Rectangle 26"/>
          <p:cNvSpPr>
            <a:spLocks noChangeArrowheads="1"/>
          </p:cNvSpPr>
          <p:nvPr/>
        </p:nvSpPr>
        <p:spPr bwMode="auto">
          <a:xfrm>
            <a:off x="0" y="3101975"/>
            <a:ext cx="2190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sz="1200" b="0">
                <a:latin typeface="Calibri" pitchFamily="34" charset="0"/>
                <a:cs typeface="Times New Roman" pitchFamily="18" charset="0"/>
              </a:rPr>
              <a:t> </a:t>
            </a:r>
            <a:endParaRPr lang="en-US" sz="1800" b="0">
              <a:latin typeface="Arial" charset="0"/>
            </a:endParaRPr>
          </a:p>
        </p:txBody>
      </p:sp>
      <p:sp>
        <p:nvSpPr>
          <p:cNvPr id="21513" name="Rectangle 27"/>
          <p:cNvSpPr>
            <a:spLocks noChangeArrowheads="1"/>
          </p:cNvSpPr>
          <p:nvPr/>
        </p:nvSpPr>
        <p:spPr bwMode="auto">
          <a:xfrm>
            <a:off x="0" y="4243388"/>
            <a:ext cx="2476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sz="1200" b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800" b="0">
                <a:latin typeface="Arial" charset="0"/>
              </a:rPr>
              <a:t> </a:t>
            </a:r>
            <a:endParaRPr lang="ru-RU" sz="1800" b="0">
              <a:latin typeface="Arial" charset="0"/>
            </a:endParaRPr>
          </a:p>
        </p:txBody>
      </p:sp>
      <p:pic>
        <p:nvPicPr>
          <p:cNvPr id="21514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280828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229225"/>
            <a:ext cx="2160588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6" name="Rectangle 34"/>
          <p:cNvSpPr>
            <a:spLocks noChangeArrowheads="1"/>
          </p:cNvSpPr>
          <p:nvPr/>
        </p:nvSpPr>
        <p:spPr bwMode="auto">
          <a:xfrm>
            <a:off x="2987675" y="1196975"/>
            <a:ext cx="597693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i="1">
                <a:solidFill>
                  <a:srgbClr val="660066"/>
                </a:solidFill>
              </a:rPr>
              <a:t>Треугольники </a:t>
            </a:r>
            <a:r>
              <a:rPr lang="ru-RU">
                <a:solidFill>
                  <a:srgbClr val="000066"/>
                </a:solidFill>
              </a:rPr>
              <a:t>встречаются  </a:t>
            </a:r>
            <a:r>
              <a:rPr lang="ru-RU" i="1">
                <a:solidFill>
                  <a:srgbClr val="660066"/>
                </a:solidFill>
              </a:rPr>
              <a:t>в конструкции железнодорожных мостов</a:t>
            </a:r>
            <a:r>
              <a:rPr lang="ru-RU">
                <a:solidFill>
                  <a:srgbClr val="660066"/>
                </a:solidFill>
              </a:rPr>
              <a:t>.</a:t>
            </a:r>
            <a:r>
              <a:rPr lang="ru-RU">
                <a:solidFill>
                  <a:srgbClr val="000066"/>
                </a:solidFill>
              </a:rPr>
              <a:t> Треугольники делают надежными </a:t>
            </a:r>
            <a:r>
              <a:rPr lang="ru-RU" i="1">
                <a:solidFill>
                  <a:srgbClr val="660066"/>
                </a:solidFill>
              </a:rPr>
              <a:t>конструкции высоковольтных линий электропередач.</a:t>
            </a:r>
            <a:r>
              <a:rPr lang="ru-RU">
                <a:solidFill>
                  <a:srgbClr val="000066"/>
                </a:solidFill>
              </a:rPr>
              <a:t> Для составления </a:t>
            </a:r>
            <a:r>
              <a:rPr lang="ru-RU" i="1">
                <a:solidFill>
                  <a:srgbClr val="660066"/>
                </a:solidFill>
              </a:rPr>
              <a:t>красивых паркетов</a:t>
            </a:r>
            <a:r>
              <a:rPr lang="ru-RU">
                <a:solidFill>
                  <a:srgbClr val="000066"/>
                </a:solidFill>
              </a:rPr>
              <a:t> чаще всего использовали треугольники.</a:t>
            </a:r>
            <a:r>
              <a:rPr lang="ru-RU" sz="1800">
                <a:solidFill>
                  <a:srgbClr val="A50021"/>
                </a:solidFill>
              </a:rPr>
              <a:t> </a:t>
            </a:r>
          </a:p>
        </p:txBody>
      </p:sp>
      <p:sp>
        <p:nvSpPr>
          <p:cNvPr id="21517" name="Rectangle 35"/>
          <p:cNvSpPr>
            <a:spLocks noChangeArrowheads="1"/>
          </p:cNvSpPr>
          <p:nvPr/>
        </p:nvSpPr>
        <p:spPr bwMode="auto">
          <a:xfrm>
            <a:off x="3132138" y="3429000"/>
            <a:ext cx="5903912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>
                <a:solidFill>
                  <a:srgbClr val="000066"/>
                </a:solidFill>
              </a:rPr>
              <a:t>Три металлические или деревянные планки закрепленные в их концах так, чтобы  получился контур треугольника изменить нельзя. Это объясняется </a:t>
            </a:r>
            <a:r>
              <a:rPr lang="ru-RU" i="1">
                <a:solidFill>
                  <a:srgbClr val="660066"/>
                </a:solidFill>
              </a:rPr>
              <a:t>свойством жесткости</a:t>
            </a:r>
            <a:r>
              <a:rPr lang="ru-RU">
                <a:solidFill>
                  <a:srgbClr val="000066"/>
                </a:solidFill>
              </a:rPr>
              <a:t>, если заданы стороны треугольника, то форма его уже не изменится. Это свойство широко применяется на практике, в частности в строительстве.</a:t>
            </a:r>
          </a:p>
        </p:txBody>
      </p:sp>
      <p:sp>
        <p:nvSpPr>
          <p:cNvPr id="16" name="Rectangle 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7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2"/>
          <p:cNvSpPr>
            <a:spLocks noChangeArrowheads="1"/>
          </p:cNvSpPr>
          <p:nvPr/>
        </p:nvSpPr>
        <p:spPr bwMode="auto">
          <a:xfrm>
            <a:off x="250825" y="320675"/>
            <a:ext cx="3744913" cy="177323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/>
              <a:t>СЮРПРИЗ</a:t>
            </a:r>
          </a:p>
        </p:txBody>
      </p:sp>
      <p:pic>
        <p:nvPicPr>
          <p:cNvPr id="2253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t="3981" r="58139" b="72917"/>
          <a:stretch>
            <a:fillRect/>
          </a:stretch>
        </p:blipFill>
        <p:spPr bwMode="auto">
          <a:xfrm>
            <a:off x="4125913" y="292100"/>
            <a:ext cx="4465637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4" t="3981" r="10500" b="72917"/>
          <a:stretch>
            <a:fillRect/>
          </a:stretch>
        </p:blipFill>
        <p:spPr bwMode="auto">
          <a:xfrm>
            <a:off x="611188" y="2679700"/>
            <a:ext cx="6408737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8" descr="0_a50ae_2f2f0e58_X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0" y="3284538"/>
            <a:ext cx="13684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20" descr="Untitled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71" b="17400"/>
          <a:stretch>
            <a:fillRect/>
          </a:stretch>
        </p:blipFill>
        <p:spPr bwMode="auto">
          <a:xfrm>
            <a:off x="1835150" y="5319713"/>
            <a:ext cx="12954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0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260350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Строительство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981075"/>
            <a:ext cx="2916237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252413" y="77788"/>
            <a:ext cx="3097212" cy="9366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Проблема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250825" y="1196975"/>
            <a:ext cx="5402263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600">
                <a:solidFill>
                  <a:srgbClr val="660066"/>
                </a:solidFill>
              </a:rPr>
              <a:t>В строительстве не всегда можно наложить одну треугольную конструкцию на другую из-за их массивности.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80988" y="2997200"/>
            <a:ext cx="6335712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600">
                <a:solidFill>
                  <a:srgbClr val="A50021"/>
                </a:solidFill>
              </a:rPr>
              <a:t>Проблема на математическом языке:</a:t>
            </a:r>
            <a:r>
              <a:rPr lang="ru-RU" sz="2600"/>
              <a:t> </a:t>
            </a:r>
          </a:p>
          <a:p>
            <a:pPr algn="l" eaLnBrk="1" hangingPunct="1"/>
            <a:r>
              <a:rPr lang="ru-RU" sz="2600">
                <a:solidFill>
                  <a:srgbClr val="000066"/>
                </a:solidFill>
              </a:rPr>
              <a:t>не всегда можно установить равенство треугольников путем наложения.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284163" y="4365625"/>
            <a:ext cx="6840537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600">
                <a:solidFill>
                  <a:srgbClr val="A50021"/>
                </a:solidFill>
              </a:rPr>
              <a:t>Гипотеза:</a:t>
            </a:r>
            <a:r>
              <a:rPr lang="ru-RU" sz="2600"/>
              <a:t> </a:t>
            </a:r>
          </a:p>
          <a:p>
            <a:pPr algn="l" eaLnBrk="1" hangingPunct="1"/>
            <a:r>
              <a:rPr lang="ru-RU" sz="2600">
                <a:solidFill>
                  <a:srgbClr val="000066"/>
                </a:solidFill>
              </a:rPr>
              <a:t>существуют другие способы установления равенства треугольников.</a:t>
            </a:r>
            <a:r>
              <a:rPr lang="ru-RU" sz="2400" b="0">
                <a:latin typeface="Arial" charset="0"/>
              </a:rPr>
              <a:t> </a:t>
            </a:r>
          </a:p>
        </p:txBody>
      </p:sp>
      <p:pic>
        <p:nvPicPr>
          <p:cNvPr id="50185" name="Picture 9" descr="antn02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221163"/>
            <a:ext cx="1685925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/>
      <p:bldP spid="501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79388" y="260350"/>
            <a:ext cx="8602662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r>
              <a:rPr lang="ru-RU" sz="2800"/>
              <a:t>Лабораторно-практическая работа.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6300788" y="0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 dirty="0"/>
              <a:t>Итоги</a:t>
            </a:r>
          </a:p>
        </p:txBody>
      </p:sp>
      <p:grpSp>
        <p:nvGrpSpPr>
          <p:cNvPr id="3091" name="Group 22"/>
          <p:cNvGrpSpPr>
            <a:grpSpLocks/>
          </p:cNvGrpSpPr>
          <p:nvPr/>
        </p:nvGrpSpPr>
        <p:grpSpPr bwMode="auto">
          <a:xfrm>
            <a:off x="323850" y="981075"/>
            <a:ext cx="3527425" cy="1655763"/>
            <a:chOff x="292" y="58"/>
            <a:chExt cx="2454" cy="1198"/>
          </a:xfrm>
        </p:grpSpPr>
        <p:graphicFrame>
          <p:nvGraphicFramePr>
            <p:cNvPr id="3083" name="Object 2"/>
            <p:cNvGraphicFramePr>
              <a:graphicFrameLocks noChangeAspect="1"/>
            </p:cNvGraphicFramePr>
            <p:nvPr/>
          </p:nvGraphicFramePr>
          <p:xfrm>
            <a:off x="292" y="761"/>
            <a:ext cx="185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8" name="Формула" r:id="rId3" imgW="152268" imgH="164957" progId="Equation.3">
                    <p:embed/>
                  </p:oleObj>
                </mc:Choice>
                <mc:Fallback>
                  <p:oleObj name="Формула" r:id="rId3" imgW="152268" imgH="164957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" y="761"/>
                          <a:ext cx="185" cy="2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4" name="Object 3"/>
            <p:cNvGraphicFramePr>
              <a:graphicFrameLocks noChangeAspect="1"/>
            </p:cNvGraphicFramePr>
            <p:nvPr/>
          </p:nvGraphicFramePr>
          <p:xfrm>
            <a:off x="2310" y="677"/>
            <a:ext cx="185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9" name="Формула" r:id="rId5" imgW="152202" imgH="177569" progId="Equation.3">
                    <p:embed/>
                  </p:oleObj>
                </mc:Choice>
                <mc:Fallback>
                  <p:oleObj name="Формула" r:id="rId5" imgW="152202" imgH="177569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0" y="677"/>
                          <a:ext cx="185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5" name="Object 4"/>
            <p:cNvGraphicFramePr>
              <a:graphicFrameLocks noChangeAspect="1"/>
            </p:cNvGraphicFramePr>
            <p:nvPr/>
          </p:nvGraphicFramePr>
          <p:xfrm>
            <a:off x="1857" y="58"/>
            <a:ext cx="184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0" name="Формула" r:id="rId7" imgW="152268" imgH="164957" progId="Equation.3">
                    <p:embed/>
                  </p:oleObj>
                </mc:Choice>
                <mc:Fallback>
                  <p:oleObj name="Формула" r:id="rId7" imgW="152268" imgH="164957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7" y="58"/>
                          <a:ext cx="184" cy="2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6" name="Object 5"/>
            <p:cNvGraphicFramePr>
              <a:graphicFrameLocks noChangeAspect="1"/>
            </p:cNvGraphicFramePr>
            <p:nvPr/>
          </p:nvGraphicFramePr>
          <p:xfrm>
            <a:off x="2275" y="135"/>
            <a:ext cx="216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" name="Формула" r:id="rId9" imgW="177569" imgH="215619" progId="Equation.3">
                    <p:embed/>
                  </p:oleObj>
                </mc:Choice>
                <mc:Fallback>
                  <p:oleObj name="Формула" r:id="rId9" imgW="177569" imgH="215619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5" y="135"/>
                          <a:ext cx="216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13" name="Group 27"/>
            <p:cNvGrpSpPr>
              <a:grpSpLocks/>
            </p:cNvGrpSpPr>
            <p:nvPr/>
          </p:nvGrpSpPr>
          <p:grpSpPr bwMode="auto">
            <a:xfrm>
              <a:off x="418" y="224"/>
              <a:ext cx="2313" cy="1032"/>
              <a:chOff x="2336" y="2659"/>
              <a:chExt cx="2313" cy="1032"/>
            </a:xfrm>
          </p:grpSpPr>
          <p:pic>
            <p:nvPicPr>
              <p:cNvPr id="3114" name="Picture 8"/>
              <p:cNvPicPr>
                <a:picLocks noChangeAspect="1" noChangeArrowheads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516" b="64175"/>
              <a:stretch>
                <a:fillRect/>
              </a:stretch>
            </p:blipFill>
            <p:spPr bwMode="auto">
              <a:xfrm>
                <a:off x="2336" y="2659"/>
                <a:ext cx="2290" cy="1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15" name="Line 8"/>
              <p:cNvSpPr>
                <a:spLocks noChangeShapeType="1"/>
              </p:cNvSpPr>
              <p:nvPr/>
            </p:nvSpPr>
            <p:spPr bwMode="auto">
              <a:xfrm flipV="1">
                <a:off x="2395" y="2759"/>
                <a:ext cx="1814" cy="625"/>
              </a:xfrm>
              <a:prstGeom prst="line">
                <a:avLst/>
              </a:prstGeom>
              <a:noFill/>
              <a:ln w="22225">
                <a:solidFill>
                  <a:srgbClr val="006C3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6" name="Line 9"/>
              <p:cNvSpPr>
                <a:spLocks noChangeShapeType="1"/>
              </p:cNvSpPr>
              <p:nvPr/>
            </p:nvSpPr>
            <p:spPr bwMode="auto">
              <a:xfrm flipV="1">
                <a:off x="2381" y="3339"/>
                <a:ext cx="2268" cy="44"/>
              </a:xfrm>
              <a:prstGeom prst="line">
                <a:avLst/>
              </a:prstGeom>
              <a:noFill/>
              <a:ln w="25400">
                <a:solidFill>
                  <a:srgbClr val="00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7" name="Line 10"/>
              <p:cNvSpPr>
                <a:spLocks noChangeShapeType="1"/>
              </p:cNvSpPr>
              <p:nvPr/>
            </p:nvSpPr>
            <p:spPr bwMode="auto">
              <a:xfrm flipH="1" flipV="1">
                <a:off x="4203" y="2759"/>
                <a:ext cx="446" cy="571"/>
              </a:xfrm>
              <a:prstGeom prst="line">
                <a:avLst/>
              </a:prstGeom>
              <a:noFill/>
              <a:ln w="22225">
                <a:solidFill>
                  <a:srgbClr val="006C3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3087" name="Object 6"/>
            <p:cNvGraphicFramePr>
              <a:graphicFrameLocks noChangeAspect="1"/>
            </p:cNvGraphicFramePr>
            <p:nvPr/>
          </p:nvGraphicFramePr>
          <p:xfrm>
            <a:off x="383" y="903"/>
            <a:ext cx="215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2" name="Формула" r:id="rId12" imgW="177569" imgH="215619" progId="Equation.3">
                    <p:embed/>
                  </p:oleObj>
                </mc:Choice>
                <mc:Fallback>
                  <p:oleObj name="Формула" r:id="rId12" imgW="177569" imgH="215619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3" y="903"/>
                          <a:ext cx="215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8" name="Object 7"/>
            <p:cNvGraphicFramePr>
              <a:graphicFrameLocks noChangeAspect="1"/>
            </p:cNvGraphicFramePr>
            <p:nvPr/>
          </p:nvGraphicFramePr>
          <p:xfrm>
            <a:off x="2530" y="867"/>
            <a:ext cx="216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3" name="Формула" r:id="rId14" imgW="177569" imgH="215619" progId="Equation.3">
                    <p:embed/>
                  </p:oleObj>
                </mc:Choice>
                <mc:Fallback>
                  <p:oleObj name="Формула" r:id="rId14" imgW="177569" imgH="215619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0" y="867"/>
                          <a:ext cx="216" cy="2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92" name="Group 27"/>
          <p:cNvGrpSpPr>
            <a:grpSpLocks/>
          </p:cNvGrpSpPr>
          <p:nvPr/>
        </p:nvGrpSpPr>
        <p:grpSpPr bwMode="auto">
          <a:xfrm>
            <a:off x="5076825" y="908050"/>
            <a:ext cx="3455988" cy="1728788"/>
            <a:chOff x="294" y="1525"/>
            <a:chExt cx="2427" cy="1213"/>
          </a:xfrm>
        </p:grpSpPr>
        <p:pic>
          <p:nvPicPr>
            <p:cNvPr id="3108" name="Picture 8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516" b="64175"/>
            <a:stretch>
              <a:fillRect/>
            </a:stretch>
          </p:blipFill>
          <p:spPr bwMode="auto">
            <a:xfrm>
              <a:off x="431" y="1706"/>
              <a:ext cx="2290" cy="1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09" name="Group 29"/>
            <p:cNvGrpSpPr>
              <a:grpSpLocks/>
            </p:cNvGrpSpPr>
            <p:nvPr/>
          </p:nvGrpSpPr>
          <p:grpSpPr bwMode="auto">
            <a:xfrm>
              <a:off x="294" y="1525"/>
              <a:ext cx="2203" cy="1139"/>
              <a:chOff x="294" y="1525"/>
              <a:chExt cx="2203" cy="1139"/>
            </a:xfrm>
          </p:grpSpPr>
          <p:graphicFrame>
            <p:nvGraphicFramePr>
              <p:cNvPr id="3077" name="Object 8"/>
              <p:cNvGraphicFramePr>
                <a:graphicFrameLocks noChangeAspect="1"/>
              </p:cNvGraphicFramePr>
              <p:nvPr/>
            </p:nvGraphicFramePr>
            <p:xfrm>
              <a:off x="294" y="2228"/>
              <a:ext cx="185" cy="2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4" name="Формула" r:id="rId16" imgW="152268" imgH="164957" progId="Equation.3">
                      <p:embed/>
                    </p:oleObj>
                  </mc:Choice>
                  <mc:Fallback>
                    <p:oleObj name="Формула" r:id="rId16" imgW="152268" imgH="164957" progId="Equation.3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4" y="2228"/>
                            <a:ext cx="185" cy="2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78" name="Object 9"/>
              <p:cNvGraphicFramePr>
                <a:graphicFrameLocks noChangeAspect="1"/>
              </p:cNvGraphicFramePr>
              <p:nvPr/>
            </p:nvGraphicFramePr>
            <p:xfrm>
              <a:off x="2312" y="2144"/>
              <a:ext cx="185" cy="2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5" name="Формула" r:id="rId17" imgW="152202" imgH="177569" progId="Equation.3">
                      <p:embed/>
                    </p:oleObj>
                  </mc:Choice>
                  <mc:Fallback>
                    <p:oleObj name="Формула" r:id="rId17" imgW="152202" imgH="177569" progId="Equation.3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12" y="2144"/>
                            <a:ext cx="185" cy="24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79" name="Object 10"/>
              <p:cNvGraphicFramePr>
                <a:graphicFrameLocks noChangeAspect="1"/>
              </p:cNvGraphicFramePr>
              <p:nvPr/>
            </p:nvGraphicFramePr>
            <p:xfrm>
              <a:off x="1859" y="1525"/>
              <a:ext cx="184" cy="2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6" name="Формула" r:id="rId18" imgW="152268" imgH="164957" progId="Equation.3">
                      <p:embed/>
                    </p:oleObj>
                  </mc:Choice>
                  <mc:Fallback>
                    <p:oleObj name="Формула" r:id="rId18" imgW="152268" imgH="164957" progId="Equation.3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59" y="1525"/>
                            <a:ext cx="184" cy="2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80" name="Object 11"/>
              <p:cNvGraphicFramePr>
                <a:graphicFrameLocks noChangeAspect="1"/>
              </p:cNvGraphicFramePr>
              <p:nvPr/>
            </p:nvGraphicFramePr>
            <p:xfrm>
              <a:off x="2154" y="1661"/>
              <a:ext cx="216" cy="2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7" name="Формула" r:id="rId19" imgW="177569" imgH="215619" progId="Equation.3">
                      <p:embed/>
                    </p:oleObj>
                  </mc:Choice>
                  <mc:Fallback>
                    <p:oleObj name="Формула" r:id="rId19" imgW="177569" imgH="215619" progId="Equation.3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54" y="1661"/>
                            <a:ext cx="216" cy="29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10" name="Line 8"/>
              <p:cNvSpPr>
                <a:spLocks noChangeShapeType="1"/>
              </p:cNvSpPr>
              <p:nvPr/>
            </p:nvSpPr>
            <p:spPr bwMode="auto">
              <a:xfrm flipV="1">
                <a:off x="476" y="1842"/>
                <a:ext cx="1678" cy="590"/>
              </a:xfrm>
              <a:prstGeom prst="line">
                <a:avLst/>
              </a:prstGeom>
              <a:noFill/>
              <a:ln w="22225">
                <a:solidFill>
                  <a:srgbClr val="006C3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1" name="Line 9"/>
              <p:cNvSpPr>
                <a:spLocks noChangeShapeType="1"/>
              </p:cNvSpPr>
              <p:nvPr/>
            </p:nvSpPr>
            <p:spPr bwMode="auto">
              <a:xfrm flipV="1">
                <a:off x="476" y="2387"/>
                <a:ext cx="1860" cy="45"/>
              </a:xfrm>
              <a:prstGeom prst="line">
                <a:avLst/>
              </a:prstGeom>
              <a:noFill/>
              <a:ln w="3175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2" name="Line 10"/>
              <p:cNvSpPr>
                <a:spLocks noChangeShapeType="1"/>
              </p:cNvSpPr>
              <p:nvPr/>
            </p:nvSpPr>
            <p:spPr bwMode="auto">
              <a:xfrm flipH="1" flipV="1">
                <a:off x="2154" y="1842"/>
                <a:ext cx="182" cy="545"/>
              </a:xfrm>
              <a:prstGeom prst="line">
                <a:avLst/>
              </a:prstGeom>
              <a:noFill/>
              <a:ln w="22225">
                <a:solidFill>
                  <a:srgbClr val="006C3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3081" name="Object 12"/>
              <p:cNvGraphicFramePr>
                <a:graphicFrameLocks noChangeAspect="1"/>
              </p:cNvGraphicFramePr>
              <p:nvPr/>
            </p:nvGraphicFramePr>
            <p:xfrm>
              <a:off x="385" y="2370"/>
              <a:ext cx="215" cy="2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8" name="Формула" r:id="rId20" imgW="177569" imgH="215619" progId="Equation.3">
                      <p:embed/>
                    </p:oleObj>
                  </mc:Choice>
                  <mc:Fallback>
                    <p:oleObj name="Формула" r:id="rId20" imgW="177569" imgH="215619" progId="Equation.3">
                      <p:embed/>
                      <p:pic>
                        <p:nvPicPr>
                          <p:cNvPr id="0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5" y="2370"/>
                            <a:ext cx="215" cy="29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82" name="Object 13"/>
              <p:cNvGraphicFramePr>
                <a:graphicFrameLocks noChangeAspect="1"/>
              </p:cNvGraphicFramePr>
              <p:nvPr/>
            </p:nvGraphicFramePr>
            <p:xfrm>
              <a:off x="2109" y="2341"/>
              <a:ext cx="216" cy="2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9" name="Формула" r:id="rId21" imgW="177569" imgH="215619" progId="Equation.3">
                      <p:embed/>
                    </p:oleObj>
                  </mc:Choice>
                  <mc:Fallback>
                    <p:oleObj name="Формула" r:id="rId21" imgW="177569" imgH="215619" progId="Equation.3">
                      <p:embed/>
                      <p:pic>
                        <p:nvPicPr>
                          <p:cNvPr id="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9" y="2341"/>
                            <a:ext cx="216" cy="29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3093" name="Group 28"/>
          <p:cNvGrpSpPr>
            <a:grpSpLocks/>
          </p:cNvGrpSpPr>
          <p:nvPr/>
        </p:nvGrpSpPr>
        <p:grpSpPr bwMode="auto">
          <a:xfrm>
            <a:off x="1763713" y="2492375"/>
            <a:ext cx="3455987" cy="1800225"/>
            <a:chOff x="1519" y="2886"/>
            <a:chExt cx="2317" cy="1295"/>
          </a:xfrm>
        </p:grpSpPr>
        <p:grpSp>
          <p:nvGrpSpPr>
            <p:cNvPr id="3099" name="Group 16"/>
            <p:cNvGrpSpPr>
              <a:grpSpLocks/>
            </p:cNvGrpSpPr>
            <p:nvPr/>
          </p:nvGrpSpPr>
          <p:grpSpPr bwMode="auto">
            <a:xfrm>
              <a:off x="1519" y="2976"/>
              <a:ext cx="2317" cy="1205"/>
              <a:chOff x="3152" y="1933"/>
              <a:chExt cx="2317" cy="1205"/>
            </a:xfrm>
          </p:grpSpPr>
          <p:pic>
            <p:nvPicPr>
              <p:cNvPr id="3100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2" y="2704"/>
                <a:ext cx="185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1" name="Picture 7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4" y="1933"/>
                <a:ext cx="184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2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4" y="2614"/>
                <a:ext cx="185" cy="2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3075" name="Object 14"/>
              <p:cNvGraphicFramePr>
                <a:graphicFrameLocks noChangeAspect="1"/>
              </p:cNvGraphicFramePr>
              <p:nvPr/>
            </p:nvGraphicFramePr>
            <p:xfrm>
              <a:off x="3288" y="2840"/>
              <a:ext cx="215" cy="2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0" name="Формула" r:id="rId22" imgW="177569" imgH="215619" progId="Equation.3">
                      <p:embed/>
                    </p:oleObj>
                  </mc:Choice>
                  <mc:Fallback>
                    <p:oleObj name="Формула" r:id="rId22" imgW="177569" imgH="215619" progId="Equation.3">
                      <p:embed/>
                      <p:pic>
                        <p:nvPicPr>
                          <p:cNvPr id="0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88" y="2840"/>
                            <a:ext cx="215" cy="29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76" name="Object 15"/>
              <p:cNvGraphicFramePr>
                <a:graphicFrameLocks noChangeAspect="1"/>
              </p:cNvGraphicFramePr>
              <p:nvPr/>
            </p:nvGraphicFramePr>
            <p:xfrm>
              <a:off x="5012" y="2840"/>
              <a:ext cx="216" cy="2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1" name="Формула" r:id="rId24" imgW="177569" imgH="215619" progId="Equation.3">
                      <p:embed/>
                    </p:oleObj>
                  </mc:Choice>
                  <mc:Fallback>
                    <p:oleObj name="Формула" r:id="rId24" imgW="177569" imgH="215619" progId="Equation.3">
                      <p:embed/>
                      <p:pic>
                        <p:nvPicPr>
                          <p:cNvPr id="0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12" y="2840"/>
                            <a:ext cx="216" cy="29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103" name="Group 22"/>
              <p:cNvGrpSpPr>
                <a:grpSpLocks/>
              </p:cNvGrpSpPr>
              <p:nvPr/>
            </p:nvGrpSpPr>
            <p:grpSpPr bwMode="auto">
              <a:xfrm>
                <a:off x="3334" y="1933"/>
                <a:ext cx="1951" cy="929"/>
                <a:chOff x="3243" y="1866"/>
                <a:chExt cx="1951" cy="929"/>
              </a:xfrm>
            </p:grpSpPr>
            <p:pic>
              <p:nvPicPr>
                <p:cNvPr id="3104" name="Picture 23" descr="Безымянный"/>
                <p:cNvPicPr>
                  <a:picLocks noChangeAspect="1" noChangeArrowheads="1"/>
                </p:cNvPicPr>
                <p:nvPr/>
              </p:nvPicPr>
              <p:blipFill>
                <a:blip r:embed="rId26">
                  <a:clrChange>
                    <a:clrFrom>
                      <a:srgbClr val="000000"/>
                    </a:clrFrom>
                    <a:clrTo>
                      <a:srgbClr val="000000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4839" b="73111"/>
                <a:stretch>
                  <a:fillRect/>
                </a:stretch>
              </p:blipFill>
              <p:spPr bwMode="auto">
                <a:xfrm>
                  <a:off x="3243" y="2069"/>
                  <a:ext cx="1951" cy="7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288" y="2757"/>
                  <a:ext cx="1860" cy="3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l">
                    <a:defRPr/>
                  </a:pPr>
                  <a:endParaRPr lang="ru-RU" sz="1800" b="0"/>
                </a:p>
              </p:txBody>
            </p:sp>
            <p:sp>
              <p:nvSpPr>
                <p:cNvPr id="3106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3290" y="1866"/>
                  <a:ext cx="1761" cy="917"/>
                </a:xfrm>
                <a:prstGeom prst="line">
                  <a:avLst/>
                </a:prstGeom>
                <a:noFill/>
                <a:ln w="28575">
                  <a:solidFill>
                    <a:srgbClr val="00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07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5044" y="1868"/>
                  <a:ext cx="104" cy="882"/>
                </a:xfrm>
                <a:prstGeom prst="line">
                  <a:avLst/>
                </a:prstGeom>
                <a:noFill/>
                <a:ln w="28575">
                  <a:solidFill>
                    <a:srgbClr val="00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aphicFrame>
          <p:nvGraphicFramePr>
            <p:cNvPr id="3074" name="Object 16"/>
            <p:cNvGraphicFramePr>
              <a:graphicFrameLocks noChangeAspect="1"/>
            </p:cNvGraphicFramePr>
            <p:nvPr/>
          </p:nvGraphicFramePr>
          <p:xfrm>
            <a:off x="3515" y="2886"/>
            <a:ext cx="216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2" name="Формула" r:id="rId27" imgW="177569" imgH="215619" progId="Equation.3">
                    <p:embed/>
                  </p:oleObj>
                </mc:Choice>
                <mc:Fallback>
                  <p:oleObj name="Формула" r:id="rId27" imgW="177569" imgH="215619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5" y="2886"/>
                          <a:ext cx="216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94" name="TextBox 51"/>
          <p:cNvSpPr txBox="1">
            <a:spLocks noChangeArrowheads="1"/>
          </p:cNvSpPr>
          <p:nvPr/>
        </p:nvSpPr>
        <p:spPr bwMode="auto">
          <a:xfrm>
            <a:off x="1042988" y="2349500"/>
            <a:ext cx="2182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>
                <a:solidFill>
                  <a:srgbClr val="000066"/>
                </a:solidFill>
              </a:rPr>
              <a:t>1 вид наложения.</a:t>
            </a:r>
          </a:p>
        </p:txBody>
      </p:sp>
      <p:sp>
        <p:nvSpPr>
          <p:cNvPr id="3095" name="TextBox 52"/>
          <p:cNvSpPr txBox="1">
            <a:spLocks noChangeArrowheads="1"/>
          </p:cNvSpPr>
          <p:nvPr/>
        </p:nvSpPr>
        <p:spPr bwMode="auto">
          <a:xfrm>
            <a:off x="5508625" y="2305050"/>
            <a:ext cx="21828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>
                <a:solidFill>
                  <a:srgbClr val="000066"/>
                </a:solidFill>
              </a:rPr>
              <a:t>2 вид наложения.</a:t>
            </a:r>
          </a:p>
        </p:txBody>
      </p:sp>
      <p:sp>
        <p:nvSpPr>
          <p:cNvPr id="3096" name="TextBox 53"/>
          <p:cNvSpPr txBox="1">
            <a:spLocks noChangeArrowheads="1"/>
          </p:cNvSpPr>
          <p:nvPr/>
        </p:nvSpPr>
        <p:spPr bwMode="auto">
          <a:xfrm>
            <a:off x="2325688" y="4021138"/>
            <a:ext cx="2182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>
                <a:solidFill>
                  <a:srgbClr val="000066"/>
                </a:solidFill>
              </a:rPr>
              <a:t>3 вид наложения.</a:t>
            </a:r>
          </a:p>
        </p:txBody>
      </p:sp>
      <p:sp>
        <p:nvSpPr>
          <p:cNvPr id="47" name="Rectangle 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48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Вывод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79388" y="260350"/>
            <a:ext cx="8602662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r>
              <a:rPr lang="ru-RU" sz="2800"/>
              <a:t>Лабораторно-практическая работа.</a:t>
            </a:r>
          </a:p>
        </p:txBody>
      </p:sp>
      <p:sp>
        <p:nvSpPr>
          <p:cNvPr id="54275" name="AutoShape 3"/>
          <p:cNvSpPr>
            <a:spLocks noChangeArrowheads="1"/>
          </p:cNvSpPr>
          <p:nvPr/>
        </p:nvSpPr>
        <p:spPr bwMode="auto">
          <a:xfrm>
            <a:off x="6300788" y="0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Вывод</a:t>
            </a:r>
          </a:p>
        </p:txBody>
      </p:sp>
      <p:grpSp>
        <p:nvGrpSpPr>
          <p:cNvPr id="4115" name="Group 22"/>
          <p:cNvGrpSpPr>
            <a:grpSpLocks/>
          </p:cNvGrpSpPr>
          <p:nvPr/>
        </p:nvGrpSpPr>
        <p:grpSpPr bwMode="auto">
          <a:xfrm>
            <a:off x="323850" y="981075"/>
            <a:ext cx="3527425" cy="1655763"/>
            <a:chOff x="292" y="58"/>
            <a:chExt cx="2454" cy="1198"/>
          </a:xfrm>
        </p:grpSpPr>
        <p:graphicFrame>
          <p:nvGraphicFramePr>
            <p:cNvPr id="4107" name="Object 2"/>
            <p:cNvGraphicFramePr>
              <a:graphicFrameLocks noChangeAspect="1"/>
            </p:cNvGraphicFramePr>
            <p:nvPr/>
          </p:nvGraphicFramePr>
          <p:xfrm>
            <a:off x="292" y="761"/>
            <a:ext cx="185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2" name="Формула" r:id="rId3" imgW="152268" imgH="164957" progId="Equation.3">
                    <p:embed/>
                  </p:oleObj>
                </mc:Choice>
                <mc:Fallback>
                  <p:oleObj name="Формула" r:id="rId3" imgW="152268" imgH="164957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" y="761"/>
                          <a:ext cx="185" cy="2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8" name="Object 3"/>
            <p:cNvGraphicFramePr>
              <a:graphicFrameLocks noChangeAspect="1"/>
            </p:cNvGraphicFramePr>
            <p:nvPr/>
          </p:nvGraphicFramePr>
          <p:xfrm>
            <a:off x="2310" y="677"/>
            <a:ext cx="185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3" name="Формула" r:id="rId5" imgW="152202" imgH="177569" progId="Equation.3">
                    <p:embed/>
                  </p:oleObj>
                </mc:Choice>
                <mc:Fallback>
                  <p:oleObj name="Формула" r:id="rId5" imgW="152202" imgH="177569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0" y="677"/>
                          <a:ext cx="185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9" name="Object 4"/>
            <p:cNvGraphicFramePr>
              <a:graphicFrameLocks noChangeAspect="1"/>
            </p:cNvGraphicFramePr>
            <p:nvPr/>
          </p:nvGraphicFramePr>
          <p:xfrm>
            <a:off x="1857" y="58"/>
            <a:ext cx="184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4" name="Формула" r:id="rId7" imgW="152268" imgH="164957" progId="Equation.3">
                    <p:embed/>
                  </p:oleObj>
                </mc:Choice>
                <mc:Fallback>
                  <p:oleObj name="Формула" r:id="rId7" imgW="152268" imgH="164957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7" y="58"/>
                          <a:ext cx="184" cy="2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0" name="Object 5"/>
            <p:cNvGraphicFramePr>
              <a:graphicFrameLocks noChangeAspect="1"/>
            </p:cNvGraphicFramePr>
            <p:nvPr/>
          </p:nvGraphicFramePr>
          <p:xfrm>
            <a:off x="2275" y="135"/>
            <a:ext cx="216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5" name="Формула" r:id="rId9" imgW="177569" imgH="215619" progId="Equation.3">
                    <p:embed/>
                  </p:oleObj>
                </mc:Choice>
                <mc:Fallback>
                  <p:oleObj name="Формула" r:id="rId9" imgW="177569" imgH="215619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5" y="135"/>
                          <a:ext cx="216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137" name="Group 27"/>
            <p:cNvGrpSpPr>
              <a:grpSpLocks/>
            </p:cNvGrpSpPr>
            <p:nvPr/>
          </p:nvGrpSpPr>
          <p:grpSpPr bwMode="auto">
            <a:xfrm>
              <a:off x="418" y="224"/>
              <a:ext cx="2313" cy="1032"/>
              <a:chOff x="2336" y="2659"/>
              <a:chExt cx="2313" cy="1032"/>
            </a:xfrm>
          </p:grpSpPr>
          <p:pic>
            <p:nvPicPr>
              <p:cNvPr id="4138" name="Picture 8"/>
              <p:cNvPicPr>
                <a:picLocks noChangeAspect="1" noChangeArrowheads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516" b="64175"/>
              <a:stretch>
                <a:fillRect/>
              </a:stretch>
            </p:blipFill>
            <p:spPr bwMode="auto">
              <a:xfrm>
                <a:off x="2336" y="2659"/>
                <a:ext cx="2290" cy="1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39" name="Line 8"/>
              <p:cNvSpPr>
                <a:spLocks noChangeShapeType="1"/>
              </p:cNvSpPr>
              <p:nvPr/>
            </p:nvSpPr>
            <p:spPr bwMode="auto">
              <a:xfrm flipV="1">
                <a:off x="2395" y="2759"/>
                <a:ext cx="1814" cy="625"/>
              </a:xfrm>
              <a:prstGeom prst="line">
                <a:avLst/>
              </a:prstGeom>
              <a:noFill/>
              <a:ln w="22225">
                <a:solidFill>
                  <a:srgbClr val="006C3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40" name="Line 9"/>
              <p:cNvSpPr>
                <a:spLocks noChangeShapeType="1"/>
              </p:cNvSpPr>
              <p:nvPr/>
            </p:nvSpPr>
            <p:spPr bwMode="auto">
              <a:xfrm flipV="1">
                <a:off x="2381" y="3339"/>
                <a:ext cx="2268" cy="44"/>
              </a:xfrm>
              <a:prstGeom prst="line">
                <a:avLst/>
              </a:prstGeom>
              <a:noFill/>
              <a:ln w="25400">
                <a:solidFill>
                  <a:srgbClr val="00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41" name="Line 10"/>
              <p:cNvSpPr>
                <a:spLocks noChangeShapeType="1"/>
              </p:cNvSpPr>
              <p:nvPr/>
            </p:nvSpPr>
            <p:spPr bwMode="auto">
              <a:xfrm flipH="1" flipV="1">
                <a:off x="4203" y="2759"/>
                <a:ext cx="446" cy="571"/>
              </a:xfrm>
              <a:prstGeom prst="line">
                <a:avLst/>
              </a:prstGeom>
              <a:noFill/>
              <a:ln w="22225">
                <a:solidFill>
                  <a:srgbClr val="006C3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4111" name="Object 6"/>
            <p:cNvGraphicFramePr>
              <a:graphicFrameLocks noChangeAspect="1"/>
            </p:cNvGraphicFramePr>
            <p:nvPr/>
          </p:nvGraphicFramePr>
          <p:xfrm>
            <a:off x="383" y="903"/>
            <a:ext cx="215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" name="Формула" r:id="rId12" imgW="177569" imgH="215619" progId="Equation.3">
                    <p:embed/>
                  </p:oleObj>
                </mc:Choice>
                <mc:Fallback>
                  <p:oleObj name="Формула" r:id="rId12" imgW="177569" imgH="215619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3" y="903"/>
                          <a:ext cx="215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2" name="Object 7"/>
            <p:cNvGraphicFramePr>
              <a:graphicFrameLocks noChangeAspect="1"/>
            </p:cNvGraphicFramePr>
            <p:nvPr/>
          </p:nvGraphicFramePr>
          <p:xfrm>
            <a:off x="2530" y="867"/>
            <a:ext cx="216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" name="Формула" r:id="rId14" imgW="177569" imgH="215619" progId="Equation.3">
                    <p:embed/>
                  </p:oleObj>
                </mc:Choice>
                <mc:Fallback>
                  <p:oleObj name="Формула" r:id="rId14" imgW="177569" imgH="215619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0" y="867"/>
                          <a:ext cx="216" cy="2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16" name="Group 27"/>
          <p:cNvGrpSpPr>
            <a:grpSpLocks/>
          </p:cNvGrpSpPr>
          <p:nvPr/>
        </p:nvGrpSpPr>
        <p:grpSpPr bwMode="auto">
          <a:xfrm>
            <a:off x="5076825" y="908050"/>
            <a:ext cx="3455988" cy="1728788"/>
            <a:chOff x="294" y="1525"/>
            <a:chExt cx="2427" cy="1213"/>
          </a:xfrm>
        </p:grpSpPr>
        <p:pic>
          <p:nvPicPr>
            <p:cNvPr id="4132" name="Picture 8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516" b="64175"/>
            <a:stretch>
              <a:fillRect/>
            </a:stretch>
          </p:blipFill>
          <p:spPr bwMode="auto">
            <a:xfrm>
              <a:off x="431" y="1706"/>
              <a:ext cx="2290" cy="1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33" name="Group 29"/>
            <p:cNvGrpSpPr>
              <a:grpSpLocks/>
            </p:cNvGrpSpPr>
            <p:nvPr/>
          </p:nvGrpSpPr>
          <p:grpSpPr bwMode="auto">
            <a:xfrm>
              <a:off x="294" y="1525"/>
              <a:ext cx="2203" cy="1139"/>
              <a:chOff x="294" y="1525"/>
              <a:chExt cx="2203" cy="1139"/>
            </a:xfrm>
          </p:grpSpPr>
          <p:graphicFrame>
            <p:nvGraphicFramePr>
              <p:cNvPr id="4101" name="Object 8"/>
              <p:cNvGraphicFramePr>
                <a:graphicFrameLocks noChangeAspect="1"/>
              </p:cNvGraphicFramePr>
              <p:nvPr/>
            </p:nvGraphicFramePr>
            <p:xfrm>
              <a:off x="294" y="2228"/>
              <a:ext cx="185" cy="2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48" name="Формула" r:id="rId16" imgW="152268" imgH="164957" progId="Equation.3">
                      <p:embed/>
                    </p:oleObj>
                  </mc:Choice>
                  <mc:Fallback>
                    <p:oleObj name="Формула" r:id="rId16" imgW="152268" imgH="164957" progId="Equation.3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4" y="2228"/>
                            <a:ext cx="185" cy="2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2" name="Object 9"/>
              <p:cNvGraphicFramePr>
                <a:graphicFrameLocks noChangeAspect="1"/>
              </p:cNvGraphicFramePr>
              <p:nvPr/>
            </p:nvGraphicFramePr>
            <p:xfrm>
              <a:off x="2312" y="2144"/>
              <a:ext cx="185" cy="2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49" name="Формула" r:id="rId17" imgW="152202" imgH="177569" progId="Equation.3">
                      <p:embed/>
                    </p:oleObj>
                  </mc:Choice>
                  <mc:Fallback>
                    <p:oleObj name="Формула" r:id="rId17" imgW="152202" imgH="177569" progId="Equation.3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12" y="2144"/>
                            <a:ext cx="185" cy="24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3" name="Object 10"/>
              <p:cNvGraphicFramePr>
                <a:graphicFrameLocks noChangeAspect="1"/>
              </p:cNvGraphicFramePr>
              <p:nvPr/>
            </p:nvGraphicFramePr>
            <p:xfrm>
              <a:off x="1859" y="1525"/>
              <a:ext cx="184" cy="2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0" name="Формула" r:id="rId18" imgW="152268" imgH="164957" progId="Equation.3">
                      <p:embed/>
                    </p:oleObj>
                  </mc:Choice>
                  <mc:Fallback>
                    <p:oleObj name="Формула" r:id="rId18" imgW="152268" imgH="164957" progId="Equation.3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59" y="1525"/>
                            <a:ext cx="184" cy="2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4" name="Object 11"/>
              <p:cNvGraphicFramePr>
                <a:graphicFrameLocks noChangeAspect="1"/>
              </p:cNvGraphicFramePr>
              <p:nvPr/>
            </p:nvGraphicFramePr>
            <p:xfrm>
              <a:off x="2154" y="1661"/>
              <a:ext cx="216" cy="2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1" name="Формула" r:id="rId19" imgW="177569" imgH="215619" progId="Equation.3">
                      <p:embed/>
                    </p:oleObj>
                  </mc:Choice>
                  <mc:Fallback>
                    <p:oleObj name="Формула" r:id="rId19" imgW="177569" imgH="215619" progId="Equation.3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54" y="1661"/>
                            <a:ext cx="216" cy="29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34" name="Line 8"/>
              <p:cNvSpPr>
                <a:spLocks noChangeShapeType="1"/>
              </p:cNvSpPr>
              <p:nvPr/>
            </p:nvSpPr>
            <p:spPr bwMode="auto">
              <a:xfrm flipV="1">
                <a:off x="476" y="1842"/>
                <a:ext cx="1678" cy="590"/>
              </a:xfrm>
              <a:prstGeom prst="line">
                <a:avLst/>
              </a:prstGeom>
              <a:noFill/>
              <a:ln w="22225">
                <a:solidFill>
                  <a:srgbClr val="006C3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35" name="Line 9"/>
              <p:cNvSpPr>
                <a:spLocks noChangeShapeType="1"/>
              </p:cNvSpPr>
              <p:nvPr/>
            </p:nvSpPr>
            <p:spPr bwMode="auto">
              <a:xfrm flipV="1">
                <a:off x="476" y="2387"/>
                <a:ext cx="1860" cy="45"/>
              </a:xfrm>
              <a:prstGeom prst="line">
                <a:avLst/>
              </a:prstGeom>
              <a:noFill/>
              <a:ln w="3175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36" name="Line 10"/>
              <p:cNvSpPr>
                <a:spLocks noChangeShapeType="1"/>
              </p:cNvSpPr>
              <p:nvPr/>
            </p:nvSpPr>
            <p:spPr bwMode="auto">
              <a:xfrm flipH="1" flipV="1">
                <a:off x="2154" y="1842"/>
                <a:ext cx="182" cy="545"/>
              </a:xfrm>
              <a:prstGeom prst="line">
                <a:avLst/>
              </a:prstGeom>
              <a:noFill/>
              <a:ln w="22225">
                <a:solidFill>
                  <a:srgbClr val="006C3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4105" name="Object 12"/>
              <p:cNvGraphicFramePr>
                <a:graphicFrameLocks noChangeAspect="1"/>
              </p:cNvGraphicFramePr>
              <p:nvPr/>
            </p:nvGraphicFramePr>
            <p:xfrm>
              <a:off x="385" y="2370"/>
              <a:ext cx="215" cy="2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2" name="Формула" r:id="rId20" imgW="177569" imgH="215619" progId="Equation.3">
                      <p:embed/>
                    </p:oleObj>
                  </mc:Choice>
                  <mc:Fallback>
                    <p:oleObj name="Формула" r:id="rId20" imgW="177569" imgH="215619" progId="Equation.3">
                      <p:embed/>
                      <p:pic>
                        <p:nvPicPr>
                          <p:cNvPr id="0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5" y="2370"/>
                            <a:ext cx="215" cy="29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6" name="Object 13"/>
              <p:cNvGraphicFramePr>
                <a:graphicFrameLocks noChangeAspect="1"/>
              </p:cNvGraphicFramePr>
              <p:nvPr/>
            </p:nvGraphicFramePr>
            <p:xfrm>
              <a:off x="2109" y="2341"/>
              <a:ext cx="216" cy="2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3" name="Формула" r:id="rId21" imgW="177569" imgH="215619" progId="Equation.3">
                      <p:embed/>
                    </p:oleObj>
                  </mc:Choice>
                  <mc:Fallback>
                    <p:oleObj name="Формула" r:id="rId21" imgW="177569" imgH="215619" progId="Equation.3">
                      <p:embed/>
                      <p:pic>
                        <p:nvPicPr>
                          <p:cNvPr id="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9" y="2341"/>
                            <a:ext cx="216" cy="29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117" name="Group 28"/>
          <p:cNvGrpSpPr>
            <a:grpSpLocks/>
          </p:cNvGrpSpPr>
          <p:nvPr/>
        </p:nvGrpSpPr>
        <p:grpSpPr bwMode="auto">
          <a:xfrm>
            <a:off x="1763713" y="2492375"/>
            <a:ext cx="3455987" cy="1800225"/>
            <a:chOff x="1519" y="2886"/>
            <a:chExt cx="2317" cy="1295"/>
          </a:xfrm>
        </p:grpSpPr>
        <p:grpSp>
          <p:nvGrpSpPr>
            <p:cNvPr id="4123" name="Group 16"/>
            <p:cNvGrpSpPr>
              <a:grpSpLocks/>
            </p:cNvGrpSpPr>
            <p:nvPr/>
          </p:nvGrpSpPr>
          <p:grpSpPr bwMode="auto">
            <a:xfrm>
              <a:off x="1519" y="2976"/>
              <a:ext cx="2317" cy="1205"/>
              <a:chOff x="3152" y="1933"/>
              <a:chExt cx="2317" cy="1205"/>
            </a:xfrm>
          </p:grpSpPr>
          <p:pic>
            <p:nvPicPr>
              <p:cNvPr id="4124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2" y="2704"/>
                <a:ext cx="185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25" name="Picture 7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4" y="1933"/>
                <a:ext cx="184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26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4" y="2614"/>
                <a:ext cx="185" cy="2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4099" name="Object 14"/>
              <p:cNvGraphicFramePr>
                <a:graphicFrameLocks noChangeAspect="1"/>
              </p:cNvGraphicFramePr>
              <p:nvPr/>
            </p:nvGraphicFramePr>
            <p:xfrm>
              <a:off x="3288" y="2840"/>
              <a:ext cx="215" cy="2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4" name="Формула" r:id="rId22" imgW="177569" imgH="215619" progId="Equation.3">
                      <p:embed/>
                    </p:oleObj>
                  </mc:Choice>
                  <mc:Fallback>
                    <p:oleObj name="Формула" r:id="rId22" imgW="177569" imgH="215619" progId="Equation.3">
                      <p:embed/>
                      <p:pic>
                        <p:nvPicPr>
                          <p:cNvPr id="0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88" y="2840"/>
                            <a:ext cx="215" cy="29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0" name="Object 15"/>
              <p:cNvGraphicFramePr>
                <a:graphicFrameLocks noChangeAspect="1"/>
              </p:cNvGraphicFramePr>
              <p:nvPr/>
            </p:nvGraphicFramePr>
            <p:xfrm>
              <a:off x="5012" y="2840"/>
              <a:ext cx="216" cy="2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55" name="Формула" r:id="rId24" imgW="177569" imgH="215619" progId="Equation.3">
                      <p:embed/>
                    </p:oleObj>
                  </mc:Choice>
                  <mc:Fallback>
                    <p:oleObj name="Формула" r:id="rId24" imgW="177569" imgH="215619" progId="Equation.3">
                      <p:embed/>
                      <p:pic>
                        <p:nvPicPr>
                          <p:cNvPr id="0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12" y="2840"/>
                            <a:ext cx="216" cy="29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127" name="Group 22"/>
              <p:cNvGrpSpPr>
                <a:grpSpLocks/>
              </p:cNvGrpSpPr>
              <p:nvPr/>
            </p:nvGrpSpPr>
            <p:grpSpPr bwMode="auto">
              <a:xfrm>
                <a:off x="3334" y="1933"/>
                <a:ext cx="1951" cy="929"/>
                <a:chOff x="3243" y="1866"/>
                <a:chExt cx="1951" cy="929"/>
              </a:xfrm>
            </p:grpSpPr>
            <p:pic>
              <p:nvPicPr>
                <p:cNvPr id="4128" name="Picture 23" descr="Безымянный"/>
                <p:cNvPicPr>
                  <a:picLocks noChangeAspect="1" noChangeArrowheads="1"/>
                </p:cNvPicPr>
                <p:nvPr/>
              </p:nvPicPr>
              <p:blipFill>
                <a:blip r:embed="rId26">
                  <a:clrChange>
                    <a:clrFrom>
                      <a:srgbClr val="000000"/>
                    </a:clrFrom>
                    <a:clrTo>
                      <a:srgbClr val="000000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4839" b="73111"/>
                <a:stretch>
                  <a:fillRect/>
                </a:stretch>
              </p:blipFill>
              <p:spPr bwMode="auto">
                <a:xfrm>
                  <a:off x="3243" y="2069"/>
                  <a:ext cx="1951" cy="7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288" y="2757"/>
                  <a:ext cx="1860" cy="3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l">
                    <a:defRPr/>
                  </a:pPr>
                  <a:endParaRPr lang="ru-RU" sz="1800" b="0"/>
                </a:p>
              </p:txBody>
            </p:sp>
            <p:sp>
              <p:nvSpPr>
                <p:cNvPr id="4130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3290" y="1866"/>
                  <a:ext cx="1761" cy="917"/>
                </a:xfrm>
                <a:prstGeom prst="line">
                  <a:avLst/>
                </a:prstGeom>
                <a:noFill/>
                <a:ln w="28575">
                  <a:solidFill>
                    <a:srgbClr val="00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31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5044" y="1868"/>
                  <a:ext cx="104" cy="882"/>
                </a:xfrm>
                <a:prstGeom prst="line">
                  <a:avLst/>
                </a:prstGeom>
                <a:noFill/>
                <a:ln w="28575">
                  <a:solidFill>
                    <a:srgbClr val="00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aphicFrame>
          <p:nvGraphicFramePr>
            <p:cNvPr id="4098" name="Object 16"/>
            <p:cNvGraphicFramePr>
              <a:graphicFrameLocks noChangeAspect="1"/>
            </p:cNvGraphicFramePr>
            <p:nvPr/>
          </p:nvGraphicFramePr>
          <p:xfrm>
            <a:off x="3515" y="2886"/>
            <a:ext cx="216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6" name="Формула" r:id="rId27" imgW="177569" imgH="215619" progId="Equation.3">
                    <p:embed/>
                  </p:oleObj>
                </mc:Choice>
                <mc:Fallback>
                  <p:oleObj name="Формула" r:id="rId27" imgW="177569" imgH="215619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5" y="2886"/>
                          <a:ext cx="216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18" name="TextBox 51"/>
          <p:cNvSpPr txBox="1">
            <a:spLocks noChangeArrowheads="1"/>
          </p:cNvSpPr>
          <p:nvPr/>
        </p:nvSpPr>
        <p:spPr bwMode="auto">
          <a:xfrm>
            <a:off x="1042988" y="2349500"/>
            <a:ext cx="2182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>
                <a:solidFill>
                  <a:srgbClr val="000066"/>
                </a:solidFill>
              </a:rPr>
              <a:t>1 вид наложения.</a:t>
            </a:r>
          </a:p>
        </p:txBody>
      </p:sp>
      <p:sp>
        <p:nvSpPr>
          <p:cNvPr id="4119" name="TextBox 52"/>
          <p:cNvSpPr txBox="1">
            <a:spLocks noChangeArrowheads="1"/>
          </p:cNvSpPr>
          <p:nvPr/>
        </p:nvSpPr>
        <p:spPr bwMode="auto">
          <a:xfrm>
            <a:off x="5508625" y="2305050"/>
            <a:ext cx="21828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>
                <a:solidFill>
                  <a:srgbClr val="000066"/>
                </a:solidFill>
              </a:rPr>
              <a:t>2 вид наложения.</a:t>
            </a:r>
          </a:p>
        </p:txBody>
      </p:sp>
      <p:sp>
        <p:nvSpPr>
          <p:cNvPr id="4120" name="TextBox 53"/>
          <p:cNvSpPr txBox="1">
            <a:spLocks noChangeArrowheads="1"/>
          </p:cNvSpPr>
          <p:nvPr/>
        </p:nvSpPr>
        <p:spPr bwMode="auto">
          <a:xfrm>
            <a:off x="2325688" y="4021138"/>
            <a:ext cx="2182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>
                <a:solidFill>
                  <a:srgbClr val="000066"/>
                </a:solidFill>
              </a:rPr>
              <a:t>3 вид наложения.</a:t>
            </a:r>
          </a:p>
        </p:txBody>
      </p:sp>
      <p:sp>
        <p:nvSpPr>
          <p:cNvPr id="54316" name="TextBox 54"/>
          <p:cNvSpPr txBox="1">
            <a:spLocks noChangeArrowheads="1"/>
          </p:cNvSpPr>
          <p:nvPr/>
        </p:nvSpPr>
        <p:spPr bwMode="auto">
          <a:xfrm>
            <a:off x="179388" y="4508500"/>
            <a:ext cx="85693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>
                <a:solidFill>
                  <a:srgbClr val="800000"/>
                </a:solidFill>
              </a:rPr>
              <a:t>ВЫВОД:</a:t>
            </a:r>
            <a:r>
              <a:rPr lang="ru-RU" b="0"/>
              <a:t> </a:t>
            </a:r>
            <a:r>
              <a:rPr lang="ru-RU" b="0">
                <a:solidFill>
                  <a:srgbClr val="000066"/>
                </a:solidFill>
              </a:rPr>
              <a:t>Практическим путем мы подтвердили нашу гипотезу, что существует возможность установления равенства двух треугольников, не производя фактического наложения одного из них на другой, а сравнивая только некоторые элементы треугольников – две стороны и угол между ними одного треугольника и соответственные им две стороны и угол между ними другого треугольника.</a:t>
            </a:r>
          </a:p>
        </p:txBody>
      </p:sp>
      <p:sp>
        <p:nvSpPr>
          <p:cNvPr id="54317" name="Rectangle 4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596188" y="6165850"/>
            <a:ext cx="1368425" cy="4333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76803" name="AutoShape 3"/>
          <p:cNvSpPr>
            <a:spLocks noChangeArrowheads="1"/>
          </p:cNvSpPr>
          <p:nvPr/>
        </p:nvSpPr>
        <p:spPr bwMode="auto">
          <a:xfrm>
            <a:off x="0" y="2603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pic>
        <p:nvPicPr>
          <p:cNvPr id="24580" name="Picture 9" descr="задача 1 гот чертежи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3" t="3796" r="65747" b="62593"/>
          <a:stretch>
            <a:fillRect/>
          </a:stretch>
        </p:blipFill>
        <p:spPr bwMode="auto">
          <a:xfrm>
            <a:off x="3563938" y="836613"/>
            <a:ext cx="3457575" cy="290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10"/>
          <p:cNvSpPr>
            <a:spLocks noChangeArrowheads="1"/>
          </p:cNvSpPr>
          <p:nvPr/>
        </p:nvSpPr>
        <p:spPr bwMode="auto">
          <a:xfrm>
            <a:off x="250825" y="3741738"/>
            <a:ext cx="87137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2800">
                <a:solidFill>
                  <a:srgbClr val="000066"/>
                </a:solidFill>
              </a:rPr>
              <a:t>Если две стороны и угол между ними одного треугольника соответственно равны двум сторонам и углу между ними другого треугольника, </a:t>
            </a:r>
            <a:r>
              <a:rPr lang="ru-RU" sz="2800">
                <a:solidFill>
                  <a:srgbClr val="006600"/>
                </a:solidFill>
              </a:rPr>
              <a:t>то такие треугольники равны.</a:t>
            </a:r>
            <a:r>
              <a:rPr lang="ru-RU" sz="1800" b="0">
                <a:solidFill>
                  <a:srgbClr val="006600"/>
                </a:solidFill>
                <a:latin typeface="Arial" charset="0"/>
              </a:rPr>
              <a:t> </a:t>
            </a:r>
          </a:p>
        </p:txBody>
      </p:sp>
      <p:sp>
        <p:nvSpPr>
          <p:cNvPr id="8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9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55299" name="AutoShape 3"/>
          <p:cNvSpPr>
            <a:spLocks noChangeArrowheads="1"/>
          </p:cNvSpPr>
          <p:nvPr/>
        </p:nvSpPr>
        <p:spPr bwMode="auto">
          <a:xfrm>
            <a:off x="0" y="2603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sp>
        <p:nvSpPr>
          <p:cNvPr id="512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35600" y="836613"/>
            <a:ext cx="352901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Структура</a:t>
            </a:r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250825" y="1403350"/>
            <a:ext cx="86423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ru-RU" sz="2400">
                <a:solidFill>
                  <a:srgbClr val="000066"/>
                </a:solidFill>
              </a:rPr>
              <a:t>Если ученик не сделал домашнее задание, </a:t>
            </a:r>
            <a:r>
              <a:rPr lang="ru-RU" sz="2400">
                <a:solidFill>
                  <a:srgbClr val="006600"/>
                </a:solidFill>
              </a:rPr>
              <a:t>то учитель его не похвалит.</a:t>
            </a:r>
            <a:r>
              <a:rPr lang="ru-RU" sz="1800" b="0">
                <a:solidFill>
                  <a:srgbClr val="006600"/>
                </a:solidFill>
                <a:latin typeface="Arial" charset="0"/>
              </a:rPr>
              <a:t> 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827088" y="2205038"/>
            <a:ext cx="6950075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sz="240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УСЛОВИЕ: </a:t>
            </a:r>
            <a:r>
              <a:rPr lang="ru-RU" sz="2400">
                <a:solidFill>
                  <a:srgbClr val="000066"/>
                </a:solidFill>
              </a:rPr>
              <a:t>ученик не сделал домашнее задание.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900113" y="2708275"/>
            <a:ext cx="6091237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sz="240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ЗАКЛЮЧЕНИЕ: </a:t>
            </a:r>
            <a:r>
              <a:rPr lang="ru-RU" sz="2400">
                <a:solidFill>
                  <a:srgbClr val="006600"/>
                </a:solidFill>
              </a:rPr>
              <a:t>учитель его не похвалит.</a:t>
            </a:r>
          </a:p>
        </p:txBody>
      </p:sp>
      <p:grpSp>
        <p:nvGrpSpPr>
          <p:cNvPr id="5130" name="Group 9"/>
          <p:cNvGrpSpPr>
            <a:grpSpLocks/>
          </p:cNvGrpSpPr>
          <p:nvPr/>
        </p:nvGrpSpPr>
        <p:grpSpPr bwMode="auto">
          <a:xfrm>
            <a:off x="1403350" y="3213100"/>
            <a:ext cx="5395913" cy="738188"/>
            <a:chOff x="431" y="754"/>
            <a:chExt cx="3399" cy="465"/>
          </a:xfrm>
        </p:grpSpPr>
        <p:graphicFrame>
          <p:nvGraphicFramePr>
            <p:cNvPr id="5122" name="Object 10"/>
            <p:cNvGraphicFramePr>
              <a:graphicFrameLocks noChangeAspect="1"/>
            </p:cNvGraphicFramePr>
            <p:nvPr/>
          </p:nvGraphicFramePr>
          <p:xfrm>
            <a:off x="1066" y="754"/>
            <a:ext cx="961" cy="4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8" name="Формула" r:id="rId3" imgW="809738" imgH="342900" progId="Equation.3">
                    <p:embed/>
                  </p:oleObj>
                </mc:Choice>
                <mc:Fallback>
                  <p:oleObj name="Формула" r:id="rId3" imgW="809738" imgH="3429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754"/>
                          <a:ext cx="961" cy="4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3" name="Object 9"/>
            <p:cNvGraphicFramePr>
              <a:graphicFrameLocks noChangeAspect="1"/>
            </p:cNvGraphicFramePr>
            <p:nvPr/>
          </p:nvGraphicFramePr>
          <p:xfrm>
            <a:off x="2481" y="773"/>
            <a:ext cx="1349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9" name="Формула" r:id="rId5" imgW="1209609" imgH="342900" progId="Equation.3">
                    <p:embed/>
                  </p:oleObj>
                </mc:Choice>
                <mc:Fallback>
                  <p:oleObj name="Формула" r:id="rId5" imgW="1209609" imgH="3429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1" y="773"/>
                          <a:ext cx="1349" cy="4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6" name="Rectangle 11"/>
            <p:cNvSpPr>
              <a:spLocks noChangeArrowheads="1"/>
            </p:cNvSpPr>
            <p:nvPr/>
          </p:nvSpPr>
          <p:spPr bwMode="auto">
            <a:xfrm>
              <a:off x="431" y="824"/>
              <a:ext cx="72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l" eaLnBrk="0" hangingPunct="0"/>
              <a:r>
                <a:rPr lang="ru-RU" sz="2200">
                  <a:solidFill>
                    <a:srgbClr val="800000"/>
                  </a:solidFill>
                  <a:cs typeface="Times New Roman" pitchFamily="18" charset="0"/>
                </a:rPr>
                <a:t>ЕСЛИ</a:t>
              </a:r>
              <a:r>
                <a:rPr lang="ru-RU" sz="2200" b="0">
                  <a:cs typeface="Times New Roman" pitchFamily="18" charset="0"/>
                </a:rPr>
                <a:t> </a:t>
              </a:r>
              <a:endParaRPr lang="ru-RU" sz="2200" b="0"/>
            </a:p>
          </p:txBody>
        </p:sp>
        <p:sp>
          <p:nvSpPr>
            <p:cNvPr id="5137" name="Rectangle 12"/>
            <p:cNvSpPr>
              <a:spLocks noChangeArrowheads="1"/>
            </p:cNvSpPr>
            <p:nvPr/>
          </p:nvSpPr>
          <p:spPr bwMode="auto">
            <a:xfrm>
              <a:off x="1988" y="857"/>
              <a:ext cx="50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l" eaLnBrk="0" hangingPunct="0"/>
              <a:r>
                <a:rPr lang="ru-RU">
                  <a:solidFill>
                    <a:srgbClr val="800000"/>
                  </a:solidFill>
                  <a:latin typeface="Arial" charset="0"/>
                  <a:cs typeface="Times New Roman" pitchFamily="18" charset="0"/>
                </a:rPr>
                <a:t>,  ТО</a:t>
              </a:r>
              <a:r>
                <a:rPr lang="ru-RU" sz="1200" b="0">
                  <a:latin typeface="Arial" charset="0"/>
                  <a:cs typeface="Times New Roman" pitchFamily="18" charset="0"/>
                </a:rPr>
                <a:t> </a:t>
              </a:r>
              <a:endParaRPr lang="ru-RU" sz="1800" b="0">
                <a:latin typeface="Arial" charset="0"/>
              </a:endParaRPr>
            </a:p>
          </p:txBody>
        </p:sp>
      </p:grp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179388" y="4005263"/>
            <a:ext cx="74787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400" u="sng">
                <a:solidFill>
                  <a:srgbClr val="000066"/>
                </a:solidFill>
              </a:rPr>
              <a:t>Задание (1 балл).</a:t>
            </a:r>
            <a:r>
              <a:rPr lang="ru-RU" sz="2400">
                <a:solidFill>
                  <a:srgbClr val="000066"/>
                </a:solidFill>
              </a:rPr>
              <a:t> </a:t>
            </a:r>
          </a:p>
          <a:p>
            <a:pPr algn="l" eaLnBrk="1" hangingPunct="1"/>
            <a:r>
              <a:rPr lang="ru-RU" sz="2400">
                <a:solidFill>
                  <a:srgbClr val="000066"/>
                </a:solidFill>
              </a:rPr>
              <a:t>По заданной схеме переформулируйте предложения:</a:t>
            </a:r>
          </a:p>
        </p:txBody>
      </p:sp>
      <p:sp>
        <p:nvSpPr>
          <p:cNvPr id="55311" name="Text Box 31"/>
          <p:cNvSpPr txBox="1">
            <a:spLocks noChangeArrowheads="1"/>
          </p:cNvSpPr>
          <p:nvPr/>
        </p:nvSpPr>
        <p:spPr bwMode="auto">
          <a:xfrm>
            <a:off x="250825" y="4797425"/>
            <a:ext cx="4389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400">
                <a:solidFill>
                  <a:srgbClr val="660066"/>
                </a:solidFill>
              </a:rPr>
              <a:t>1) Вертикальные углы равны.</a:t>
            </a:r>
          </a:p>
        </p:txBody>
      </p:sp>
      <p:sp>
        <p:nvSpPr>
          <p:cNvPr id="55312" name="Text Box 31"/>
          <p:cNvSpPr txBox="1">
            <a:spLocks noChangeArrowheads="1"/>
          </p:cNvSpPr>
          <p:nvPr/>
        </p:nvSpPr>
        <p:spPr bwMode="auto">
          <a:xfrm>
            <a:off x="250825" y="5300663"/>
            <a:ext cx="81724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400">
                <a:solidFill>
                  <a:srgbClr val="660066"/>
                </a:solidFill>
              </a:rPr>
              <a:t>2) Две прямые перпендикулярные к третьей, не пересекаются.</a:t>
            </a:r>
          </a:p>
        </p:txBody>
      </p:sp>
      <p:sp>
        <p:nvSpPr>
          <p:cNvPr id="19" name="Rectangle 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20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5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0" grpId="0"/>
      <p:bldP spid="553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0" y="2603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sp>
        <p:nvSpPr>
          <p:cNvPr id="6151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836613"/>
            <a:ext cx="27368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Структура</a:t>
            </a:r>
          </a:p>
        </p:txBody>
      </p:sp>
      <p:grpSp>
        <p:nvGrpSpPr>
          <p:cNvPr id="6152" name="Group 5"/>
          <p:cNvGrpSpPr>
            <a:grpSpLocks/>
          </p:cNvGrpSpPr>
          <p:nvPr/>
        </p:nvGrpSpPr>
        <p:grpSpPr bwMode="auto">
          <a:xfrm>
            <a:off x="323850" y="2276475"/>
            <a:ext cx="8820150" cy="530225"/>
            <a:chOff x="204" y="1434"/>
            <a:chExt cx="5556" cy="334"/>
          </a:xfrm>
        </p:grpSpPr>
        <p:sp>
          <p:nvSpPr>
            <p:cNvPr id="6162" name="Text Box 4"/>
            <p:cNvSpPr txBox="1">
              <a:spLocks noChangeArrowheads="1"/>
            </p:cNvSpPr>
            <p:nvPr/>
          </p:nvSpPr>
          <p:spPr bwMode="auto">
            <a:xfrm>
              <a:off x="204" y="1480"/>
              <a:ext cx="55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ru-RU" sz="2400">
                  <a:solidFill>
                    <a:srgbClr val="333399"/>
                  </a:solidFill>
                </a:rPr>
                <a:t>Биссектрисы смежных углов</a:t>
              </a:r>
              <a:r>
                <a:rPr lang="ru-RU" sz="2400"/>
                <a:t> </a:t>
              </a:r>
              <a:r>
                <a:rPr lang="ru-RU" sz="2400">
                  <a:solidFill>
                    <a:srgbClr val="339933"/>
                  </a:solidFill>
                </a:rPr>
                <a:t>образуют угол, равный</a:t>
              </a:r>
            </a:p>
          </p:txBody>
        </p:sp>
        <p:graphicFrame>
          <p:nvGraphicFramePr>
            <p:cNvPr id="6148" name="Object 5"/>
            <p:cNvGraphicFramePr>
              <a:graphicFrameLocks noChangeAspect="1"/>
            </p:cNvGraphicFramePr>
            <p:nvPr/>
          </p:nvGraphicFramePr>
          <p:xfrm>
            <a:off x="4898" y="1434"/>
            <a:ext cx="408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3" name="Формула" r:id="rId3" imgW="190479" imgH="123735" progId="Equation.3">
                    <p:embed/>
                  </p:oleObj>
                </mc:Choice>
                <mc:Fallback>
                  <p:oleObj name="Формула" r:id="rId3" imgW="190479" imgH="123735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8" y="1434"/>
                          <a:ext cx="408" cy="3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153" name="Group 8"/>
          <p:cNvGrpSpPr>
            <a:grpSpLocks/>
          </p:cNvGrpSpPr>
          <p:nvPr/>
        </p:nvGrpSpPr>
        <p:grpSpPr bwMode="auto">
          <a:xfrm>
            <a:off x="684213" y="1196975"/>
            <a:ext cx="5395912" cy="738188"/>
            <a:chOff x="431" y="754"/>
            <a:chExt cx="3399" cy="465"/>
          </a:xfrm>
        </p:grpSpPr>
        <p:graphicFrame>
          <p:nvGraphicFramePr>
            <p:cNvPr id="6146" name="Object 10"/>
            <p:cNvGraphicFramePr>
              <a:graphicFrameLocks noChangeAspect="1"/>
            </p:cNvGraphicFramePr>
            <p:nvPr/>
          </p:nvGraphicFramePr>
          <p:xfrm>
            <a:off x="1066" y="754"/>
            <a:ext cx="961" cy="4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4" name="Формула" r:id="rId5" imgW="809738" imgH="342900" progId="Equation.3">
                    <p:embed/>
                  </p:oleObj>
                </mc:Choice>
                <mc:Fallback>
                  <p:oleObj name="Формула" r:id="rId5" imgW="809738" imgH="3429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754"/>
                          <a:ext cx="961" cy="4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7" name="Object 9"/>
            <p:cNvGraphicFramePr>
              <a:graphicFrameLocks noChangeAspect="1"/>
            </p:cNvGraphicFramePr>
            <p:nvPr/>
          </p:nvGraphicFramePr>
          <p:xfrm>
            <a:off x="2481" y="773"/>
            <a:ext cx="1349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5" name="Формула" r:id="rId7" imgW="1209609" imgH="342900" progId="Equation.3">
                    <p:embed/>
                  </p:oleObj>
                </mc:Choice>
                <mc:Fallback>
                  <p:oleObj name="Формула" r:id="rId7" imgW="1209609" imgH="3429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1" y="773"/>
                          <a:ext cx="1349" cy="4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60" name="Rectangle 11"/>
            <p:cNvSpPr>
              <a:spLocks noChangeArrowheads="1"/>
            </p:cNvSpPr>
            <p:nvPr/>
          </p:nvSpPr>
          <p:spPr bwMode="auto">
            <a:xfrm>
              <a:off x="431" y="824"/>
              <a:ext cx="72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l" eaLnBrk="0" hangingPunct="0"/>
              <a:r>
                <a:rPr lang="ru-RU" sz="2200">
                  <a:solidFill>
                    <a:srgbClr val="800000"/>
                  </a:solidFill>
                  <a:cs typeface="Times New Roman" pitchFamily="18" charset="0"/>
                </a:rPr>
                <a:t>ЕСЛИ</a:t>
              </a:r>
              <a:r>
                <a:rPr lang="ru-RU" sz="2200" b="0">
                  <a:cs typeface="Times New Roman" pitchFamily="18" charset="0"/>
                </a:rPr>
                <a:t> </a:t>
              </a:r>
              <a:endParaRPr lang="ru-RU" sz="2200" b="0"/>
            </a:p>
          </p:txBody>
        </p:sp>
        <p:sp>
          <p:nvSpPr>
            <p:cNvPr id="6161" name="Rectangle 12"/>
            <p:cNvSpPr>
              <a:spLocks noChangeArrowheads="1"/>
            </p:cNvSpPr>
            <p:nvPr/>
          </p:nvSpPr>
          <p:spPr bwMode="auto">
            <a:xfrm>
              <a:off x="1988" y="857"/>
              <a:ext cx="50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l" eaLnBrk="0" hangingPunct="0"/>
              <a:r>
                <a:rPr lang="ru-RU">
                  <a:solidFill>
                    <a:srgbClr val="800000"/>
                  </a:solidFill>
                  <a:latin typeface="Arial" charset="0"/>
                  <a:cs typeface="Times New Roman" pitchFamily="18" charset="0"/>
                </a:rPr>
                <a:t>,  ТО</a:t>
              </a:r>
              <a:r>
                <a:rPr lang="ru-RU" sz="1200" b="0">
                  <a:latin typeface="Arial" charset="0"/>
                  <a:cs typeface="Times New Roman" pitchFamily="18" charset="0"/>
                </a:rPr>
                <a:t> </a:t>
              </a:r>
              <a:endParaRPr lang="ru-RU" sz="1800" b="0">
                <a:latin typeface="Arial" charset="0"/>
              </a:endParaRPr>
            </a:p>
          </p:txBody>
        </p:sp>
      </p:grpSp>
      <p:sp>
        <p:nvSpPr>
          <p:cNvPr id="6154" name="Text Box 21"/>
          <p:cNvSpPr txBox="1">
            <a:spLocks noChangeArrowheads="1"/>
          </p:cNvSpPr>
          <p:nvPr/>
        </p:nvSpPr>
        <p:spPr bwMode="auto">
          <a:xfrm>
            <a:off x="323850" y="3141663"/>
            <a:ext cx="8591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400">
                <a:solidFill>
                  <a:srgbClr val="333399"/>
                </a:solidFill>
              </a:rPr>
              <a:t>Треугольники, у которых соответственно равны две стороны и угол между ними</a:t>
            </a:r>
            <a:r>
              <a:rPr lang="ru-RU" sz="2400"/>
              <a:t>  </a:t>
            </a:r>
            <a:r>
              <a:rPr lang="ru-RU" sz="2400">
                <a:solidFill>
                  <a:srgbClr val="339933"/>
                </a:solidFill>
              </a:rPr>
              <a:t>- равны.</a:t>
            </a:r>
          </a:p>
        </p:txBody>
      </p:sp>
      <p:sp>
        <p:nvSpPr>
          <p:cNvPr id="60431" name="Text Box 15"/>
          <p:cNvSpPr txBox="1">
            <a:spLocks noChangeArrowheads="1"/>
          </p:cNvSpPr>
          <p:nvPr/>
        </p:nvSpPr>
        <p:spPr bwMode="auto">
          <a:xfrm>
            <a:off x="2051050" y="4797425"/>
            <a:ext cx="64087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400" i="1">
                <a:solidFill>
                  <a:srgbClr val="800000"/>
                </a:solidFill>
              </a:rPr>
              <a:t>Выделите в утверждениях </a:t>
            </a:r>
            <a:r>
              <a:rPr lang="ru-RU" sz="2400" i="1">
                <a:solidFill>
                  <a:srgbClr val="000066"/>
                </a:solidFill>
              </a:rPr>
              <a:t>подлежащее</a:t>
            </a:r>
            <a:r>
              <a:rPr lang="ru-RU" sz="2400" i="1">
                <a:solidFill>
                  <a:srgbClr val="800000"/>
                </a:solidFill>
              </a:rPr>
              <a:t> и </a:t>
            </a:r>
            <a:r>
              <a:rPr lang="ru-RU" sz="2400" i="1">
                <a:solidFill>
                  <a:srgbClr val="006600"/>
                </a:solidFill>
              </a:rPr>
              <a:t>сказуемое.</a:t>
            </a:r>
            <a:endParaRPr lang="ru-RU" b="0">
              <a:solidFill>
                <a:srgbClr val="000066"/>
              </a:solidFill>
            </a:endParaRPr>
          </a:p>
        </p:txBody>
      </p:sp>
      <p:pic>
        <p:nvPicPr>
          <p:cNvPr id="60432" name="Picture 16" descr="учитель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7" t="12733" r="23740" b="9671"/>
          <a:stretch>
            <a:fillRect/>
          </a:stretch>
        </p:blipFill>
        <p:spPr bwMode="auto">
          <a:xfrm>
            <a:off x="466725" y="4149725"/>
            <a:ext cx="12334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33" name="Text Box 17"/>
          <p:cNvSpPr txBox="1">
            <a:spLocks noChangeArrowheads="1"/>
          </p:cNvSpPr>
          <p:nvPr/>
        </p:nvSpPr>
        <p:spPr bwMode="auto">
          <a:xfrm>
            <a:off x="2627313" y="4221163"/>
            <a:ext cx="3297237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sz="240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Неожиданное задание:</a:t>
            </a:r>
          </a:p>
        </p:txBody>
      </p:sp>
      <p:sp>
        <p:nvSpPr>
          <p:cNvPr id="19" name="Rectangle 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20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31" grpId="0"/>
      <p:bldP spid="604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0" y="2603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sp>
        <p:nvSpPr>
          <p:cNvPr id="7175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836613"/>
            <a:ext cx="27368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Структура</a:t>
            </a:r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684213" y="1196975"/>
            <a:ext cx="5395912" cy="738188"/>
            <a:chOff x="431" y="754"/>
            <a:chExt cx="3399" cy="465"/>
          </a:xfrm>
        </p:grpSpPr>
        <p:graphicFrame>
          <p:nvGraphicFramePr>
            <p:cNvPr id="7171" name="Object 10"/>
            <p:cNvGraphicFramePr>
              <a:graphicFrameLocks noChangeAspect="1"/>
            </p:cNvGraphicFramePr>
            <p:nvPr/>
          </p:nvGraphicFramePr>
          <p:xfrm>
            <a:off x="1066" y="754"/>
            <a:ext cx="961" cy="4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4" name="Формула" r:id="rId4" imgW="809738" imgH="342900" progId="Equation.3">
                    <p:embed/>
                  </p:oleObj>
                </mc:Choice>
                <mc:Fallback>
                  <p:oleObj name="Формула" r:id="rId4" imgW="809738" imgH="3429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754"/>
                          <a:ext cx="961" cy="4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2" name="Object 9"/>
            <p:cNvGraphicFramePr>
              <a:graphicFrameLocks noChangeAspect="1"/>
            </p:cNvGraphicFramePr>
            <p:nvPr/>
          </p:nvGraphicFramePr>
          <p:xfrm>
            <a:off x="2481" y="773"/>
            <a:ext cx="1349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5" name="Формула" r:id="rId6" imgW="1209609" imgH="342900" progId="Equation.3">
                    <p:embed/>
                  </p:oleObj>
                </mc:Choice>
                <mc:Fallback>
                  <p:oleObj name="Формула" r:id="rId6" imgW="1209609" imgH="3429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1" y="773"/>
                          <a:ext cx="1349" cy="4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92" name="Rectangle 11"/>
            <p:cNvSpPr>
              <a:spLocks noChangeArrowheads="1"/>
            </p:cNvSpPr>
            <p:nvPr/>
          </p:nvSpPr>
          <p:spPr bwMode="auto">
            <a:xfrm>
              <a:off x="431" y="824"/>
              <a:ext cx="72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l" eaLnBrk="0" hangingPunct="0"/>
              <a:r>
                <a:rPr lang="ru-RU" sz="2200">
                  <a:solidFill>
                    <a:srgbClr val="800000"/>
                  </a:solidFill>
                  <a:cs typeface="Times New Roman" pitchFamily="18" charset="0"/>
                </a:rPr>
                <a:t>ЕСЛИ</a:t>
              </a:r>
              <a:r>
                <a:rPr lang="ru-RU" sz="2200" b="0">
                  <a:cs typeface="Times New Roman" pitchFamily="18" charset="0"/>
                </a:rPr>
                <a:t> </a:t>
              </a:r>
              <a:endParaRPr lang="ru-RU" sz="2200" b="0"/>
            </a:p>
          </p:txBody>
        </p:sp>
        <p:sp>
          <p:nvSpPr>
            <p:cNvPr id="7193" name="Rectangle 12"/>
            <p:cNvSpPr>
              <a:spLocks noChangeArrowheads="1"/>
            </p:cNvSpPr>
            <p:nvPr/>
          </p:nvSpPr>
          <p:spPr bwMode="auto">
            <a:xfrm>
              <a:off x="1988" y="857"/>
              <a:ext cx="50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l" eaLnBrk="0" hangingPunct="0"/>
              <a:r>
                <a:rPr lang="ru-RU">
                  <a:solidFill>
                    <a:srgbClr val="800000"/>
                  </a:solidFill>
                  <a:latin typeface="Arial" charset="0"/>
                  <a:cs typeface="Times New Roman" pitchFamily="18" charset="0"/>
                </a:rPr>
                <a:t>,  ТО</a:t>
              </a:r>
              <a:r>
                <a:rPr lang="ru-RU" sz="1200" b="0">
                  <a:latin typeface="Arial" charset="0"/>
                  <a:cs typeface="Times New Roman" pitchFamily="18" charset="0"/>
                </a:rPr>
                <a:t> </a:t>
              </a:r>
              <a:endParaRPr lang="ru-RU" sz="1800" b="0">
                <a:latin typeface="Arial" charset="0"/>
              </a:endParaRPr>
            </a:p>
          </p:txBody>
        </p:sp>
      </p:grpSp>
      <p:pic>
        <p:nvPicPr>
          <p:cNvPr id="7177" name="Picture 16" descr="учитель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7" t="12733" r="23740" b="9671"/>
          <a:stretch>
            <a:fillRect/>
          </a:stretch>
        </p:blipFill>
        <p:spPr bwMode="auto">
          <a:xfrm>
            <a:off x="323850" y="4437063"/>
            <a:ext cx="1233488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1763713" y="4797425"/>
            <a:ext cx="56292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3600">
                <a:solidFill>
                  <a:srgbClr val="800000"/>
                </a:solidFill>
              </a:rPr>
              <a:t>Сделайте вывод (2 балла).</a:t>
            </a:r>
            <a:endParaRPr lang="ru-RU" sz="3600" b="0"/>
          </a:p>
        </p:txBody>
      </p:sp>
      <p:grpSp>
        <p:nvGrpSpPr>
          <p:cNvPr id="7179" name="Group 34"/>
          <p:cNvGrpSpPr>
            <a:grpSpLocks/>
          </p:cNvGrpSpPr>
          <p:nvPr/>
        </p:nvGrpSpPr>
        <p:grpSpPr bwMode="auto">
          <a:xfrm>
            <a:off x="323850" y="2276475"/>
            <a:ext cx="8820150" cy="596900"/>
            <a:chOff x="204" y="1434"/>
            <a:chExt cx="5556" cy="376"/>
          </a:xfrm>
        </p:grpSpPr>
        <p:grpSp>
          <p:nvGrpSpPr>
            <p:cNvPr id="7187" name="Group 5"/>
            <p:cNvGrpSpPr>
              <a:grpSpLocks/>
            </p:cNvGrpSpPr>
            <p:nvPr/>
          </p:nvGrpSpPr>
          <p:grpSpPr bwMode="auto">
            <a:xfrm>
              <a:off x="204" y="1434"/>
              <a:ext cx="5556" cy="334"/>
              <a:chOff x="204" y="1434"/>
              <a:chExt cx="5556" cy="334"/>
            </a:xfrm>
          </p:grpSpPr>
          <p:sp>
            <p:nvSpPr>
              <p:cNvPr id="7191" name="Text Box 4"/>
              <p:cNvSpPr txBox="1">
                <a:spLocks noChangeArrowheads="1"/>
              </p:cNvSpPr>
              <p:nvPr/>
            </p:nvSpPr>
            <p:spPr bwMode="auto">
              <a:xfrm>
                <a:off x="204" y="1480"/>
                <a:ext cx="555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eaLnBrk="1" hangingPunct="1"/>
                <a:r>
                  <a:rPr lang="ru-RU" sz="2400">
                    <a:solidFill>
                      <a:srgbClr val="333399"/>
                    </a:solidFill>
                  </a:rPr>
                  <a:t>Биссектрисы смежных углов</a:t>
                </a:r>
                <a:r>
                  <a:rPr lang="ru-RU" sz="2400"/>
                  <a:t> </a:t>
                </a:r>
                <a:r>
                  <a:rPr lang="ru-RU" sz="2400">
                    <a:solidFill>
                      <a:srgbClr val="339933"/>
                    </a:solidFill>
                  </a:rPr>
                  <a:t>образуют угол, равный</a:t>
                </a:r>
              </a:p>
            </p:txBody>
          </p:sp>
          <p:graphicFrame>
            <p:nvGraphicFramePr>
              <p:cNvPr id="7170" name="Object 5"/>
              <p:cNvGraphicFramePr>
                <a:graphicFrameLocks noChangeAspect="1"/>
              </p:cNvGraphicFramePr>
              <p:nvPr/>
            </p:nvGraphicFramePr>
            <p:xfrm>
              <a:off x="4898" y="1434"/>
              <a:ext cx="408" cy="31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96" name="Формула" r:id="rId9" imgW="190479" imgH="123735" progId="Equation.3">
                      <p:embed/>
                    </p:oleObj>
                  </mc:Choice>
                  <mc:Fallback>
                    <p:oleObj name="Формула" r:id="rId9" imgW="190479" imgH="123735" progId="Equation.3">
                      <p:embed/>
                      <p:pic>
                        <p:nvPicPr>
                          <p:cNvPr id="0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98" y="1434"/>
                            <a:ext cx="408" cy="31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188" name="Line 6"/>
            <p:cNvSpPr>
              <a:spLocks noChangeShapeType="1"/>
            </p:cNvSpPr>
            <p:nvPr/>
          </p:nvSpPr>
          <p:spPr bwMode="auto">
            <a:xfrm flipV="1">
              <a:off x="249" y="1752"/>
              <a:ext cx="1179" cy="2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9" name="Line 8"/>
            <p:cNvSpPr>
              <a:spLocks noChangeShapeType="1"/>
            </p:cNvSpPr>
            <p:nvPr/>
          </p:nvSpPr>
          <p:spPr bwMode="auto">
            <a:xfrm flipV="1">
              <a:off x="2835" y="1752"/>
              <a:ext cx="816" cy="4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90" name="Line 8"/>
            <p:cNvSpPr>
              <a:spLocks noChangeShapeType="1"/>
            </p:cNvSpPr>
            <p:nvPr/>
          </p:nvSpPr>
          <p:spPr bwMode="auto">
            <a:xfrm flipV="1">
              <a:off x="2852" y="1806"/>
              <a:ext cx="816" cy="4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180" name="Group 35"/>
          <p:cNvGrpSpPr>
            <a:grpSpLocks/>
          </p:cNvGrpSpPr>
          <p:nvPr/>
        </p:nvGrpSpPr>
        <p:grpSpPr bwMode="auto">
          <a:xfrm>
            <a:off x="323850" y="3141663"/>
            <a:ext cx="8591550" cy="908050"/>
            <a:chOff x="204" y="1979"/>
            <a:chExt cx="5412" cy="572"/>
          </a:xfrm>
        </p:grpSpPr>
        <p:sp>
          <p:nvSpPr>
            <p:cNvPr id="7183" name="Text Box 21"/>
            <p:cNvSpPr txBox="1">
              <a:spLocks noChangeArrowheads="1"/>
            </p:cNvSpPr>
            <p:nvPr/>
          </p:nvSpPr>
          <p:spPr bwMode="auto">
            <a:xfrm>
              <a:off x="204" y="1979"/>
              <a:ext cx="541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ru-RU" sz="2400">
                  <a:solidFill>
                    <a:srgbClr val="333399"/>
                  </a:solidFill>
                </a:rPr>
                <a:t>Треугольники, у которых соответственно равны две стороны и угол между ними</a:t>
              </a:r>
              <a:r>
                <a:rPr lang="ru-RU" sz="2400"/>
                <a:t>  </a:t>
              </a:r>
              <a:r>
                <a:rPr lang="ru-RU" sz="2400">
                  <a:solidFill>
                    <a:srgbClr val="339933"/>
                  </a:solidFill>
                </a:rPr>
                <a:t>- равны.</a:t>
              </a:r>
            </a:p>
          </p:txBody>
        </p:sp>
        <p:sp>
          <p:nvSpPr>
            <p:cNvPr id="7184" name="Line 6"/>
            <p:cNvSpPr>
              <a:spLocks noChangeShapeType="1"/>
            </p:cNvSpPr>
            <p:nvPr/>
          </p:nvSpPr>
          <p:spPr bwMode="auto">
            <a:xfrm flipV="1">
              <a:off x="294" y="2251"/>
              <a:ext cx="1179" cy="2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5" name="Line 8"/>
            <p:cNvSpPr>
              <a:spLocks noChangeShapeType="1"/>
            </p:cNvSpPr>
            <p:nvPr/>
          </p:nvSpPr>
          <p:spPr bwMode="auto">
            <a:xfrm flipV="1">
              <a:off x="2918" y="2485"/>
              <a:ext cx="602" cy="12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6" name="Line 8"/>
            <p:cNvSpPr>
              <a:spLocks noChangeShapeType="1"/>
            </p:cNvSpPr>
            <p:nvPr/>
          </p:nvSpPr>
          <p:spPr bwMode="auto">
            <a:xfrm flipV="1">
              <a:off x="2942" y="2539"/>
              <a:ext cx="602" cy="12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" name="Rectangle 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27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Вывод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0" y="2603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sp>
        <p:nvSpPr>
          <p:cNvPr id="8199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836613"/>
            <a:ext cx="27368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Структура</a:t>
            </a:r>
          </a:p>
        </p:txBody>
      </p:sp>
      <p:grpSp>
        <p:nvGrpSpPr>
          <p:cNvPr id="8200" name="Group 8"/>
          <p:cNvGrpSpPr>
            <a:grpSpLocks/>
          </p:cNvGrpSpPr>
          <p:nvPr/>
        </p:nvGrpSpPr>
        <p:grpSpPr bwMode="auto">
          <a:xfrm>
            <a:off x="684213" y="1196975"/>
            <a:ext cx="5395912" cy="738188"/>
            <a:chOff x="431" y="754"/>
            <a:chExt cx="3399" cy="465"/>
          </a:xfrm>
        </p:grpSpPr>
        <p:graphicFrame>
          <p:nvGraphicFramePr>
            <p:cNvPr id="8195" name="Object 10"/>
            <p:cNvGraphicFramePr>
              <a:graphicFrameLocks noChangeAspect="1"/>
            </p:cNvGraphicFramePr>
            <p:nvPr/>
          </p:nvGraphicFramePr>
          <p:xfrm>
            <a:off x="1066" y="754"/>
            <a:ext cx="961" cy="4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18" name="Формула" r:id="rId4" imgW="809738" imgH="342900" progId="Equation.3">
                    <p:embed/>
                  </p:oleObj>
                </mc:Choice>
                <mc:Fallback>
                  <p:oleObj name="Формула" r:id="rId4" imgW="809738" imgH="3429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754"/>
                          <a:ext cx="961" cy="4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96" name="Object 9"/>
            <p:cNvGraphicFramePr>
              <a:graphicFrameLocks noChangeAspect="1"/>
            </p:cNvGraphicFramePr>
            <p:nvPr/>
          </p:nvGraphicFramePr>
          <p:xfrm>
            <a:off x="2481" y="773"/>
            <a:ext cx="1349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19" name="Формула" r:id="rId6" imgW="1209609" imgH="342900" progId="Equation.3">
                    <p:embed/>
                  </p:oleObj>
                </mc:Choice>
                <mc:Fallback>
                  <p:oleObj name="Формула" r:id="rId6" imgW="1209609" imgH="3429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1" y="773"/>
                          <a:ext cx="1349" cy="4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16" name="Rectangle 11"/>
            <p:cNvSpPr>
              <a:spLocks noChangeArrowheads="1"/>
            </p:cNvSpPr>
            <p:nvPr/>
          </p:nvSpPr>
          <p:spPr bwMode="auto">
            <a:xfrm>
              <a:off x="431" y="824"/>
              <a:ext cx="72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l" eaLnBrk="0" hangingPunct="0"/>
              <a:r>
                <a:rPr lang="ru-RU" sz="2200">
                  <a:solidFill>
                    <a:srgbClr val="800000"/>
                  </a:solidFill>
                  <a:cs typeface="Times New Roman" pitchFamily="18" charset="0"/>
                </a:rPr>
                <a:t>ЕСЛИ</a:t>
              </a:r>
              <a:r>
                <a:rPr lang="ru-RU" sz="2200" b="0">
                  <a:cs typeface="Times New Roman" pitchFamily="18" charset="0"/>
                </a:rPr>
                <a:t> </a:t>
              </a:r>
              <a:endParaRPr lang="ru-RU" sz="2200" b="0"/>
            </a:p>
          </p:txBody>
        </p:sp>
        <p:sp>
          <p:nvSpPr>
            <p:cNvPr id="8217" name="Rectangle 12"/>
            <p:cNvSpPr>
              <a:spLocks noChangeArrowheads="1"/>
            </p:cNvSpPr>
            <p:nvPr/>
          </p:nvSpPr>
          <p:spPr bwMode="auto">
            <a:xfrm>
              <a:off x="1988" y="857"/>
              <a:ext cx="50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l" eaLnBrk="0" hangingPunct="0"/>
              <a:r>
                <a:rPr lang="ru-RU">
                  <a:solidFill>
                    <a:srgbClr val="800000"/>
                  </a:solidFill>
                  <a:latin typeface="Arial" charset="0"/>
                  <a:cs typeface="Times New Roman" pitchFamily="18" charset="0"/>
                </a:rPr>
                <a:t>,  ТО</a:t>
              </a:r>
              <a:r>
                <a:rPr lang="ru-RU" sz="1200" b="0">
                  <a:latin typeface="Arial" charset="0"/>
                  <a:cs typeface="Times New Roman" pitchFamily="18" charset="0"/>
                </a:rPr>
                <a:t> </a:t>
              </a:r>
              <a:endParaRPr lang="ru-RU" sz="1800" b="0">
                <a:latin typeface="Arial" charset="0"/>
              </a:endParaRPr>
            </a:p>
          </p:txBody>
        </p:sp>
      </p:grpSp>
      <p:pic>
        <p:nvPicPr>
          <p:cNvPr id="8201" name="Picture 16" descr="учитель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7" t="12733" r="23740" b="9671"/>
          <a:stretch>
            <a:fillRect/>
          </a:stretch>
        </p:blipFill>
        <p:spPr bwMode="auto">
          <a:xfrm>
            <a:off x="323850" y="4437063"/>
            <a:ext cx="1233488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1763713" y="4424363"/>
            <a:ext cx="684053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3600">
                <a:solidFill>
                  <a:srgbClr val="800000"/>
                </a:solidFill>
              </a:rPr>
              <a:t>Вывод:</a:t>
            </a:r>
            <a:r>
              <a:rPr lang="ru-RU" sz="3600"/>
              <a:t> </a:t>
            </a:r>
            <a:r>
              <a:rPr lang="ru-RU" sz="3600">
                <a:solidFill>
                  <a:srgbClr val="333399"/>
                </a:solidFill>
              </a:rPr>
              <a:t>подлежащее и его группа — условие,</a:t>
            </a:r>
            <a:r>
              <a:rPr lang="ru-RU" sz="3600"/>
              <a:t> </a:t>
            </a:r>
            <a:r>
              <a:rPr lang="ru-RU" sz="3600">
                <a:solidFill>
                  <a:srgbClr val="006600"/>
                </a:solidFill>
              </a:rPr>
              <a:t>сказуемое и его группа — заключение.</a:t>
            </a:r>
            <a:endParaRPr lang="ru-RU" sz="3600" b="0">
              <a:solidFill>
                <a:srgbClr val="006600"/>
              </a:solidFill>
            </a:endParaRPr>
          </a:p>
        </p:txBody>
      </p:sp>
      <p:grpSp>
        <p:nvGrpSpPr>
          <p:cNvPr id="8203" name="Group 34"/>
          <p:cNvGrpSpPr>
            <a:grpSpLocks/>
          </p:cNvGrpSpPr>
          <p:nvPr/>
        </p:nvGrpSpPr>
        <p:grpSpPr bwMode="auto">
          <a:xfrm>
            <a:off x="323850" y="2276475"/>
            <a:ext cx="8820150" cy="596900"/>
            <a:chOff x="204" y="1434"/>
            <a:chExt cx="5556" cy="376"/>
          </a:xfrm>
        </p:grpSpPr>
        <p:grpSp>
          <p:nvGrpSpPr>
            <p:cNvPr id="8211" name="Group 5"/>
            <p:cNvGrpSpPr>
              <a:grpSpLocks/>
            </p:cNvGrpSpPr>
            <p:nvPr/>
          </p:nvGrpSpPr>
          <p:grpSpPr bwMode="auto">
            <a:xfrm>
              <a:off x="204" y="1434"/>
              <a:ext cx="5556" cy="334"/>
              <a:chOff x="204" y="1434"/>
              <a:chExt cx="5556" cy="334"/>
            </a:xfrm>
          </p:grpSpPr>
          <p:sp>
            <p:nvSpPr>
              <p:cNvPr id="8215" name="Text Box 4"/>
              <p:cNvSpPr txBox="1">
                <a:spLocks noChangeArrowheads="1"/>
              </p:cNvSpPr>
              <p:nvPr/>
            </p:nvSpPr>
            <p:spPr bwMode="auto">
              <a:xfrm>
                <a:off x="204" y="1480"/>
                <a:ext cx="555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eaLnBrk="1" hangingPunct="1"/>
                <a:r>
                  <a:rPr lang="ru-RU" sz="2400">
                    <a:solidFill>
                      <a:srgbClr val="333399"/>
                    </a:solidFill>
                  </a:rPr>
                  <a:t>Биссектрисы смежных углов</a:t>
                </a:r>
                <a:r>
                  <a:rPr lang="ru-RU" sz="2400"/>
                  <a:t> </a:t>
                </a:r>
                <a:r>
                  <a:rPr lang="ru-RU" sz="2400">
                    <a:solidFill>
                      <a:srgbClr val="339933"/>
                    </a:solidFill>
                  </a:rPr>
                  <a:t>образуют угол, равный</a:t>
                </a:r>
              </a:p>
            </p:txBody>
          </p:sp>
          <p:graphicFrame>
            <p:nvGraphicFramePr>
              <p:cNvPr id="8194" name="Object 5"/>
              <p:cNvGraphicFramePr>
                <a:graphicFrameLocks noChangeAspect="1"/>
              </p:cNvGraphicFramePr>
              <p:nvPr/>
            </p:nvGraphicFramePr>
            <p:xfrm>
              <a:off x="4898" y="1434"/>
              <a:ext cx="408" cy="31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20" name="Формула" r:id="rId9" imgW="190479" imgH="123735" progId="Equation.3">
                      <p:embed/>
                    </p:oleObj>
                  </mc:Choice>
                  <mc:Fallback>
                    <p:oleObj name="Формула" r:id="rId9" imgW="190479" imgH="123735" progId="Equation.3">
                      <p:embed/>
                      <p:pic>
                        <p:nvPicPr>
                          <p:cNvPr id="0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98" y="1434"/>
                            <a:ext cx="408" cy="31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212" name="Line 6"/>
            <p:cNvSpPr>
              <a:spLocks noChangeShapeType="1"/>
            </p:cNvSpPr>
            <p:nvPr/>
          </p:nvSpPr>
          <p:spPr bwMode="auto">
            <a:xfrm flipV="1">
              <a:off x="249" y="1752"/>
              <a:ext cx="1179" cy="2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3" name="Line 8"/>
            <p:cNvSpPr>
              <a:spLocks noChangeShapeType="1"/>
            </p:cNvSpPr>
            <p:nvPr/>
          </p:nvSpPr>
          <p:spPr bwMode="auto">
            <a:xfrm flipV="1">
              <a:off x="2835" y="1752"/>
              <a:ext cx="816" cy="4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4" name="Line 8"/>
            <p:cNvSpPr>
              <a:spLocks noChangeShapeType="1"/>
            </p:cNvSpPr>
            <p:nvPr/>
          </p:nvSpPr>
          <p:spPr bwMode="auto">
            <a:xfrm flipV="1">
              <a:off x="2852" y="1806"/>
              <a:ext cx="816" cy="4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204" name="Group 35"/>
          <p:cNvGrpSpPr>
            <a:grpSpLocks/>
          </p:cNvGrpSpPr>
          <p:nvPr/>
        </p:nvGrpSpPr>
        <p:grpSpPr bwMode="auto">
          <a:xfrm>
            <a:off x="323850" y="3141663"/>
            <a:ext cx="8591550" cy="908050"/>
            <a:chOff x="204" y="1979"/>
            <a:chExt cx="5412" cy="572"/>
          </a:xfrm>
        </p:grpSpPr>
        <p:sp>
          <p:nvSpPr>
            <p:cNvPr id="8207" name="Text Box 21"/>
            <p:cNvSpPr txBox="1">
              <a:spLocks noChangeArrowheads="1"/>
            </p:cNvSpPr>
            <p:nvPr/>
          </p:nvSpPr>
          <p:spPr bwMode="auto">
            <a:xfrm>
              <a:off x="204" y="1979"/>
              <a:ext cx="541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ru-RU" sz="2400">
                  <a:solidFill>
                    <a:srgbClr val="333399"/>
                  </a:solidFill>
                </a:rPr>
                <a:t>Треугольники, у которых соответственно равны две стороны и угол между ними</a:t>
              </a:r>
              <a:r>
                <a:rPr lang="ru-RU" sz="2400"/>
                <a:t>  </a:t>
              </a:r>
              <a:r>
                <a:rPr lang="ru-RU" sz="2400">
                  <a:solidFill>
                    <a:srgbClr val="339933"/>
                  </a:solidFill>
                </a:rPr>
                <a:t>- равны.</a:t>
              </a:r>
            </a:p>
          </p:txBody>
        </p:sp>
        <p:sp>
          <p:nvSpPr>
            <p:cNvPr id="8208" name="Line 6"/>
            <p:cNvSpPr>
              <a:spLocks noChangeShapeType="1"/>
            </p:cNvSpPr>
            <p:nvPr/>
          </p:nvSpPr>
          <p:spPr bwMode="auto">
            <a:xfrm flipV="1">
              <a:off x="294" y="2251"/>
              <a:ext cx="1179" cy="2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09" name="Line 8"/>
            <p:cNvSpPr>
              <a:spLocks noChangeShapeType="1"/>
            </p:cNvSpPr>
            <p:nvPr/>
          </p:nvSpPr>
          <p:spPr bwMode="auto">
            <a:xfrm flipV="1">
              <a:off x="2918" y="2485"/>
              <a:ext cx="602" cy="12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10" name="Line 8"/>
            <p:cNvSpPr>
              <a:spLocks noChangeShapeType="1"/>
            </p:cNvSpPr>
            <p:nvPr/>
          </p:nvSpPr>
          <p:spPr bwMode="auto">
            <a:xfrm flipV="1">
              <a:off x="2942" y="2539"/>
              <a:ext cx="602" cy="12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" name="Rectangle 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27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0" y="2603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250825" y="1989138"/>
            <a:ext cx="53292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800">
                <a:solidFill>
                  <a:srgbClr val="A50021"/>
                </a:solidFill>
              </a:rPr>
              <a:t>Задание:</a:t>
            </a:r>
            <a:r>
              <a:rPr lang="ru-RU" sz="2800">
                <a:solidFill>
                  <a:srgbClr val="000066"/>
                </a:solidFill>
              </a:rPr>
              <a:t> по рисунку сравните отрезки АВ и DE.</a:t>
            </a:r>
          </a:p>
        </p:txBody>
      </p:sp>
      <p:pic>
        <p:nvPicPr>
          <p:cNvPr id="25605" name="Picture 9" descr="Безымянный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0" t="12334" r="8942" b="16794"/>
          <a:stretch>
            <a:fillRect/>
          </a:stretch>
        </p:blipFill>
        <p:spPr bwMode="auto">
          <a:xfrm>
            <a:off x="4716463" y="1123950"/>
            <a:ext cx="3600450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10" descr="учител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7" t="12733" r="23740" b="9671"/>
          <a:stretch>
            <a:fillRect/>
          </a:stretch>
        </p:blipFill>
        <p:spPr bwMode="auto">
          <a:xfrm>
            <a:off x="250825" y="4149725"/>
            <a:ext cx="12334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 Box 13"/>
          <p:cNvSpPr txBox="1">
            <a:spLocks noChangeArrowheads="1"/>
          </p:cNvSpPr>
          <p:nvPr/>
        </p:nvSpPr>
        <p:spPr bwMode="auto">
          <a:xfrm>
            <a:off x="2951163" y="692150"/>
            <a:ext cx="6192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400">
                <a:solidFill>
                  <a:srgbClr val="A50021"/>
                </a:solidFill>
              </a:rPr>
              <a:t>Вопрос: нужно ли доказывать теорему?</a:t>
            </a:r>
          </a:p>
        </p:txBody>
      </p:sp>
      <p:sp>
        <p:nvSpPr>
          <p:cNvPr id="10" name="Rectangle 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721225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1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7620837" y="5123047"/>
            <a:ext cx="578039" cy="2786338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Решение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77827" name="AutoShape 3"/>
          <p:cNvSpPr>
            <a:spLocks noChangeArrowheads="1"/>
          </p:cNvSpPr>
          <p:nvPr/>
        </p:nvSpPr>
        <p:spPr bwMode="auto">
          <a:xfrm>
            <a:off x="0" y="2603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250825" y="1989138"/>
            <a:ext cx="53292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800">
                <a:solidFill>
                  <a:srgbClr val="A50021"/>
                </a:solidFill>
              </a:rPr>
              <a:t>Задание:</a:t>
            </a:r>
            <a:r>
              <a:rPr lang="ru-RU" sz="2800">
                <a:solidFill>
                  <a:srgbClr val="000066"/>
                </a:solidFill>
              </a:rPr>
              <a:t> по рисунку сравните отрезки АВ и DE.</a:t>
            </a:r>
          </a:p>
        </p:txBody>
      </p:sp>
      <p:pic>
        <p:nvPicPr>
          <p:cNvPr id="26629" name="Picture 6" descr="Безымянный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0" t="12334" r="8942" b="16794"/>
          <a:stretch>
            <a:fillRect/>
          </a:stretch>
        </p:blipFill>
        <p:spPr bwMode="auto">
          <a:xfrm>
            <a:off x="4716463" y="1123950"/>
            <a:ext cx="3600450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7" descr="учител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7" t="12733" r="23740" b="9671"/>
          <a:stretch>
            <a:fillRect/>
          </a:stretch>
        </p:blipFill>
        <p:spPr bwMode="auto">
          <a:xfrm>
            <a:off x="250825" y="4149725"/>
            <a:ext cx="12334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 Box 9"/>
          <p:cNvSpPr txBox="1">
            <a:spLocks noChangeArrowheads="1"/>
          </p:cNvSpPr>
          <p:nvPr/>
        </p:nvSpPr>
        <p:spPr bwMode="auto">
          <a:xfrm>
            <a:off x="2951163" y="692150"/>
            <a:ext cx="6192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400">
                <a:solidFill>
                  <a:srgbClr val="A50021"/>
                </a:solidFill>
              </a:rPr>
              <a:t>Вопрос: нужно ли доказывать теорему?</a:t>
            </a:r>
          </a:p>
        </p:txBody>
      </p:sp>
      <p:sp>
        <p:nvSpPr>
          <p:cNvPr id="77834" name="Text Box 10"/>
          <p:cNvSpPr txBox="1">
            <a:spLocks noChangeArrowheads="1"/>
          </p:cNvSpPr>
          <p:nvPr/>
        </p:nvSpPr>
        <p:spPr bwMode="auto">
          <a:xfrm>
            <a:off x="1547813" y="4005263"/>
            <a:ext cx="1863725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sz="240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РЕШЕНИЕ.</a:t>
            </a:r>
          </a:p>
        </p:txBody>
      </p:sp>
      <p:sp>
        <p:nvSpPr>
          <p:cNvPr id="77835" name="Rectangle 11"/>
          <p:cNvSpPr>
            <a:spLocks noChangeArrowheads="1"/>
          </p:cNvSpPr>
          <p:nvPr/>
        </p:nvSpPr>
        <p:spPr bwMode="auto">
          <a:xfrm>
            <a:off x="1547813" y="4581525"/>
            <a:ext cx="705643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ru-RU" sz="2400">
                <a:solidFill>
                  <a:srgbClr val="000066"/>
                </a:solidFill>
              </a:rPr>
              <a:t>На рисунке длина отрезка АВ кажется больше длины отрезка DE, а на самом деле AB = DE. </a:t>
            </a:r>
          </a:p>
          <a:p>
            <a:pPr algn="l"/>
            <a:r>
              <a:rPr lang="ru-RU" sz="2400">
                <a:solidFill>
                  <a:srgbClr val="800080"/>
                </a:solidFill>
              </a:rPr>
              <a:t>Зрительная иллюзия.</a:t>
            </a:r>
          </a:p>
        </p:txBody>
      </p:sp>
      <p:sp>
        <p:nvSpPr>
          <p:cNvPr id="11" name="Rectangle 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3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4" grpId="0"/>
      <p:bldP spid="778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9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0" y="2603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sp>
        <p:nvSpPr>
          <p:cNvPr id="9231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35600" y="836613"/>
            <a:ext cx="352901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Доказательство</a:t>
            </a:r>
          </a:p>
        </p:txBody>
      </p:sp>
      <p:graphicFrame>
        <p:nvGraphicFramePr>
          <p:cNvPr id="63493" name="Group 5"/>
          <p:cNvGraphicFramePr>
            <a:graphicFrameLocks noGrp="1"/>
          </p:cNvGraphicFramePr>
          <p:nvPr>
            <p:ph/>
          </p:nvPr>
        </p:nvGraphicFramePr>
        <p:xfrm>
          <a:off x="457200" y="1412875"/>
          <a:ext cx="8229600" cy="1511300"/>
        </p:xfrm>
        <a:graphic>
          <a:graphicData uri="http://schemas.openxmlformats.org/drawingml/2006/table">
            <a:tbl>
              <a:tblPr/>
              <a:tblGrid>
                <a:gridCol w="1954213"/>
                <a:gridCol w="6275387"/>
              </a:tblGrid>
              <a:tr h="151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Дано: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Доказать:                             Доказательство.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Действие.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40" name="Rectangle 13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18" name="Object 14"/>
          <p:cNvGraphicFramePr>
            <a:graphicFrameLocks noChangeAspect="1"/>
          </p:cNvGraphicFramePr>
          <p:nvPr/>
        </p:nvGraphicFramePr>
        <p:xfrm>
          <a:off x="3211513" y="1481138"/>
          <a:ext cx="4608512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6" name="Формула" r:id="rId3" imgW="2924189" imgH="142875" progId="Equation.3">
                  <p:embed/>
                </p:oleObj>
              </mc:Choice>
              <mc:Fallback>
                <p:oleObj name="Формула" r:id="rId3" imgW="2924189" imgH="142875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513" y="1481138"/>
                        <a:ext cx="4608512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41" name="Picture 15" descr="задача 1 гот чертежи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3" t="3796" r="65747" b="62593"/>
          <a:stretch>
            <a:fillRect/>
          </a:stretch>
        </p:blipFill>
        <p:spPr bwMode="auto">
          <a:xfrm>
            <a:off x="466725" y="1412875"/>
            <a:ext cx="1871663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2" name="Rectangle 1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19" name="Object 17"/>
          <p:cNvGraphicFramePr>
            <a:graphicFrameLocks noChangeAspect="1"/>
          </p:cNvGraphicFramePr>
          <p:nvPr/>
        </p:nvGraphicFramePr>
        <p:xfrm>
          <a:off x="3690938" y="1833563"/>
          <a:ext cx="16287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7" name="Формула" r:id="rId6" imgW="990490" imgH="142875" progId="Equation.3">
                  <p:embed/>
                </p:oleObj>
              </mc:Choice>
              <mc:Fallback>
                <p:oleObj name="Формула" r:id="rId6" imgW="990490" imgH="142875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0938" y="1833563"/>
                        <a:ext cx="16287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3" name="Rectangle 18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0" name="Object 19"/>
          <p:cNvGraphicFramePr>
            <a:graphicFrameLocks noChangeAspect="1"/>
          </p:cNvGraphicFramePr>
          <p:nvPr/>
        </p:nvGraphicFramePr>
        <p:xfrm>
          <a:off x="3635375" y="2163763"/>
          <a:ext cx="4919663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8" name="Формула" r:id="rId8" imgW="3057659" imgH="380910" progId="Equation.3">
                  <p:embed/>
                </p:oleObj>
              </mc:Choice>
              <mc:Fallback>
                <p:oleObj name="Формула" r:id="rId8" imgW="3057659" imgH="38091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2163763"/>
                        <a:ext cx="4919663" cy="69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08" name="Group 20"/>
          <p:cNvGraphicFramePr>
            <a:graphicFrameLocks noGrp="1"/>
          </p:cNvGraphicFramePr>
          <p:nvPr/>
        </p:nvGraphicFramePr>
        <p:xfrm>
          <a:off x="446088" y="2913063"/>
          <a:ext cx="8262937" cy="3829050"/>
        </p:xfrm>
        <a:graphic>
          <a:graphicData uri="http://schemas.openxmlformats.org/drawingml/2006/table">
            <a:tbl>
              <a:tblPr/>
              <a:tblGrid>
                <a:gridCol w="3981450"/>
                <a:gridCol w="4281487"/>
              </a:tblGrid>
              <a:tr h="69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Шаги доказательства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(результат действия).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Обоснование шагов доказательства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(почему?)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6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Times New Roman" pitchFamily="18" charset="0"/>
                        </a:rPr>
                        <a:t>Совместились соответственно равные элементы.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3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1" u="none" strike="noStrike" cap="none" normalizeH="0" baseline="0" smtClean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Times New Roman" pitchFamily="18" charset="0"/>
                        </a:rPr>
                        <a:t>Что и требовалось доказать.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Times New Roman" pitchFamily="18" charset="0"/>
                        </a:rPr>
                        <a:t>По определению равных фигур.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67" name="Rectangle 44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1" name="Object 45"/>
          <p:cNvGraphicFramePr>
            <a:graphicFrameLocks noChangeAspect="1"/>
          </p:cNvGraphicFramePr>
          <p:nvPr/>
        </p:nvGraphicFramePr>
        <p:xfrm>
          <a:off x="468313" y="3651250"/>
          <a:ext cx="33686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9" name="Формула" r:id="rId10" imgW="2295473" imgH="352335" progId="Equation.3">
                  <p:embed/>
                </p:oleObj>
              </mc:Choice>
              <mc:Fallback>
                <p:oleObj name="Формула" r:id="rId10" imgW="2295473" imgH="352335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651250"/>
                        <a:ext cx="336867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68" name="Rectangle 4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2" name="Object 47"/>
          <p:cNvGraphicFramePr>
            <a:graphicFrameLocks noChangeAspect="1"/>
          </p:cNvGraphicFramePr>
          <p:nvPr/>
        </p:nvGraphicFramePr>
        <p:xfrm>
          <a:off x="4572000" y="3789363"/>
          <a:ext cx="792163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0" name="Формула" r:id="rId12" imgW="561980" imgH="142875" progId="Equation.3">
                  <p:embed/>
                </p:oleObj>
              </mc:Choice>
              <mc:Fallback>
                <p:oleObj name="Формула" r:id="rId12" imgW="561980" imgH="142875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789363"/>
                        <a:ext cx="792163" cy="27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69" name="Rectangle 48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3" name="Object 49"/>
          <p:cNvGraphicFramePr>
            <a:graphicFrameLocks noChangeAspect="1"/>
          </p:cNvGraphicFramePr>
          <p:nvPr/>
        </p:nvGraphicFramePr>
        <p:xfrm>
          <a:off x="446088" y="4292600"/>
          <a:ext cx="35417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1" name="Формула" r:id="rId14" imgW="2514592" imgH="352335" progId="Equation.3">
                  <p:embed/>
                </p:oleObj>
              </mc:Choice>
              <mc:Fallback>
                <p:oleObj name="Формула" r:id="rId14" imgW="2514592" imgH="352335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8" y="4292600"/>
                        <a:ext cx="3541712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0" name="Rectangle 50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4" name="Object 51"/>
          <p:cNvGraphicFramePr>
            <a:graphicFrameLocks noChangeAspect="1"/>
          </p:cNvGraphicFramePr>
          <p:nvPr/>
        </p:nvGraphicFramePr>
        <p:xfrm>
          <a:off x="4500563" y="4292600"/>
          <a:ext cx="935037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2" name="Формула" r:id="rId16" imgW="638172" imgH="380910" progId="Equation.3">
                  <p:embed/>
                </p:oleObj>
              </mc:Choice>
              <mc:Fallback>
                <p:oleObj name="Формула" r:id="rId16" imgW="638172" imgH="38091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4292600"/>
                        <a:ext cx="935037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1" name="Rectangle 52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5" name="Object 53"/>
          <p:cNvGraphicFramePr>
            <a:graphicFrameLocks noChangeAspect="1"/>
          </p:cNvGraphicFramePr>
          <p:nvPr/>
        </p:nvGraphicFramePr>
        <p:xfrm>
          <a:off x="454025" y="4856163"/>
          <a:ext cx="3744913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3" name="Формула" r:id="rId18" imgW="2809901" imgH="380910" progId="Equation.3">
                  <p:embed/>
                </p:oleObj>
              </mc:Choice>
              <mc:Fallback>
                <p:oleObj name="Формула" r:id="rId18" imgW="2809901" imgH="380910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" y="4856163"/>
                        <a:ext cx="3744913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2" name="Rectangle 54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6" name="Object 55"/>
          <p:cNvGraphicFramePr>
            <a:graphicFrameLocks noChangeAspect="1"/>
          </p:cNvGraphicFramePr>
          <p:nvPr/>
        </p:nvGraphicFramePr>
        <p:xfrm>
          <a:off x="442913" y="5494338"/>
          <a:ext cx="3789362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Формула" r:id="rId20" imgW="2714527" imgH="142875" progId="Equation.3">
                  <p:embed/>
                </p:oleObj>
              </mc:Choice>
              <mc:Fallback>
                <p:oleObj name="Формула" r:id="rId20" imgW="2714527" imgH="142875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5494338"/>
                        <a:ext cx="3789362" cy="29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56"/>
          <p:cNvGraphicFramePr>
            <a:graphicFrameLocks noChangeAspect="1"/>
          </p:cNvGraphicFramePr>
          <p:nvPr/>
        </p:nvGraphicFramePr>
        <p:xfrm>
          <a:off x="4500563" y="4868863"/>
          <a:ext cx="935037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Формула" r:id="rId22" imgW="638172" imgH="380910" progId="Equation.3">
                  <p:embed/>
                </p:oleObj>
              </mc:Choice>
              <mc:Fallback>
                <p:oleObj name="Формула" r:id="rId22" imgW="638172" imgH="380910" progId="Equation.3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4868863"/>
                        <a:ext cx="935037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3" name="Rectangle 57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8" name="Object 58"/>
          <p:cNvGraphicFramePr>
            <a:graphicFrameLocks noChangeAspect="1"/>
          </p:cNvGraphicFramePr>
          <p:nvPr/>
        </p:nvGraphicFramePr>
        <p:xfrm>
          <a:off x="490538" y="6008688"/>
          <a:ext cx="1736725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6" name="Формула" r:id="rId24" imgW="1152600" imgH="142875" progId="Equation.3">
                  <p:embed/>
                </p:oleObj>
              </mc:Choice>
              <mc:Fallback>
                <p:oleObj name="Формула" r:id="rId24" imgW="1152600" imgH="142875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6008688"/>
                        <a:ext cx="1736725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903913" y="6372225"/>
            <a:ext cx="1368425" cy="4333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31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7981972" y="5598884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64515" name="AutoShape 3"/>
          <p:cNvSpPr>
            <a:spLocks noChangeArrowheads="1"/>
          </p:cNvSpPr>
          <p:nvPr/>
        </p:nvSpPr>
        <p:spPr bwMode="auto">
          <a:xfrm>
            <a:off x="0" y="260350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Теорема</a:t>
            </a:r>
          </a:p>
        </p:txBody>
      </p:sp>
      <p:sp>
        <p:nvSpPr>
          <p:cNvPr id="27652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16463" y="836613"/>
            <a:ext cx="42481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Свойство и признак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63" name="Text Box 16"/>
          <p:cNvSpPr txBox="1">
            <a:spLocks noChangeArrowheads="1"/>
          </p:cNvSpPr>
          <p:nvPr/>
        </p:nvSpPr>
        <p:spPr bwMode="auto">
          <a:xfrm>
            <a:off x="684213" y="1341438"/>
            <a:ext cx="7416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800">
                <a:solidFill>
                  <a:srgbClr val="006600"/>
                </a:solidFill>
                <a:latin typeface="Arial" charset="0"/>
              </a:rPr>
              <a:t>Свойства</a:t>
            </a:r>
            <a:r>
              <a:rPr lang="ru-RU" sz="2800">
                <a:solidFill>
                  <a:srgbClr val="333399"/>
                </a:solidFill>
                <a:latin typeface="Arial" charset="0"/>
              </a:rPr>
              <a:t> </a:t>
            </a:r>
            <a:r>
              <a:rPr lang="ru-RU" sz="2800">
                <a:latin typeface="Arial" charset="0"/>
              </a:rPr>
              <a:t>хорошей погоды:</a:t>
            </a:r>
          </a:p>
          <a:p>
            <a:pPr algn="l" eaLnBrk="1" hangingPunct="1"/>
            <a:endParaRPr lang="ru-RU" sz="2800">
              <a:solidFill>
                <a:srgbClr val="333399"/>
              </a:solidFill>
              <a:latin typeface="Arial" charset="0"/>
            </a:endParaRPr>
          </a:p>
          <a:p>
            <a:pPr algn="l" eaLnBrk="1" hangingPunct="1"/>
            <a:r>
              <a:rPr lang="ru-RU" sz="2400" i="1">
                <a:solidFill>
                  <a:schemeClr val="tx2"/>
                </a:solidFill>
                <a:latin typeface="Arial" charset="0"/>
              </a:rPr>
              <a:t>Если </a:t>
            </a:r>
            <a:r>
              <a:rPr lang="ru-RU" sz="2400" i="1">
                <a:solidFill>
                  <a:srgbClr val="333399"/>
                </a:solidFill>
                <a:latin typeface="Arial" charset="0"/>
              </a:rPr>
              <a:t>погода хорошая</a:t>
            </a:r>
            <a:r>
              <a:rPr lang="ru-RU" sz="2400" i="1">
                <a:solidFill>
                  <a:schemeClr val="tx2"/>
                </a:solidFill>
                <a:latin typeface="Arial" charset="0"/>
              </a:rPr>
              <a:t>, то </a:t>
            </a:r>
            <a:r>
              <a:rPr lang="ru-RU" sz="2400" i="1">
                <a:solidFill>
                  <a:srgbClr val="A50021"/>
                </a:solidFill>
                <a:latin typeface="Arial" charset="0"/>
              </a:rPr>
              <a:t>поют птицы.</a:t>
            </a:r>
          </a:p>
          <a:p>
            <a:pPr algn="l" eaLnBrk="1" hangingPunct="1"/>
            <a:r>
              <a:rPr lang="ru-RU" sz="2400" i="1">
                <a:solidFill>
                  <a:schemeClr val="tx2"/>
                </a:solidFill>
                <a:latin typeface="Arial" charset="0"/>
              </a:rPr>
              <a:t>Если </a:t>
            </a:r>
            <a:r>
              <a:rPr lang="ru-RU" sz="2400" i="1">
                <a:solidFill>
                  <a:srgbClr val="333399"/>
                </a:solidFill>
                <a:latin typeface="Arial" charset="0"/>
              </a:rPr>
              <a:t>погода хорошая</a:t>
            </a:r>
            <a:r>
              <a:rPr lang="ru-RU" sz="2400" i="1">
                <a:solidFill>
                  <a:schemeClr val="tx2"/>
                </a:solidFill>
                <a:latin typeface="Arial" charset="0"/>
              </a:rPr>
              <a:t>, то </a:t>
            </a:r>
            <a:r>
              <a:rPr lang="ru-RU" sz="2400" i="1">
                <a:solidFill>
                  <a:srgbClr val="A50021"/>
                </a:solidFill>
                <a:latin typeface="Arial" charset="0"/>
              </a:rPr>
              <a:t>светит солнце.</a:t>
            </a:r>
          </a:p>
        </p:txBody>
      </p:sp>
      <p:sp>
        <p:nvSpPr>
          <p:cNvPr id="27664" name="Text Box 17"/>
          <p:cNvSpPr txBox="1">
            <a:spLocks noChangeArrowheads="1"/>
          </p:cNvSpPr>
          <p:nvPr/>
        </p:nvSpPr>
        <p:spPr bwMode="auto">
          <a:xfrm>
            <a:off x="684213" y="3716338"/>
            <a:ext cx="7345362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800">
                <a:solidFill>
                  <a:srgbClr val="006600"/>
                </a:solidFill>
                <a:latin typeface="Arial" charset="0"/>
              </a:rPr>
              <a:t>Признаки </a:t>
            </a:r>
            <a:r>
              <a:rPr lang="ru-RU" sz="2800">
                <a:latin typeface="Arial" charset="0"/>
              </a:rPr>
              <a:t>хорошей погоды:</a:t>
            </a:r>
          </a:p>
          <a:p>
            <a:pPr algn="l" eaLnBrk="1" hangingPunct="1"/>
            <a:endParaRPr lang="ru-RU" sz="2800" b="0" i="1">
              <a:solidFill>
                <a:schemeClr val="tx2"/>
              </a:solidFill>
              <a:latin typeface="Arial" charset="0"/>
            </a:endParaRPr>
          </a:p>
          <a:p>
            <a:pPr algn="l" eaLnBrk="1" hangingPunct="1"/>
            <a:r>
              <a:rPr lang="ru-RU" sz="2400" i="1">
                <a:solidFill>
                  <a:schemeClr val="tx2"/>
                </a:solidFill>
                <a:latin typeface="Arial" charset="0"/>
              </a:rPr>
              <a:t>Если </a:t>
            </a:r>
            <a:r>
              <a:rPr lang="ru-RU" sz="2400" i="1">
                <a:solidFill>
                  <a:srgbClr val="800000"/>
                </a:solidFill>
                <a:latin typeface="Arial" charset="0"/>
              </a:rPr>
              <a:t>поют птицы</a:t>
            </a:r>
            <a:r>
              <a:rPr lang="ru-RU" sz="2400" i="1">
                <a:solidFill>
                  <a:schemeClr val="tx2"/>
                </a:solidFill>
                <a:latin typeface="Arial" charset="0"/>
              </a:rPr>
              <a:t>, то </a:t>
            </a:r>
            <a:r>
              <a:rPr lang="ru-RU" sz="2400" i="1">
                <a:solidFill>
                  <a:srgbClr val="333399"/>
                </a:solidFill>
                <a:latin typeface="Arial" charset="0"/>
              </a:rPr>
              <a:t>погода хорошая.</a:t>
            </a:r>
          </a:p>
          <a:p>
            <a:pPr algn="l" eaLnBrk="1" hangingPunct="1"/>
            <a:r>
              <a:rPr lang="ru-RU" sz="2400" i="1">
                <a:solidFill>
                  <a:schemeClr val="tx2"/>
                </a:solidFill>
                <a:latin typeface="Arial" charset="0"/>
              </a:rPr>
              <a:t>Если </a:t>
            </a:r>
            <a:r>
              <a:rPr lang="ru-RU" sz="2400" i="1">
                <a:solidFill>
                  <a:srgbClr val="800000"/>
                </a:solidFill>
                <a:latin typeface="Arial" charset="0"/>
              </a:rPr>
              <a:t>светит солнце</a:t>
            </a:r>
            <a:r>
              <a:rPr lang="ru-RU" sz="2400" i="1">
                <a:solidFill>
                  <a:schemeClr val="tx2"/>
                </a:solidFill>
                <a:latin typeface="Arial" charset="0"/>
              </a:rPr>
              <a:t>, то </a:t>
            </a:r>
            <a:r>
              <a:rPr lang="ru-RU" sz="2400" i="1">
                <a:solidFill>
                  <a:srgbClr val="333399"/>
                </a:solidFill>
                <a:latin typeface="Arial" charset="0"/>
              </a:rPr>
              <a:t>погода хорошая.</a:t>
            </a:r>
            <a:r>
              <a:rPr lang="ru-RU" sz="2400" b="0" i="1">
                <a:solidFill>
                  <a:schemeClr val="tx2"/>
                </a:solidFill>
                <a:latin typeface="Arial" charset="0"/>
              </a:rPr>
              <a:t> 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4787900" y="2924175"/>
            <a:ext cx="2540000" cy="673100"/>
            <a:chOff x="3061" y="1933"/>
            <a:chExt cx="1600" cy="424"/>
          </a:xfrm>
        </p:grpSpPr>
        <p:sp>
          <p:nvSpPr>
            <p:cNvPr id="27677" name="AutoShape 19"/>
            <p:cNvSpPr>
              <a:spLocks/>
            </p:cNvSpPr>
            <p:nvPr/>
          </p:nvSpPr>
          <p:spPr bwMode="auto">
            <a:xfrm rot="16200000" flipV="1">
              <a:off x="3733" y="1261"/>
              <a:ext cx="256" cy="1600"/>
            </a:xfrm>
            <a:prstGeom prst="leftBrace">
              <a:avLst>
                <a:gd name="adj1" fmla="val 52083"/>
                <a:gd name="adj2" fmla="val 50000"/>
              </a:avLst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8" name="Text Box 20"/>
            <p:cNvSpPr txBox="1">
              <a:spLocks noChangeArrowheads="1"/>
            </p:cNvSpPr>
            <p:nvPr/>
          </p:nvSpPr>
          <p:spPr bwMode="auto">
            <a:xfrm>
              <a:off x="3334" y="2069"/>
              <a:ext cx="11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ru-RU" sz="2400">
                  <a:solidFill>
                    <a:srgbClr val="A50021"/>
                  </a:solidFill>
                </a:rPr>
                <a:t>заключение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547813" y="5229225"/>
            <a:ext cx="2540000" cy="676275"/>
            <a:chOff x="930" y="3566"/>
            <a:chExt cx="1600" cy="426"/>
          </a:xfrm>
        </p:grpSpPr>
        <p:sp>
          <p:nvSpPr>
            <p:cNvPr id="27675" name="AutoShape 22"/>
            <p:cNvSpPr>
              <a:spLocks/>
            </p:cNvSpPr>
            <p:nvPr/>
          </p:nvSpPr>
          <p:spPr bwMode="auto">
            <a:xfrm rot="16200000" flipV="1">
              <a:off x="1602" y="2894"/>
              <a:ext cx="256" cy="1600"/>
            </a:xfrm>
            <a:prstGeom prst="leftBrace">
              <a:avLst>
                <a:gd name="adj1" fmla="val 52083"/>
                <a:gd name="adj2" fmla="val 50000"/>
              </a:avLst>
            </a:prstGeom>
            <a:noFill/>
            <a:ln w="158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6" name="Text Box 23"/>
            <p:cNvSpPr txBox="1">
              <a:spLocks noChangeArrowheads="1"/>
            </p:cNvSpPr>
            <p:nvPr/>
          </p:nvSpPr>
          <p:spPr bwMode="auto">
            <a:xfrm>
              <a:off x="1323" y="3704"/>
              <a:ext cx="8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ru-RU" sz="2400">
                  <a:solidFill>
                    <a:srgbClr val="A50021"/>
                  </a:solidFill>
                </a:rPr>
                <a:t>условие</a:t>
              </a:r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619250" y="2924175"/>
            <a:ext cx="2540000" cy="676275"/>
            <a:chOff x="990" y="1977"/>
            <a:chExt cx="1600" cy="426"/>
          </a:xfrm>
        </p:grpSpPr>
        <p:sp>
          <p:nvSpPr>
            <p:cNvPr id="27673" name="AutoShape 25"/>
            <p:cNvSpPr>
              <a:spLocks/>
            </p:cNvSpPr>
            <p:nvPr/>
          </p:nvSpPr>
          <p:spPr bwMode="auto">
            <a:xfrm rot="16200000" flipV="1">
              <a:off x="1662" y="1305"/>
              <a:ext cx="256" cy="1600"/>
            </a:xfrm>
            <a:prstGeom prst="leftBrace">
              <a:avLst>
                <a:gd name="adj1" fmla="val 52083"/>
                <a:gd name="adj2" fmla="val 50000"/>
              </a:avLst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4" name="Text Box 26"/>
            <p:cNvSpPr txBox="1">
              <a:spLocks noChangeArrowheads="1"/>
            </p:cNvSpPr>
            <p:nvPr/>
          </p:nvSpPr>
          <p:spPr bwMode="auto">
            <a:xfrm>
              <a:off x="1383" y="2115"/>
              <a:ext cx="8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ru-RU" sz="2400">
                  <a:solidFill>
                    <a:srgbClr val="333399"/>
                  </a:solidFill>
                </a:rPr>
                <a:t>условие</a:t>
              </a:r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4716463" y="5300663"/>
            <a:ext cx="2540000" cy="673100"/>
            <a:chOff x="2971" y="3566"/>
            <a:chExt cx="1600" cy="424"/>
          </a:xfrm>
        </p:grpSpPr>
        <p:sp>
          <p:nvSpPr>
            <p:cNvPr id="27671" name="AutoShape 28"/>
            <p:cNvSpPr>
              <a:spLocks/>
            </p:cNvSpPr>
            <p:nvPr/>
          </p:nvSpPr>
          <p:spPr bwMode="auto">
            <a:xfrm rot="16200000" flipV="1">
              <a:off x="3643" y="2894"/>
              <a:ext cx="256" cy="1600"/>
            </a:xfrm>
            <a:prstGeom prst="leftBrace">
              <a:avLst>
                <a:gd name="adj1" fmla="val 52083"/>
                <a:gd name="adj2" fmla="val 50000"/>
              </a:avLst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2" name="Text Box 29"/>
            <p:cNvSpPr txBox="1">
              <a:spLocks noChangeArrowheads="1"/>
            </p:cNvSpPr>
            <p:nvPr/>
          </p:nvSpPr>
          <p:spPr bwMode="auto">
            <a:xfrm>
              <a:off x="3244" y="3702"/>
              <a:ext cx="11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ru-RU" sz="2400">
                  <a:solidFill>
                    <a:srgbClr val="333399"/>
                  </a:solidFill>
                </a:rPr>
                <a:t>заключение</a:t>
              </a:r>
            </a:p>
          </p:txBody>
        </p:sp>
      </p:grpSp>
      <p:sp>
        <p:nvSpPr>
          <p:cNvPr id="31" name="Text Box 19"/>
          <p:cNvSpPr txBox="1">
            <a:spLocks noChangeArrowheads="1"/>
          </p:cNvSpPr>
          <p:nvPr/>
        </p:nvSpPr>
        <p:spPr bwMode="auto">
          <a:xfrm>
            <a:off x="323850" y="5973763"/>
            <a:ext cx="5400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3600">
                <a:solidFill>
                  <a:srgbClr val="800000"/>
                </a:solidFill>
              </a:rPr>
              <a:t>Сделайте вывод (1 балл).</a:t>
            </a:r>
            <a:endParaRPr lang="ru-RU" sz="3600" b="0"/>
          </a:p>
        </p:txBody>
      </p:sp>
      <p:sp>
        <p:nvSpPr>
          <p:cNvPr id="32" name="Rectangle 6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623175" y="6176963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43015" name="AutoShape 7"/>
          <p:cNvSpPr>
            <a:spLocks noChangeArrowheads="1"/>
          </p:cNvSpPr>
          <p:nvPr/>
        </p:nvSpPr>
        <p:spPr bwMode="auto">
          <a:xfrm>
            <a:off x="34925" y="200025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Задачи</a:t>
            </a:r>
          </a:p>
        </p:txBody>
      </p:sp>
      <p:pic>
        <p:nvPicPr>
          <p:cNvPr id="28676" name="Picture 8" descr="задача 1 гот чер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4364" r="67822" b="59306"/>
          <a:stretch>
            <a:fillRect/>
          </a:stretch>
        </p:blipFill>
        <p:spPr bwMode="auto">
          <a:xfrm>
            <a:off x="360363" y="2089150"/>
            <a:ext cx="2881312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9" descr="задача 1 гот чер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2" t="6033" r="32274" b="68036"/>
          <a:stretch>
            <a:fillRect/>
          </a:stretch>
        </p:blipFill>
        <p:spPr bwMode="auto">
          <a:xfrm>
            <a:off x="406400" y="4810125"/>
            <a:ext cx="258127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0" descr="задача 1 гот черт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4" t="46983" r="54239" b="24519"/>
          <a:stretch>
            <a:fillRect/>
          </a:stretch>
        </p:blipFill>
        <p:spPr bwMode="auto">
          <a:xfrm>
            <a:off x="3492500" y="2349500"/>
            <a:ext cx="27368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11" descr="задача 1 гот черт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42" t="8730" r="6166" b="54608"/>
          <a:stretch>
            <a:fillRect/>
          </a:stretch>
        </p:blipFill>
        <p:spPr bwMode="auto">
          <a:xfrm>
            <a:off x="6588125" y="2357438"/>
            <a:ext cx="2087563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2" descr="задача 1 гот чер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52" t="53017" r="11368" b="17073"/>
          <a:stretch>
            <a:fillRect/>
          </a:stretch>
        </p:blipFill>
        <p:spPr bwMode="auto">
          <a:xfrm>
            <a:off x="2957513" y="4635500"/>
            <a:ext cx="2706687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Rectangle 13"/>
          <p:cNvSpPr>
            <a:spLocks noChangeArrowheads="1"/>
          </p:cNvSpPr>
          <p:nvPr/>
        </p:nvSpPr>
        <p:spPr bwMode="auto">
          <a:xfrm>
            <a:off x="98425" y="1135063"/>
            <a:ext cx="89646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ru-RU" u="sng">
                <a:solidFill>
                  <a:srgbClr val="000066"/>
                </a:solidFill>
              </a:rPr>
              <a:t>Задание 1.</a:t>
            </a:r>
            <a:r>
              <a:rPr lang="ru-RU">
                <a:solidFill>
                  <a:srgbClr val="000066"/>
                </a:solidFill>
              </a:rPr>
              <a:t> На рисунке изображены наиболее типичные случаи применения первого признака равенства треугольников. Обоснуйте их равенство.</a:t>
            </a:r>
            <a:r>
              <a:rPr lang="ru-RU" sz="1800" b="0">
                <a:latin typeface="Arial" charset="0"/>
              </a:rPr>
              <a:t> </a:t>
            </a:r>
          </a:p>
        </p:txBody>
      </p:sp>
      <p:sp>
        <p:nvSpPr>
          <p:cNvPr id="12" name="Rectangle 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03913" y="62753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3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 rot="5400000">
            <a:off x="8096676" y="5598883"/>
            <a:ext cx="578039" cy="183466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270" wrap="none" anchor="ctr"/>
          <a:lstStyle/>
          <a:p>
            <a:pPr algn="ctr">
              <a:defRPr/>
            </a:pPr>
            <a:r>
              <a:rPr lang="ru-RU" sz="2400" dirty="0"/>
              <a:t>Далее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2013" y="111125"/>
            <a:ext cx="8207375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Первый признак равенства треугольников.</a:t>
            </a:r>
          </a:p>
        </p:txBody>
      </p:sp>
      <p:sp>
        <p:nvSpPr>
          <p:cNvPr id="44036" name="AutoShape 4"/>
          <p:cNvSpPr>
            <a:spLocks noChangeArrowheads="1"/>
          </p:cNvSpPr>
          <p:nvPr/>
        </p:nvSpPr>
        <p:spPr bwMode="auto">
          <a:xfrm>
            <a:off x="34925" y="200025"/>
            <a:ext cx="2659063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Задачи</a:t>
            </a:r>
          </a:p>
        </p:txBody>
      </p:sp>
      <p:sp>
        <p:nvSpPr>
          <p:cNvPr id="29700" name="Rectangle 10"/>
          <p:cNvSpPr>
            <a:spLocks noChangeArrowheads="1"/>
          </p:cNvSpPr>
          <p:nvPr/>
        </p:nvSpPr>
        <p:spPr bwMode="auto">
          <a:xfrm>
            <a:off x="0" y="1200150"/>
            <a:ext cx="9144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u="sng">
                <a:solidFill>
                  <a:srgbClr val="000066"/>
                </a:solidFill>
              </a:rPr>
              <a:t>Задание 2 (1 балл)</a:t>
            </a:r>
            <a:r>
              <a:rPr lang="ru-RU">
                <a:solidFill>
                  <a:srgbClr val="000066"/>
                </a:solidFill>
              </a:rPr>
              <a:t> Обсуждение в группах.</a:t>
            </a:r>
            <a:endParaRPr lang="ru-RU" sz="1800" b="0">
              <a:latin typeface="Arial" charset="0"/>
            </a:endParaRPr>
          </a:p>
          <a:p>
            <a:pPr algn="just"/>
            <a:r>
              <a:rPr lang="ru-RU">
                <a:solidFill>
                  <a:srgbClr val="000066"/>
                </a:solidFill>
              </a:rPr>
              <a:t>На доске изображены пары треугольников, используя обозначения равных элементов и известные свойства фигур, найдите на рисунках треугольники, равные по первому признаку равенства треугольников. </a:t>
            </a:r>
          </a:p>
        </p:txBody>
      </p:sp>
      <p:pic>
        <p:nvPicPr>
          <p:cNvPr id="29701" name="Picture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47938"/>
            <a:ext cx="8027987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4" name="Rectangle 1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596188" y="6165850"/>
            <a:ext cx="1368425" cy="4333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15884" r="3201" b="7338"/>
          <a:stretch>
            <a:fillRect/>
          </a:stretch>
        </p:blipFill>
        <p:spPr bwMode="auto">
          <a:xfrm>
            <a:off x="5795963" y="1916113"/>
            <a:ext cx="3141662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79388" y="188913"/>
            <a:ext cx="8602662" cy="503237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auto">
          <a:xfrm>
            <a:off x="179388" y="0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30725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836613"/>
            <a:ext cx="27368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Астрономия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27" name="Rectangle 8"/>
          <p:cNvSpPr>
            <a:spLocks noChangeArrowheads="1"/>
          </p:cNvSpPr>
          <p:nvPr/>
        </p:nvSpPr>
        <p:spPr bwMode="auto">
          <a:xfrm>
            <a:off x="122238" y="957263"/>
            <a:ext cx="5976937" cy="383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400">
                <a:solidFill>
                  <a:srgbClr val="A50021"/>
                </a:solidFill>
              </a:rPr>
              <a:t>Астрономия </a:t>
            </a:r>
            <a:r>
              <a:rPr lang="ru-RU" sz="2400">
                <a:solidFill>
                  <a:schemeClr val="accent2"/>
                </a:solidFill>
              </a:rPr>
              <a:t>– </a:t>
            </a:r>
            <a:r>
              <a:rPr lang="ru-RU" sz="2200">
                <a:solidFill>
                  <a:schemeClr val="accent2"/>
                </a:solidFill>
              </a:rPr>
              <a:t>это наука о Вселенной, изучающая расположение, движение, строение, происхождение и развитие небесных тел. </a:t>
            </a:r>
            <a:r>
              <a:rPr lang="en-US" sz="2200">
                <a:solidFill>
                  <a:schemeClr val="accent2"/>
                </a:solidFill>
              </a:rPr>
              <a:t>В </a:t>
            </a:r>
            <a:r>
              <a:rPr lang="ru-RU" sz="2200">
                <a:solidFill>
                  <a:schemeClr val="accent2"/>
                </a:solidFill>
              </a:rPr>
              <a:t>частности она изучает Солнце и другие звезды, планеты Солнечной системы и их спутники, внесолнечные планеты, астероиды, кометы, метеориты и многое др. </a:t>
            </a:r>
            <a:r>
              <a:rPr lang="en-US" sz="2200">
                <a:solidFill>
                  <a:schemeClr val="accent2"/>
                </a:solidFill>
              </a:rPr>
              <a:t>В </a:t>
            </a:r>
            <a:r>
              <a:rPr lang="ru-RU" sz="2200">
                <a:solidFill>
                  <a:schemeClr val="accent2"/>
                </a:solidFill>
              </a:rPr>
              <a:t>современной астрономии участки на которые разделена небесная сфера называют созвездиями, еще с древних времен им давали характерные названия.</a:t>
            </a:r>
            <a:r>
              <a:rPr lang="ru-RU" sz="2400">
                <a:solidFill>
                  <a:schemeClr val="accent2"/>
                </a:solidFill>
              </a:rPr>
              <a:t> </a:t>
            </a:r>
            <a:endParaRPr lang="en-US" sz="2400" b="0">
              <a:latin typeface="Arial" charset="0"/>
            </a:endParaRPr>
          </a:p>
        </p:txBody>
      </p:sp>
      <p:sp>
        <p:nvSpPr>
          <p:cNvPr id="30728" name="Text Box 9"/>
          <p:cNvSpPr txBox="1">
            <a:spLocks noChangeArrowheads="1"/>
          </p:cNvSpPr>
          <p:nvPr/>
        </p:nvSpPr>
        <p:spPr bwMode="auto">
          <a:xfrm>
            <a:off x="179388" y="4868863"/>
            <a:ext cx="871378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2400" i="1">
                <a:solidFill>
                  <a:srgbClr val="800080"/>
                </a:solidFill>
              </a:rPr>
              <a:t>Созвездие треугольник </a:t>
            </a:r>
            <a:r>
              <a:rPr lang="en-US" sz="2400">
                <a:solidFill>
                  <a:schemeClr val="accent2"/>
                </a:solidFill>
              </a:rPr>
              <a:t>— </a:t>
            </a:r>
            <a:r>
              <a:rPr lang="ru-RU" sz="2400">
                <a:solidFill>
                  <a:schemeClr val="accent2"/>
                </a:solidFill>
              </a:rPr>
              <a:t>созвездие северного полушария неба, содержит 25 звезд видимых невооруженным глазом. С территории России лучше всего видно в конце лета, осенью и зимой.</a:t>
            </a:r>
          </a:p>
        </p:txBody>
      </p:sp>
      <p:sp>
        <p:nvSpPr>
          <p:cNvPr id="10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1" name="AutoShap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Новый рисунок (7)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0"/>
          <a:stretch>
            <a:fillRect/>
          </a:stretch>
        </p:blipFill>
        <p:spPr bwMode="auto">
          <a:xfrm>
            <a:off x="0" y="4619625"/>
            <a:ext cx="33115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188913"/>
            <a:ext cx="8602663" cy="503237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auto">
          <a:xfrm>
            <a:off x="227013" y="100013"/>
            <a:ext cx="2659062" cy="792162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31749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04025" y="800100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Физика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51" name="Text Box 8"/>
          <p:cNvSpPr txBox="1">
            <a:spLocks noChangeArrowheads="1"/>
          </p:cNvSpPr>
          <p:nvPr/>
        </p:nvSpPr>
        <p:spPr bwMode="auto">
          <a:xfrm>
            <a:off x="109538" y="1122363"/>
            <a:ext cx="7056437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sz="2400" u="sng">
                <a:solidFill>
                  <a:srgbClr val="800000"/>
                </a:solidFill>
              </a:rPr>
              <a:t>Задача:</a:t>
            </a:r>
            <a:r>
              <a:rPr lang="ru-RU" sz="2400">
                <a:solidFill>
                  <a:schemeClr val="accent2"/>
                </a:solidFill>
              </a:rPr>
              <a:t> </a:t>
            </a:r>
            <a:r>
              <a:rPr lang="ru-RU" sz="2400" i="1">
                <a:solidFill>
                  <a:srgbClr val="800080"/>
                </a:solidFill>
              </a:rPr>
              <a:t>построить столик с одной ножкой с крышкой в форме треугольника</a:t>
            </a:r>
            <a:r>
              <a:rPr lang="ru-RU" sz="2400" i="1">
                <a:solidFill>
                  <a:schemeClr val="accent2"/>
                </a:solidFill>
              </a:rPr>
              <a:t>.</a:t>
            </a:r>
            <a:r>
              <a:rPr lang="ru-RU" sz="2400">
                <a:solidFill>
                  <a:schemeClr val="accent2"/>
                </a:solidFill>
              </a:rPr>
              <a:t> Вот такой интересный дизайнерский ход. Заказчик наверно – математик. Чтобы крышка стола была устойчивой, находится точка, которая в геометрии и в физике называется </a:t>
            </a:r>
            <a:r>
              <a:rPr lang="ru-RU" sz="2800" i="1">
                <a:solidFill>
                  <a:srgbClr val="A50021"/>
                </a:solidFill>
              </a:rPr>
              <a:t>центром масс</a:t>
            </a:r>
            <a:r>
              <a:rPr lang="ru-RU" sz="2800" i="1">
                <a:solidFill>
                  <a:srgbClr val="660066"/>
                </a:solidFill>
              </a:rPr>
              <a:t>.</a:t>
            </a:r>
            <a:r>
              <a:rPr lang="en-US" sz="2800" i="1">
                <a:solidFill>
                  <a:srgbClr val="660066"/>
                </a:solidFill>
              </a:rPr>
              <a:t> </a:t>
            </a:r>
            <a:endParaRPr lang="ru-RU" sz="2800" i="1">
              <a:solidFill>
                <a:srgbClr val="660066"/>
              </a:solidFill>
            </a:endParaRPr>
          </a:p>
        </p:txBody>
      </p:sp>
      <p:sp>
        <p:nvSpPr>
          <p:cNvPr id="31752" name="Text Box 9"/>
          <p:cNvSpPr txBox="1">
            <a:spLocks noChangeArrowheads="1"/>
          </p:cNvSpPr>
          <p:nvPr/>
        </p:nvSpPr>
        <p:spPr bwMode="auto">
          <a:xfrm>
            <a:off x="2627313" y="3536950"/>
            <a:ext cx="6011862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sz="2400">
                <a:solidFill>
                  <a:schemeClr val="accent2"/>
                </a:solidFill>
              </a:rPr>
              <a:t>Возьмем треугольник Находим середину одной стороны, соединяем ее с противолежащей вершиной, получаем отрезок, который вы скоро назовете</a:t>
            </a:r>
            <a:r>
              <a:rPr lang="ru-RU" sz="2400">
                <a:solidFill>
                  <a:srgbClr val="A50021"/>
                </a:solidFill>
              </a:rPr>
              <a:t> </a:t>
            </a:r>
            <a:r>
              <a:rPr lang="ru-RU" sz="2400">
                <a:solidFill>
                  <a:srgbClr val="800000"/>
                </a:solidFill>
              </a:rPr>
              <a:t>медианой треугольника.</a:t>
            </a:r>
            <a:r>
              <a:rPr lang="ru-RU" sz="2400">
                <a:solidFill>
                  <a:srgbClr val="A50021"/>
                </a:solidFill>
              </a:rPr>
              <a:t> </a:t>
            </a:r>
            <a:r>
              <a:rPr lang="ru-RU" sz="2400">
                <a:solidFill>
                  <a:schemeClr val="accent2"/>
                </a:solidFill>
              </a:rPr>
              <a:t>Строим </a:t>
            </a:r>
            <a:r>
              <a:rPr lang="ru-RU" sz="2400">
                <a:solidFill>
                  <a:srgbClr val="800000"/>
                </a:solidFill>
              </a:rPr>
              <a:t>точку пересечения медиан.</a:t>
            </a:r>
            <a:r>
              <a:rPr lang="ru-RU" sz="2400">
                <a:solidFill>
                  <a:srgbClr val="A50021"/>
                </a:solidFill>
              </a:rPr>
              <a:t> </a:t>
            </a:r>
            <a:r>
              <a:rPr lang="ru-RU" sz="2400">
                <a:solidFill>
                  <a:schemeClr val="accent2"/>
                </a:solidFill>
              </a:rPr>
              <a:t>Эта точка и является центром масс данного треугольника</a:t>
            </a:r>
            <a:r>
              <a:rPr lang="ru-RU" sz="24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0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1" name="AutoShap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260350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70659" name="AutoShape 3"/>
          <p:cNvSpPr>
            <a:spLocks noChangeArrowheads="1"/>
          </p:cNvSpPr>
          <p:nvPr/>
        </p:nvSpPr>
        <p:spPr bwMode="auto">
          <a:xfrm>
            <a:off x="203200" y="144463"/>
            <a:ext cx="2659063" cy="792162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32772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6725" y="1092200"/>
            <a:ext cx="2087563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Искусство</a:t>
            </a:r>
          </a:p>
        </p:txBody>
      </p:sp>
      <p:pic>
        <p:nvPicPr>
          <p:cNvPr id="32773" name="Picture 5" descr="Вот так и выглядел первый спидрон. Может, он не был цветным, но это уже совсем не важно. Теперь, кстати, понятно, почему фигура так зовётся — это действительно 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035550"/>
            <a:ext cx="29194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2775" name="Picture 8" descr="Эта скульптура (один из её соавторов, конечно же, Эрдели) выставлена в одном из голландских парков. Условное название её формы — спидроэдрон (фото с сайта spidron.hu)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947863"/>
            <a:ext cx="2808287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3140075" y="911225"/>
            <a:ext cx="5827713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sz="2400" i="1">
                <a:solidFill>
                  <a:srgbClr val="800080"/>
                </a:solidFill>
              </a:rPr>
              <a:t>Даниэль Эрдели</a:t>
            </a:r>
            <a:r>
              <a:rPr lang="ru-RU" sz="2400">
                <a:solidFill>
                  <a:srgbClr val="800080"/>
                </a:solidFill>
              </a:rPr>
              <a:t>,</a:t>
            </a:r>
            <a:r>
              <a:rPr lang="ru-RU">
                <a:solidFill>
                  <a:srgbClr val="A50021"/>
                </a:solidFill>
              </a:rPr>
              <a:t> </a:t>
            </a:r>
            <a:r>
              <a:rPr lang="ru-RU">
                <a:solidFill>
                  <a:srgbClr val="333399"/>
                </a:solidFill>
              </a:rPr>
              <a:t>венгерский художник и дизайнер, придумал</a:t>
            </a:r>
            <a:r>
              <a:rPr lang="ru-RU">
                <a:solidFill>
                  <a:srgbClr val="A50021"/>
                </a:solidFill>
              </a:rPr>
              <a:t> </a:t>
            </a:r>
            <a:r>
              <a:rPr lang="ru-RU" sz="2400">
                <a:solidFill>
                  <a:srgbClr val="800080"/>
                </a:solidFill>
              </a:rPr>
              <a:t>спидроны</a:t>
            </a:r>
            <a:r>
              <a:rPr lang="ru-RU" sz="2400">
                <a:solidFill>
                  <a:srgbClr val="A50021"/>
                </a:solidFill>
              </a:rPr>
              <a:t> </a:t>
            </a:r>
            <a:r>
              <a:rPr lang="ru-RU">
                <a:solidFill>
                  <a:srgbClr val="333399"/>
                </a:solidFill>
              </a:rPr>
              <a:t>в 1970-х годах.</a:t>
            </a:r>
            <a:r>
              <a:rPr lang="ru-RU">
                <a:solidFill>
                  <a:srgbClr val="A50021"/>
                </a:solidFill>
              </a:rPr>
              <a:t> </a:t>
            </a:r>
            <a:r>
              <a:rPr lang="ru-RU">
                <a:solidFill>
                  <a:srgbClr val="333399"/>
                </a:solidFill>
              </a:rPr>
              <a:t>Началось всё с того, что он нарисовал  фигуру в виде двух "завитков", собранных из треугольников.</a:t>
            </a:r>
            <a:r>
              <a:rPr lang="ru-RU">
                <a:solidFill>
                  <a:srgbClr val="A50021"/>
                </a:solidFill>
              </a:rPr>
              <a:t> </a:t>
            </a:r>
          </a:p>
          <a:p>
            <a:pPr algn="just" eaLnBrk="1" hangingPunct="1"/>
            <a:r>
              <a:rPr lang="ru-RU" sz="2400">
                <a:solidFill>
                  <a:srgbClr val="800080"/>
                </a:solidFill>
              </a:rPr>
              <a:t>Спидрон</a:t>
            </a:r>
            <a:r>
              <a:rPr lang="ru-RU">
                <a:solidFill>
                  <a:srgbClr val="A50021"/>
                </a:solidFill>
              </a:rPr>
              <a:t> </a:t>
            </a:r>
            <a:r>
              <a:rPr lang="ru-RU">
                <a:solidFill>
                  <a:srgbClr val="333399"/>
                </a:solidFill>
              </a:rPr>
              <a:t>состоит из</a:t>
            </a:r>
            <a:r>
              <a:rPr lang="ru-RU">
                <a:solidFill>
                  <a:srgbClr val="A50021"/>
                </a:solidFill>
              </a:rPr>
              <a:t> </a:t>
            </a:r>
            <a:r>
              <a:rPr lang="ru-RU">
                <a:solidFill>
                  <a:srgbClr val="800000"/>
                </a:solidFill>
              </a:rPr>
              <a:t>равнобедренных и равносторонних треугольников,</a:t>
            </a:r>
            <a:r>
              <a:rPr lang="ru-RU">
                <a:solidFill>
                  <a:srgbClr val="A50021"/>
                </a:solidFill>
              </a:rPr>
              <a:t> </a:t>
            </a:r>
            <a:r>
              <a:rPr lang="ru-RU">
                <a:solidFill>
                  <a:srgbClr val="333399"/>
                </a:solidFill>
              </a:rPr>
              <a:t>расположенных определённым образом.</a:t>
            </a:r>
            <a:r>
              <a:rPr lang="ru-RU">
                <a:solidFill>
                  <a:srgbClr val="A50021"/>
                </a:solidFill>
              </a:rPr>
              <a:t>   </a:t>
            </a:r>
          </a:p>
          <a:p>
            <a:pPr algn="just" eaLnBrk="1" hangingPunct="1"/>
            <a:r>
              <a:rPr lang="ru-RU">
                <a:solidFill>
                  <a:srgbClr val="333399"/>
                </a:solidFill>
              </a:rPr>
              <a:t>Он обнаружил интересное свойство, что  в равносторонний треугольник можно вписать другой равносторонний треугольник, вершины которого лежат на серединах первого.</a:t>
            </a:r>
            <a:r>
              <a:rPr lang="ru-RU">
                <a:solidFill>
                  <a:srgbClr val="A50021"/>
                </a:solidFill>
              </a:rPr>
              <a:t> </a:t>
            </a:r>
            <a:r>
              <a:rPr lang="ru-RU">
                <a:solidFill>
                  <a:srgbClr val="333399"/>
                </a:solidFill>
              </a:rPr>
              <a:t>Если вырезать фигуры из бумаги и сгибать их по граням, то они могут складываться наподобие мехов аккордеона.</a:t>
            </a:r>
            <a:r>
              <a:rPr lang="ru-RU">
                <a:solidFill>
                  <a:srgbClr val="A50021"/>
                </a:solidFill>
              </a:rPr>
              <a:t> </a:t>
            </a:r>
          </a:p>
          <a:p>
            <a:pPr algn="just" eaLnBrk="1" hangingPunct="1"/>
            <a:r>
              <a:rPr lang="ru-RU">
                <a:solidFill>
                  <a:srgbClr val="333399"/>
                </a:solidFill>
              </a:rPr>
              <a:t>В одном из голландских парков выставлена скульптура</a:t>
            </a:r>
            <a:r>
              <a:rPr lang="ru-RU">
                <a:solidFill>
                  <a:srgbClr val="A50021"/>
                </a:solidFill>
              </a:rPr>
              <a:t> </a:t>
            </a:r>
            <a:r>
              <a:rPr lang="ru-RU" sz="2400">
                <a:solidFill>
                  <a:srgbClr val="800080"/>
                </a:solidFill>
              </a:rPr>
              <a:t>спидрона. </a:t>
            </a:r>
          </a:p>
        </p:txBody>
      </p:sp>
      <p:pic>
        <p:nvPicPr>
          <p:cNvPr id="32777" name="Picture 1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4" r="-31" b="-432"/>
          <a:stretch>
            <a:fillRect/>
          </a:stretch>
        </p:blipFill>
        <p:spPr bwMode="auto">
          <a:xfrm>
            <a:off x="1231900" y="4219575"/>
            <a:ext cx="16573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2" name="AutoShape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549275"/>
            <a:ext cx="8602663" cy="503238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179388" y="333375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3379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1341438"/>
            <a:ext cx="2736850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Развлечения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379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5" b="12010"/>
          <a:stretch>
            <a:fillRect/>
          </a:stretch>
        </p:blipFill>
        <p:spPr bwMode="auto">
          <a:xfrm>
            <a:off x="827088" y="1916113"/>
            <a:ext cx="15843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Рисунок 3" descr="boul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9" t="8034" r="14374" b="10500"/>
          <a:stretch>
            <a:fillRect/>
          </a:stretch>
        </p:blipFill>
        <p:spPr bwMode="auto">
          <a:xfrm>
            <a:off x="301625" y="5143500"/>
            <a:ext cx="2592388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3429000"/>
            <a:ext cx="143510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Text Box 10"/>
          <p:cNvSpPr txBox="1">
            <a:spLocks noChangeArrowheads="1"/>
          </p:cNvSpPr>
          <p:nvPr/>
        </p:nvSpPr>
        <p:spPr bwMode="auto">
          <a:xfrm>
            <a:off x="3203575" y="1916113"/>
            <a:ext cx="5545138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800">
                <a:solidFill>
                  <a:srgbClr val="A50021"/>
                </a:solidFill>
              </a:rPr>
              <a:t>Начиная игру в бильярд, необходимо расположить шары в виде треугольника. Для этого используют специальную треугольную рамку. Расстановка кеглей в игре Боулинг тоже в виде равностороннего треугольника.</a:t>
            </a:r>
            <a:r>
              <a:rPr lang="ru-RU" sz="1800" b="0">
                <a:latin typeface="Arial" charset="0"/>
              </a:rPr>
              <a:t> </a:t>
            </a:r>
          </a:p>
        </p:txBody>
      </p:sp>
      <p:sp>
        <p:nvSpPr>
          <p:cNvPr id="11" name="Rectangl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2" name="AutoShape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44488" y="176213"/>
            <a:ext cx="8602662" cy="503237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72707" name="AutoShape 3"/>
          <p:cNvSpPr>
            <a:spLocks noChangeArrowheads="1"/>
          </p:cNvSpPr>
          <p:nvPr/>
        </p:nvSpPr>
        <p:spPr bwMode="auto">
          <a:xfrm>
            <a:off x="74613" y="65088"/>
            <a:ext cx="2659062" cy="792162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34820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79388" y="1049338"/>
            <a:ext cx="3960812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Нереальные объекты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4822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16113"/>
            <a:ext cx="2233612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3059113" y="1739900"/>
            <a:ext cx="5834062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2400" i="1">
                <a:solidFill>
                  <a:srgbClr val="800000"/>
                </a:solidFill>
              </a:rPr>
              <a:t>Треугольник Пенроуза</a:t>
            </a:r>
            <a:r>
              <a:rPr lang="ru-RU" sz="2400">
                <a:solidFill>
                  <a:srgbClr val="A50021"/>
                </a:solidFill>
              </a:rPr>
              <a:t> </a:t>
            </a:r>
            <a:r>
              <a:rPr lang="ru-RU" sz="2400">
                <a:solidFill>
                  <a:schemeClr val="accent2"/>
                </a:solidFill>
              </a:rPr>
              <a:t>-невозможный объект. Плоский рисунок может обманывать, изображая невозможное.</a:t>
            </a:r>
          </a:p>
          <a:p>
            <a:pPr algn="just"/>
            <a:r>
              <a:rPr lang="ru-RU" sz="2400">
                <a:solidFill>
                  <a:schemeClr val="accent2"/>
                </a:solidFill>
              </a:rPr>
              <a:t>Закройте одну из вершин этого треугольника, и станет ясно, что одна из его сторон направлена к нам, а другая от нас, в пространстве они не могут соединиться.</a:t>
            </a:r>
          </a:p>
        </p:txBody>
      </p:sp>
      <p:pic>
        <p:nvPicPr>
          <p:cNvPr id="34824" name="Picture 10" descr="52680905_800pxImpossibleTriangleEastPerth_edit_gobei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4" r="27310" b="25720"/>
          <a:stretch>
            <a:fillRect/>
          </a:stretch>
        </p:blipFill>
        <p:spPr bwMode="auto">
          <a:xfrm>
            <a:off x="539750" y="4221163"/>
            <a:ext cx="2376488" cy="230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Text Box 11"/>
          <p:cNvSpPr txBox="1">
            <a:spLocks noChangeArrowheads="1"/>
          </p:cNvSpPr>
          <p:nvPr/>
        </p:nvSpPr>
        <p:spPr bwMode="auto">
          <a:xfrm>
            <a:off x="3111500" y="5105400"/>
            <a:ext cx="58531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i="1">
                <a:solidFill>
                  <a:srgbClr val="800080"/>
                </a:solidFill>
              </a:rPr>
              <a:t>13-метровая скульптура невозможного треугольника из алюминия была воздвигнута в 1999 году в городе Перт (Австралия).</a:t>
            </a:r>
          </a:p>
        </p:txBody>
      </p:sp>
      <p:sp>
        <p:nvSpPr>
          <p:cNvPr id="11" name="Rectangl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2" name="AutoShap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188913"/>
            <a:ext cx="8602663" cy="503237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sz="2800"/>
              <a:t>Треугольники вокруг нас.</a:t>
            </a:r>
          </a:p>
        </p:txBody>
      </p:sp>
      <p:sp>
        <p:nvSpPr>
          <p:cNvPr id="73731" name="AutoShape 3"/>
          <p:cNvSpPr>
            <a:spLocks noChangeArrowheads="1"/>
          </p:cNvSpPr>
          <p:nvPr/>
        </p:nvSpPr>
        <p:spPr bwMode="auto">
          <a:xfrm>
            <a:off x="179388" y="168275"/>
            <a:ext cx="2659062" cy="7921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800"/>
              <a:t>проект</a:t>
            </a:r>
          </a:p>
        </p:txBody>
      </p:sp>
      <p:sp>
        <p:nvSpPr>
          <p:cNvPr id="35844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27013" y="1189038"/>
            <a:ext cx="3960812" cy="431800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Снежинка Коха</a:t>
            </a: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4841875"/>
            <a:ext cx="1439862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5847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4803775"/>
            <a:ext cx="6119813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Text Box 9"/>
          <p:cNvSpPr txBox="1">
            <a:spLocks noChangeArrowheads="1"/>
          </p:cNvSpPr>
          <p:nvPr/>
        </p:nvSpPr>
        <p:spPr bwMode="auto">
          <a:xfrm>
            <a:off x="215900" y="1746250"/>
            <a:ext cx="84963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sz="3000" i="1">
                <a:solidFill>
                  <a:srgbClr val="800080"/>
                </a:solidFill>
              </a:rPr>
              <a:t>Снежинка Коха</a:t>
            </a:r>
            <a:r>
              <a:rPr lang="ru-RU" sz="3000">
                <a:solidFill>
                  <a:srgbClr val="A50021"/>
                </a:solidFill>
              </a:rPr>
              <a:t> </a:t>
            </a:r>
            <a:r>
              <a:rPr lang="ru-RU" sz="3000">
                <a:solidFill>
                  <a:srgbClr val="333399"/>
                </a:solidFill>
              </a:rPr>
              <a:t>- это фигура,  состоящая из</a:t>
            </a:r>
            <a:r>
              <a:rPr lang="ru-RU" sz="3000">
                <a:solidFill>
                  <a:srgbClr val="A50021"/>
                </a:solidFill>
              </a:rPr>
              <a:t> </a:t>
            </a:r>
            <a:r>
              <a:rPr lang="ru-RU" sz="3000">
                <a:solidFill>
                  <a:srgbClr val="800000"/>
                </a:solidFill>
              </a:rPr>
              <a:t>равносторонних треугольников.</a:t>
            </a:r>
            <a:r>
              <a:rPr lang="ru-RU" sz="3000">
                <a:solidFill>
                  <a:srgbClr val="A50021"/>
                </a:solidFill>
              </a:rPr>
              <a:t> </a:t>
            </a:r>
          </a:p>
          <a:p>
            <a:pPr algn="just" eaLnBrk="1" hangingPunct="1"/>
            <a:r>
              <a:rPr lang="ru-RU" sz="3000">
                <a:solidFill>
                  <a:srgbClr val="333399"/>
                </a:solidFill>
              </a:rPr>
              <a:t>Снежинку назвали в честь учёного </a:t>
            </a:r>
            <a:r>
              <a:rPr lang="ru-RU" sz="3000" i="1">
                <a:solidFill>
                  <a:srgbClr val="800000"/>
                </a:solidFill>
              </a:rPr>
              <a:t>Гельга Коха,</a:t>
            </a:r>
            <a:r>
              <a:rPr lang="ru-RU" sz="3000">
                <a:solidFill>
                  <a:srgbClr val="333399"/>
                </a:solidFill>
              </a:rPr>
              <a:t> который её открыл. На картинках этапы построения из равносторонних треугольников и ее геометрический вид.</a:t>
            </a:r>
            <a:r>
              <a:rPr lang="ru-RU" sz="3000"/>
              <a:t> </a:t>
            </a:r>
          </a:p>
        </p:txBody>
      </p:sp>
      <p:sp>
        <p:nvSpPr>
          <p:cNvPr id="10" name="Rectangl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11" name="AutoShap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 rot="5400000" flipH="1" flipV="1">
            <a:off x="6049963" y="5440362"/>
            <a:ext cx="577850" cy="201612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vert" wrap="none" anchor="ctr"/>
          <a:lstStyle/>
          <a:p>
            <a:pPr algn="ctr">
              <a:defRPr/>
            </a:pPr>
            <a:r>
              <a:rPr lang="ru-RU" sz="2400" dirty="0"/>
              <a:t>Проект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466725" y="908050"/>
            <a:ext cx="8229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800">
                <a:solidFill>
                  <a:srgbClr val="800000"/>
                </a:solidFill>
              </a:rPr>
              <a:t>Критерии оценки:</a:t>
            </a:r>
            <a:r>
              <a:rPr lang="ru-RU" sz="2800" b="0"/>
              <a:t> 15 и более баллов – «5»; </a:t>
            </a:r>
          </a:p>
          <a:p>
            <a:pPr algn="ctr" eaLnBrk="1" hangingPunct="1"/>
            <a:r>
              <a:rPr lang="ru-RU" sz="2800" b="0"/>
              <a:t>10-14 баллов – «4»; 6-9 баллов – «3».</a:t>
            </a:r>
          </a:p>
        </p:txBody>
      </p: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2700338" y="260350"/>
            <a:ext cx="35925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ru-RU" sz="3600">
                <a:solidFill>
                  <a:srgbClr val="333399"/>
                </a:solidFill>
              </a:rPr>
              <a:t>ИТОГИ УРОКА</a:t>
            </a:r>
          </a:p>
        </p:txBody>
      </p:sp>
      <p:sp>
        <p:nvSpPr>
          <p:cNvPr id="36868" name="Rectangle 159"/>
          <p:cNvSpPr>
            <a:spLocks noChangeArrowheads="1"/>
          </p:cNvSpPr>
          <p:nvPr/>
        </p:nvSpPr>
        <p:spPr bwMode="auto">
          <a:xfrm>
            <a:off x="1187450" y="1989138"/>
            <a:ext cx="6861175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sz="3200">
                <a:solidFill>
                  <a:srgbClr val="333399"/>
                </a:solidFill>
              </a:rPr>
              <a:t>Маркеры для оценки деятельности:</a:t>
            </a:r>
          </a:p>
          <a:p>
            <a:pPr algn="ctr"/>
            <a:r>
              <a:rPr lang="ru-RU" sz="2800" b="0">
                <a:solidFill>
                  <a:srgbClr val="333399"/>
                </a:solidFill>
              </a:rPr>
              <a:t>«+» – да или это уже известно;</a:t>
            </a:r>
            <a:r>
              <a:rPr lang="ru-RU" sz="2800" b="0"/>
              <a:t>  </a:t>
            </a:r>
          </a:p>
          <a:p>
            <a:pPr algn="ctr"/>
            <a:r>
              <a:rPr lang="ru-RU" sz="2800" b="0">
                <a:solidFill>
                  <a:srgbClr val="A50021"/>
                </a:solidFill>
              </a:rPr>
              <a:t>«–» – нет или мне не все еще понятно;</a:t>
            </a:r>
            <a:r>
              <a:rPr lang="ru-RU" sz="2800" b="0"/>
              <a:t> </a:t>
            </a:r>
          </a:p>
          <a:p>
            <a:pPr algn="ctr"/>
            <a:r>
              <a:rPr lang="ru-RU" sz="2800" b="0">
                <a:solidFill>
                  <a:srgbClr val="333399"/>
                </a:solidFill>
              </a:rPr>
              <a:t>«</a:t>
            </a:r>
            <a:r>
              <a:rPr lang="ru-RU" sz="2800" b="0">
                <a:solidFill>
                  <a:srgbClr val="333399"/>
                </a:solidFill>
                <a:sym typeface="Wingdings" pitchFamily="2" charset="2"/>
              </a:rPr>
              <a:t></a:t>
            </a:r>
            <a:r>
              <a:rPr lang="ru-RU" sz="2800" b="0">
                <a:solidFill>
                  <a:srgbClr val="333399"/>
                </a:solidFill>
              </a:rPr>
              <a:t>»</a:t>
            </a:r>
            <a:r>
              <a:rPr lang="ru-RU" sz="2800" b="0">
                <a:solidFill>
                  <a:srgbClr val="333399"/>
                </a:solidFill>
                <a:sym typeface="Wingdings" pitchFamily="2" charset="2"/>
              </a:rPr>
              <a:t> – это интересно и неожиданно;</a:t>
            </a:r>
            <a:r>
              <a:rPr lang="ru-RU" sz="2800" b="0">
                <a:sym typeface="Wingdings" pitchFamily="2" charset="2"/>
              </a:rPr>
              <a:t>  </a:t>
            </a:r>
          </a:p>
          <a:p>
            <a:pPr algn="ctr"/>
            <a:r>
              <a:rPr lang="ru-RU" sz="2800" b="0">
                <a:solidFill>
                  <a:srgbClr val="006600"/>
                </a:solidFill>
                <a:sym typeface="Wingdings" pitchFamily="2" charset="2"/>
              </a:rPr>
              <a:t>«?» – узнать подробнее.</a:t>
            </a:r>
          </a:p>
        </p:txBody>
      </p:sp>
      <p:sp>
        <p:nvSpPr>
          <p:cNvPr id="5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  <p:sp>
        <p:nvSpPr>
          <p:cNvPr id="36870" name="AutoShape 3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192338" y="4868863"/>
            <a:ext cx="4608512" cy="503237"/>
          </a:xfrm>
          <a:prstGeom prst="actionButtonBlank">
            <a:avLst/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2800"/>
              <a:t>Домашнее задание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9144000" cy="5013325"/>
          </a:xfrm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/>
          <a:lstStyle>
            <a:lvl1pPr marL="609600" indent="-609600">
              <a:defRPr sz="3200">
                <a:solidFill>
                  <a:schemeClr val="tx1"/>
                </a:solidFill>
                <a:latin typeface="Arial" charset="0"/>
              </a:defRPr>
            </a:lvl1pPr>
            <a:lvl2pPr marL="990600" indent="-53340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752600" indent="-3810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209800" indent="-3810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667000" indent="-381000"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marL="3124200" indent="-381000"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marL="3581400" indent="-381000"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marL="4038600" indent="-381000"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ru-RU" b="1" smtClean="0">
                <a:solidFill>
                  <a:srgbClr val="333399"/>
                </a:solidFill>
                <a:latin typeface="Times New Roman" pitchFamily="18" charset="0"/>
              </a:rPr>
              <a:t>Домашнее задание. </a:t>
            </a:r>
            <a:endParaRPr lang="ru-RU" b="1" i="1" smtClean="0">
              <a:solidFill>
                <a:srgbClr val="333399"/>
              </a:solidFill>
              <a:latin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ru-RU" sz="2800" b="1" i="1" smtClean="0">
                <a:solidFill>
                  <a:srgbClr val="800000"/>
                </a:solidFill>
                <a:latin typeface="Times New Roman" pitchFamily="18" charset="0"/>
              </a:rPr>
              <a:t>Обязательная часть:</a:t>
            </a:r>
            <a:r>
              <a:rPr lang="ru-RU" sz="2800" b="1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</a:p>
          <a:p>
            <a:pPr>
              <a:buFontTx/>
              <a:buNone/>
              <a:defRPr/>
            </a:pPr>
            <a:r>
              <a:rPr lang="ru-RU" sz="2400" b="1" smtClean="0">
                <a:solidFill>
                  <a:srgbClr val="333399"/>
                </a:solidFill>
                <a:latin typeface="Times New Roman" pitchFamily="18" charset="0"/>
              </a:rPr>
              <a:t>1. Выучить формулировку и доказательство теоремы § 15.</a:t>
            </a:r>
          </a:p>
          <a:p>
            <a:pPr>
              <a:buFontTx/>
              <a:buNone/>
              <a:defRPr/>
            </a:pPr>
            <a:r>
              <a:rPr lang="ru-RU" sz="2400" b="1" smtClean="0">
                <a:solidFill>
                  <a:srgbClr val="333399"/>
                </a:solidFill>
                <a:latin typeface="Times New Roman" pitchFamily="18" charset="0"/>
              </a:rPr>
              <a:t>2. В рабочей тетради выполнить № 54, 55. </a:t>
            </a:r>
            <a:endParaRPr lang="ru-RU" sz="2400" b="1" i="1" smtClean="0">
              <a:solidFill>
                <a:srgbClr val="333399"/>
              </a:solidFill>
              <a:latin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ru-RU" sz="2800" b="1" i="1" smtClean="0">
                <a:solidFill>
                  <a:srgbClr val="800000"/>
                </a:solidFill>
                <a:latin typeface="Times New Roman" pitchFamily="18" charset="0"/>
              </a:rPr>
              <a:t>Вариативная часть:</a:t>
            </a:r>
            <a:r>
              <a:rPr lang="ru-RU" sz="2800" b="1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</a:p>
          <a:p>
            <a:pPr>
              <a:buFontTx/>
              <a:buAutoNum type="arabicPeriod"/>
              <a:defRPr/>
            </a:pPr>
            <a:r>
              <a:rPr lang="ru-RU" sz="2400" b="1" smtClean="0">
                <a:solidFill>
                  <a:srgbClr val="333399"/>
                </a:solidFill>
                <a:latin typeface="Times New Roman" pitchFamily="18" charset="0"/>
              </a:rPr>
              <a:t>Попробовать доказать теорему при другом расположении чертежа.</a:t>
            </a:r>
          </a:p>
          <a:p>
            <a:pPr>
              <a:buFontTx/>
              <a:buAutoNum type="arabicPeriod"/>
              <a:defRPr/>
            </a:pPr>
            <a:r>
              <a:rPr lang="ru-RU" sz="2400" b="1" smtClean="0">
                <a:solidFill>
                  <a:srgbClr val="333399"/>
                </a:solidFill>
                <a:latin typeface="Times New Roman" pitchFamily="18" charset="0"/>
              </a:rPr>
              <a:t>Подготовить отчеты по проекту, изучив следующие области: «астрономия» и «нереальные объекты».</a:t>
            </a:r>
          </a:p>
          <a:p>
            <a:pPr>
              <a:buFontTx/>
              <a:buAutoNum type="arabicPeriod"/>
              <a:defRPr/>
            </a:pP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Подумать!</a:t>
            </a:r>
            <a:r>
              <a:rPr lang="ru-RU" sz="2400" b="1" smtClean="0">
                <a:solidFill>
                  <a:srgbClr val="333399"/>
                </a:solidFill>
                <a:latin typeface="Times New Roman" pitchFamily="18" charset="0"/>
              </a:rPr>
              <a:t> (Задача на смекалку). За 1 минуту начертить как можно больше равных треугольников.</a:t>
            </a:r>
            <a:r>
              <a:rPr lang="ru-RU" sz="2400" smtClean="0">
                <a:solidFill>
                  <a:srgbClr val="333399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5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448550" y="6211888"/>
            <a:ext cx="1368425" cy="4333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rgbClr val="006699"/>
                </a:solidFill>
                <a:latin typeface="Arial" charset="0"/>
              </a:rPr>
              <a:t>табло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1818</TotalTime>
  <Words>1728</Words>
  <Application>Microsoft Office PowerPoint</Application>
  <PresentationFormat>Экран (4:3)</PresentationFormat>
  <Paragraphs>294</Paragraphs>
  <Slides>36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Times New Roman</vt:lpstr>
      <vt:lpstr>Arial</vt:lpstr>
      <vt:lpstr>Calibri</vt:lpstr>
      <vt:lpstr>Wingdings</vt:lpstr>
      <vt:lpstr>Оформление по умолчанию</vt:lpstr>
      <vt:lpstr>Точечный рисунок</vt:lpstr>
      <vt:lpstr>Формула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48</cp:revision>
  <dcterms:created xsi:type="dcterms:W3CDTF">2012-10-29T05:23:22Z</dcterms:created>
  <dcterms:modified xsi:type="dcterms:W3CDTF">2015-08-26T12:27:33Z</dcterms:modified>
</cp:coreProperties>
</file>