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7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Georgia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DEDFB"/>
    <a:srgbClr val="007000"/>
    <a:srgbClr val="990000"/>
    <a:srgbClr val="EBFFEB"/>
    <a:srgbClr val="FF0000"/>
    <a:srgbClr val="FDFDD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4B5CE-87FA-4A0C-8257-147337CC3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55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E60E5-2B75-4CF8-A037-E7AFA7563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34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710F5-B196-4C48-9C1E-7B11BA79A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3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B7B7D-20C2-4FC1-A1A7-6E0B16665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2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F5B8A-204B-4F6F-9292-1E327D4EB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11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A3EF2-C6EF-4CF0-8315-91A7E6E5B4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83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0DB3B-EAED-4EDC-9D60-5EC28841E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24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34A43-AA91-4443-A9A5-70733E769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43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7D3B0-E852-4097-ACBE-5B7373F6EC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346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00295-EBA6-4CEC-98F2-103BB9E8A2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93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2F348-7063-42DF-8BB0-02CD02A1A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9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B9F17-4A4F-4AD8-9D88-4B30F7CCB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27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8E74B-51B2-4700-86B3-1900A5115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24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A930D-C8A4-4278-9D81-DC4F74F96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4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+mn-lt"/>
              </a:defRPr>
            </a:lvl1pPr>
          </a:lstStyle>
          <a:p>
            <a:pPr>
              <a:defRPr/>
            </a:pPr>
            <a:fld id="{57D4631E-E8B2-4E2D-83FD-D4A1063CD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9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1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9.wmf"/><Relationship Id="rId19" Type="http://schemas.openxmlformats.org/officeDocument/2006/relationships/image" Target="../media/image2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549275"/>
            <a:ext cx="7772400" cy="14700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C0000"/>
                </a:solidFill>
              </a:rPr>
              <a:t>Прямоугольная система координат в пространстве.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2060575"/>
            <a:ext cx="6400800" cy="7207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FF"/>
                </a:solidFill>
              </a:rPr>
              <a:t>Геометрия – 11 класс</a:t>
            </a:r>
          </a:p>
        </p:txBody>
      </p:sp>
      <p:pic>
        <p:nvPicPr>
          <p:cNvPr id="2056" name="Picture 8" descr="GR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87638"/>
            <a:ext cx="2309812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C0000"/>
                </a:solidFill>
                <a:latin typeface="Times New Roman" pitchFamily="18" charset="0"/>
              </a:rPr>
              <a:t>Цели урока: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05038"/>
            <a:ext cx="8435975" cy="3384550"/>
          </a:xfrm>
        </p:spPr>
        <p:txBody>
          <a:bodyPr/>
          <a:lstStyle/>
          <a:p>
            <a:pPr eaLnBrk="1" hangingPunct="1"/>
            <a:r>
              <a:rPr lang="ru-RU" b="1" i="1" smtClean="0">
                <a:latin typeface="Times New Roman" pitchFamily="18" charset="0"/>
              </a:rPr>
              <a:t>Ввести понятие  системы координат в пространстве.</a:t>
            </a:r>
          </a:p>
          <a:p>
            <a:pPr eaLnBrk="1" hangingPunct="1"/>
            <a:r>
              <a:rPr lang="ru-RU" b="1" i="1" smtClean="0">
                <a:latin typeface="Times New Roman" pitchFamily="18" charset="0"/>
              </a:rPr>
              <a:t>Выработать умение строить точку по заданным координатам и находить координаты точки, изображенной в заданной системе координат.</a:t>
            </a:r>
          </a:p>
        </p:txBody>
      </p:sp>
      <p:pic>
        <p:nvPicPr>
          <p:cNvPr id="7172" name="Picture 5" descr="GRDC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C0000"/>
                </a:solidFill>
                <a:latin typeface="Times New Roman" pitchFamily="18" charset="0"/>
              </a:rPr>
              <a:t>Повторение: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60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latin typeface="Times New Roman" pitchFamily="18" charset="0"/>
              </a:rPr>
              <a:t>1. Даны точки  </a:t>
            </a:r>
            <a:r>
              <a:rPr lang="ru-RU" sz="2800" b="1" i="1" smtClean="0">
                <a:latin typeface="Times New Roman" pitchFamily="18" charset="0"/>
              </a:rPr>
              <a:t>А ( - 1; 7 ) </a:t>
            </a:r>
            <a:r>
              <a:rPr lang="ru-RU" sz="2800" b="1" smtClean="0">
                <a:latin typeface="Times New Roman" pitchFamily="18" charset="0"/>
              </a:rPr>
              <a:t>и </a:t>
            </a:r>
            <a:r>
              <a:rPr lang="ru-RU" sz="2800" b="1" i="1" smtClean="0">
                <a:latin typeface="Times New Roman" pitchFamily="18" charset="0"/>
              </a:rPr>
              <a:t>В ( 7; 1).</a:t>
            </a:r>
            <a:endParaRPr lang="ru-RU" sz="2800" b="1" smtClean="0">
              <a:latin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349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200">
                <a:solidFill>
                  <a:srgbClr val="008000"/>
                </a:solidFill>
                <a:latin typeface="Times New Roman" pitchFamily="18" charset="0"/>
              </a:rPr>
              <a:t>а)  Найдите координаты середины отрезка </a:t>
            </a:r>
            <a:r>
              <a:rPr lang="ru-RU" sz="3200" i="1">
                <a:solidFill>
                  <a:srgbClr val="008000"/>
                </a:solidFill>
                <a:latin typeface="Times New Roman" pitchFamily="18" charset="0"/>
              </a:rPr>
              <a:t>АВ.</a:t>
            </a:r>
            <a:endParaRPr lang="ru-RU" sz="320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971550" y="2924175"/>
          <a:ext cx="2808288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3" imgW="939392" imgH="444307" progId="Equation.3">
                  <p:embed/>
                </p:oleObj>
              </mc:Choice>
              <mc:Fallback>
                <p:oleObj name="Формула" r:id="rId3" imgW="939392" imgH="44430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924175"/>
                        <a:ext cx="2808288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5076825" y="2852738"/>
          <a:ext cx="2808288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Формула" r:id="rId5" imgW="977476" imgH="444307" progId="Equation.3">
                  <p:embed/>
                </p:oleObj>
              </mc:Choice>
              <mc:Fallback>
                <p:oleObj name="Формула" r:id="rId5" imgW="977476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852738"/>
                        <a:ext cx="2808288" cy="1281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276600" y="3933825"/>
            <a:ext cx="2376488" cy="5032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i="1">
                <a:solidFill>
                  <a:srgbClr val="008000"/>
                </a:solidFill>
                <a:latin typeface="Times New Roman" pitchFamily="18" charset="0"/>
              </a:rPr>
              <a:t>С ( 3; 4)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4508500"/>
            <a:ext cx="914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200">
                <a:solidFill>
                  <a:srgbClr val="0000FF"/>
                </a:solidFill>
                <a:latin typeface="Times New Roman" pitchFamily="18" charset="0"/>
              </a:rPr>
              <a:t>б)  Найдите длину отрезка </a:t>
            </a:r>
            <a:r>
              <a:rPr lang="ru-RU" sz="3200" i="1">
                <a:solidFill>
                  <a:srgbClr val="0000FF"/>
                </a:solidFill>
                <a:latin typeface="Times New Roman" pitchFamily="18" charset="0"/>
              </a:rPr>
              <a:t>АВ.</a:t>
            </a:r>
            <a:endParaRPr lang="ru-RU" sz="320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08" name="Object 12"/>
          <p:cNvGraphicFramePr>
            <a:graphicFrameLocks noChangeAspect="1"/>
          </p:cNvGraphicFramePr>
          <p:nvPr/>
        </p:nvGraphicFramePr>
        <p:xfrm>
          <a:off x="323850" y="5300663"/>
          <a:ext cx="683895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Формула" r:id="rId7" imgW="2234230" imgH="317362" progId="Equation.3">
                  <p:embed/>
                </p:oleObj>
              </mc:Choice>
              <mc:Fallback>
                <p:oleObj name="Формула" r:id="rId7" imgW="2234230" imgH="317362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300663"/>
                        <a:ext cx="6838950" cy="96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443663" y="6165850"/>
            <a:ext cx="2376487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36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en-US" sz="36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3600" i="1">
                <a:solidFill>
                  <a:srgbClr val="0000FF"/>
                </a:solidFill>
                <a:latin typeface="Times New Roman" pitchFamily="18" charset="0"/>
              </a:rPr>
              <a:t> = 10</a:t>
            </a:r>
          </a:p>
        </p:txBody>
      </p:sp>
      <p:pic>
        <p:nvPicPr>
          <p:cNvPr id="1039" name="Picture 18" descr="GRDCA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  <p:bldP spid="4100" grpId="0"/>
      <p:bldP spid="4105" grpId="0" animBg="1"/>
      <p:bldP spid="4107" grpId="0"/>
      <p:bldP spid="4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C0000"/>
                </a:solidFill>
                <a:latin typeface="Times New Roman" pitchFamily="18" charset="0"/>
              </a:rPr>
              <a:t>Повторение: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25538"/>
            <a:ext cx="8002587" cy="8207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>
                <a:latin typeface="Times New Roman" pitchFamily="18" charset="0"/>
              </a:rPr>
              <a:t>2. Запишите координаты  вектора  </a:t>
            </a:r>
          </a:p>
        </p:txBody>
      </p:sp>
      <p:sp>
        <p:nvSpPr>
          <p:cNvPr id="2062" name="Rectangle 5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3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3573463"/>
            <a:ext cx="91440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Ненулевые векторы наз. </a:t>
            </a:r>
            <a:r>
              <a:rPr lang="ru-RU" sz="2800" i="1">
                <a:solidFill>
                  <a:srgbClr val="CC0000"/>
                </a:solidFill>
                <a:latin typeface="Times New Roman" pitchFamily="18" charset="0"/>
              </a:rPr>
              <a:t>коллинеарными</a:t>
            </a:r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, если они </a:t>
            </a:r>
          </a:p>
          <a:p>
            <a:pPr algn="ctr"/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лежат либо на одной прямой, либо на параллельных </a:t>
            </a:r>
          </a:p>
          <a:p>
            <a:pPr algn="ctr"/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прямых </a:t>
            </a:r>
          </a:p>
        </p:txBody>
      </p:sp>
      <p:sp>
        <p:nvSpPr>
          <p:cNvPr id="2065" name="Rectangle 11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66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2" name="Object 14"/>
          <p:cNvGraphicFramePr>
            <a:graphicFrameLocks noChangeAspect="1"/>
          </p:cNvGraphicFramePr>
          <p:nvPr/>
        </p:nvGraphicFramePr>
        <p:xfrm>
          <a:off x="6227763" y="1052513"/>
          <a:ext cx="2232025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Формула" r:id="rId3" imgW="939392" imgH="291973" progId="Equation.3">
                  <p:embed/>
                </p:oleObj>
              </mc:Choice>
              <mc:Fallback>
                <p:oleObj name="Формула" r:id="rId3" imgW="939392" imgH="291973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1052513"/>
                        <a:ext cx="2232025" cy="700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203575" y="1700213"/>
            <a:ext cx="2520950" cy="7921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3600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206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/>
        </p:nvGraphicFramePr>
        <p:xfrm>
          <a:off x="3563938" y="1700213"/>
          <a:ext cx="18002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Формула" r:id="rId5" imgW="634725" imgH="279279" progId="Equation.3">
                  <p:embed/>
                </p:oleObj>
              </mc:Choice>
              <mc:Fallback>
                <p:oleObj name="Формула" r:id="rId5" imgW="634725" imgH="27927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1700213"/>
                        <a:ext cx="1800225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395288" y="2565400"/>
            <a:ext cx="8435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>
                <a:latin typeface="Times New Roman" pitchFamily="18" charset="0"/>
              </a:rPr>
              <a:t>3. Среди векторов</a:t>
            </a:r>
          </a:p>
          <a:p>
            <a:pPr marL="342900" indent="-342900">
              <a:spcBef>
                <a:spcPct val="20000"/>
              </a:spcBef>
            </a:pPr>
            <a:r>
              <a:rPr lang="ru-RU" sz="2800">
                <a:latin typeface="Times New Roman" pitchFamily="18" charset="0"/>
              </a:rPr>
              <a:t>    укажите пару коллинеарных векторов.</a:t>
            </a:r>
          </a:p>
        </p:txBody>
      </p:sp>
      <p:sp>
        <p:nvSpPr>
          <p:cNvPr id="2070" name="Rectangle 2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/>
        </p:nvGraphicFramePr>
        <p:xfrm>
          <a:off x="3708400" y="2565400"/>
          <a:ext cx="511333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Формула" r:id="rId7" imgW="2095500" imgH="279400" progId="Equation.3">
                  <p:embed/>
                </p:oleObj>
              </mc:Choice>
              <mc:Fallback>
                <p:oleObj name="Формула" r:id="rId7" imgW="2095500" imgH="279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565400"/>
                        <a:ext cx="5113338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Freeform 22"/>
          <p:cNvSpPr>
            <a:spLocks/>
          </p:cNvSpPr>
          <p:nvPr/>
        </p:nvSpPr>
        <p:spPr bwMode="auto">
          <a:xfrm>
            <a:off x="182563" y="5105400"/>
            <a:ext cx="3551237" cy="1600200"/>
          </a:xfrm>
          <a:custGeom>
            <a:avLst/>
            <a:gdLst>
              <a:gd name="T0" fmla="*/ 0 w 2237"/>
              <a:gd name="T1" fmla="*/ 0 h 1008"/>
              <a:gd name="T2" fmla="*/ 2237 w 2237"/>
              <a:gd name="T3" fmla="*/ 1008 h 1008"/>
              <a:gd name="T4" fmla="*/ 0 60000 65536"/>
              <a:gd name="T5" fmla="*/ 0 60000 65536"/>
              <a:gd name="T6" fmla="*/ 0 w 2237"/>
              <a:gd name="T7" fmla="*/ 0 h 1008"/>
              <a:gd name="T8" fmla="*/ 2237 w 2237"/>
              <a:gd name="T9" fmla="*/ 1008 h 10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37" h="1008">
                <a:moveTo>
                  <a:pt x="0" y="0"/>
                </a:moveTo>
                <a:lnTo>
                  <a:pt x="2237" y="100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 flipV="1">
            <a:off x="3995738" y="4941888"/>
            <a:ext cx="4176712" cy="1584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 flipV="1">
            <a:off x="5148263" y="5516563"/>
            <a:ext cx="4176712" cy="1584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3" name="Freeform 25"/>
          <p:cNvSpPr>
            <a:spLocks/>
          </p:cNvSpPr>
          <p:nvPr/>
        </p:nvSpPr>
        <p:spPr bwMode="auto">
          <a:xfrm>
            <a:off x="350838" y="5181600"/>
            <a:ext cx="838200" cy="381000"/>
          </a:xfrm>
          <a:custGeom>
            <a:avLst/>
            <a:gdLst>
              <a:gd name="T0" fmla="*/ 0 w 528"/>
              <a:gd name="T1" fmla="*/ 0 h 240"/>
              <a:gd name="T2" fmla="*/ 528 w 528"/>
              <a:gd name="T3" fmla="*/ 240 h 240"/>
              <a:gd name="T4" fmla="*/ 0 60000 65536"/>
              <a:gd name="T5" fmla="*/ 0 60000 65536"/>
              <a:gd name="T6" fmla="*/ 0 w 528"/>
              <a:gd name="T7" fmla="*/ 0 h 240"/>
              <a:gd name="T8" fmla="*/ 528 w 528"/>
              <a:gd name="T9" fmla="*/ 240 h 2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28" h="240">
                <a:moveTo>
                  <a:pt x="0" y="0"/>
                </a:moveTo>
                <a:lnTo>
                  <a:pt x="528" y="240"/>
                </a:ln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4" name="Freeform 26"/>
          <p:cNvSpPr>
            <a:spLocks/>
          </p:cNvSpPr>
          <p:nvPr/>
        </p:nvSpPr>
        <p:spPr bwMode="auto">
          <a:xfrm>
            <a:off x="6232525" y="5684838"/>
            <a:ext cx="2622550" cy="990600"/>
          </a:xfrm>
          <a:custGeom>
            <a:avLst/>
            <a:gdLst>
              <a:gd name="T0" fmla="*/ 0 w 1652"/>
              <a:gd name="T1" fmla="*/ 624 h 624"/>
              <a:gd name="T2" fmla="*/ 1652 w 1652"/>
              <a:gd name="T3" fmla="*/ 0 h 624"/>
              <a:gd name="T4" fmla="*/ 0 60000 65536"/>
              <a:gd name="T5" fmla="*/ 0 60000 65536"/>
              <a:gd name="T6" fmla="*/ 0 w 1652"/>
              <a:gd name="T7" fmla="*/ 0 h 624"/>
              <a:gd name="T8" fmla="*/ 1652 w 1652"/>
              <a:gd name="T9" fmla="*/ 624 h 6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52" h="624">
                <a:moveTo>
                  <a:pt x="0" y="624"/>
                </a:moveTo>
                <a:lnTo>
                  <a:pt x="1652" y="0"/>
                </a:ln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5" name="Freeform 27"/>
          <p:cNvSpPr>
            <a:spLocks/>
          </p:cNvSpPr>
          <p:nvPr/>
        </p:nvSpPr>
        <p:spPr bwMode="auto">
          <a:xfrm>
            <a:off x="1630363" y="5745163"/>
            <a:ext cx="1281112" cy="595312"/>
          </a:xfrm>
          <a:custGeom>
            <a:avLst/>
            <a:gdLst>
              <a:gd name="T0" fmla="*/ 807 w 807"/>
              <a:gd name="T1" fmla="*/ 375 h 375"/>
              <a:gd name="T2" fmla="*/ 0 w 807"/>
              <a:gd name="T3" fmla="*/ 0 h 375"/>
              <a:gd name="T4" fmla="*/ 0 60000 65536"/>
              <a:gd name="T5" fmla="*/ 0 60000 65536"/>
              <a:gd name="T6" fmla="*/ 0 w 807"/>
              <a:gd name="T7" fmla="*/ 0 h 375"/>
              <a:gd name="T8" fmla="*/ 807 w 807"/>
              <a:gd name="T9" fmla="*/ 375 h 37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7" h="375">
                <a:moveTo>
                  <a:pt x="807" y="375"/>
                </a:moveTo>
                <a:lnTo>
                  <a:pt x="0" y="0"/>
                </a:lnTo>
              </a:path>
            </a:pathLst>
          </a:cu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6" name="Freeform 28"/>
          <p:cNvSpPr>
            <a:spLocks/>
          </p:cNvSpPr>
          <p:nvPr/>
        </p:nvSpPr>
        <p:spPr bwMode="auto">
          <a:xfrm>
            <a:off x="5181600" y="5227638"/>
            <a:ext cx="2255838" cy="838200"/>
          </a:xfrm>
          <a:custGeom>
            <a:avLst/>
            <a:gdLst>
              <a:gd name="T0" fmla="*/ 0 w 1421"/>
              <a:gd name="T1" fmla="*/ 528 h 528"/>
              <a:gd name="T2" fmla="*/ 1421 w 1421"/>
              <a:gd name="T3" fmla="*/ 0 h 528"/>
              <a:gd name="T4" fmla="*/ 0 60000 65536"/>
              <a:gd name="T5" fmla="*/ 0 60000 65536"/>
              <a:gd name="T6" fmla="*/ 0 w 1421"/>
              <a:gd name="T7" fmla="*/ 0 h 528"/>
              <a:gd name="T8" fmla="*/ 1421 w 1421"/>
              <a:gd name="T9" fmla="*/ 528 h 5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21" h="528">
                <a:moveTo>
                  <a:pt x="0" y="528"/>
                </a:moveTo>
                <a:lnTo>
                  <a:pt x="1421" y="0"/>
                </a:lnTo>
              </a:path>
            </a:pathLst>
          </a:cu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97" name="Object 29"/>
          <p:cNvGraphicFramePr>
            <a:graphicFrameLocks noChangeAspect="1"/>
          </p:cNvGraphicFramePr>
          <p:nvPr/>
        </p:nvGraphicFramePr>
        <p:xfrm>
          <a:off x="323850" y="5300663"/>
          <a:ext cx="43973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Формула" r:id="rId9" imgW="139639" imgH="253890" progId="Equation.3">
                  <p:embed/>
                </p:oleObj>
              </mc:Choice>
              <mc:Fallback>
                <p:oleObj name="Формула" r:id="rId9" imgW="139639" imgH="25389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300663"/>
                        <a:ext cx="439738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9" name="Rectangle 4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07" name="Object 39"/>
          <p:cNvGraphicFramePr>
            <a:graphicFrameLocks noChangeAspect="1"/>
          </p:cNvGraphicFramePr>
          <p:nvPr/>
        </p:nvGraphicFramePr>
        <p:xfrm>
          <a:off x="1763713" y="5876925"/>
          <a:ext cx="3667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Формула" r:id="rId11" imgW="126835" imgH="253670" progId="Equation.3">
                  <p:embed/>
                </p:oleObj>
              </mc:Choice>
              <mc:Fallback>
                <p:oleObj name="Формула" r:id="rId11" imgW="126835" imgH="25367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876925"/>
                        <a:ext cx="3667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0" name="Rectangle 42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09" name="Object 41"/>
          <p:cNvGraphicFramePr>
            <a:graphicFrameLocks noChangeAspect="1"/>
          </p:cNvGraphicFramePr>
          <p:nvPr/>
        </p:nvGraphicFramePr>
        <p:xfrm>
          <a:off x="5940425" y="4797425"/>
          <a:ext cx="3810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Формула" r:id="rId13" imgW="126835" imgH="253670" progId="Equation.3">
                  <p:embed/>
                </p:oleObj>
              </mc:Choice>
              <mc:Fallback>
                <p:oleObj name="Формула" r:id="rId13" imgW="126835" imgH="25367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797425"/>
                        <a:ext cx="3810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11" name="Object 43"/>
          <p:cNvGraphicFramePr>
            <a:graphicFrameLocks noChangeAspect="1"/>
          </p:cNvGraphicFramePr>
          <p:nvPr>
            <p:ph sz="quarter" idx="3"/>
          </p:nvPr>
        </p:nvGraphicFramePr>
        <p:xfrm>
          <a:off x="7596188" y="5157788"/>
          <a:ext cx="415925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Формула" r:id="rId14" imgW="139639" imgH="253890" progId="Equation.3">
                  <p:embed/>
                </p:oleObj>
              </mc:Choice>
              <mc:Fallback>
                <p:oleObj name="Формула" r:id="rId14" imgW="139639" imgH="25389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5157788"/>
                        <a:ext cx="415925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13" name="Oval 45"/>
          <p:cNvSpPr>
            <a:spLocks noChangeArrowheads="1"/>
          </p:cNvSpPr>
          <p:nvPr/>
        </p:nvSpPr>
        <p:spPr bwMode="auto">
          <a:xfrm>
            <a:off x="3708400" y="3644900"/>
            <a:ext cx="1368425" cy="1417638"/>
          </a:xfrm>
          <a:prstGeom prst="ellipse">
            <a:avLst/>
          </a:prstGeom>
          <a:solidFill>
            <a:srgbClr val="FCD4F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9600" b="0">
                <a:latin typeface="Times New Roman" pitchFamily="18" charset="0"/>
              </a:rPr>
              <a:t>?</a:t>
            </a:r>
          </a:p>
        </p:txBody>
      </p:sp>
      <p:sp>
        <p:nvSpPr>
          <p:cNvPr id="2082" name="Rectangle 48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15" name="Object 47"/>
          <p:cNvGraphicFramePr>
            <a:graphicFrameLocks noChangeAspect="1"/>
          </p:cNvGraphicFramePr>
          <p:nvPr/>
        </p:nvGraphicFramePr>
        <p:xfrm>
          <a:off x="3563938" y="5210175"/>
          <a:ext cx="159226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Формула" r:id="rId15" imgW="495000" imgH="253800" progId="Equation.3">
                  <p:embed/>
                </p:oleObj>
              </mc:Choice>
              <mc:Fallback>
                <p:oleObj name="Формула" r:id="rId15" imgW="495000" imgH="2538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5210175"/>
                        <a:ext cx="1592262" cy="82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17" name="Rectangle 49"/>
          <p:cNvSpPr>
            <a:spLocks noChangeArrowheads="1"/>
          </p:cNvSpPr>
          <p:nvPr/>
        </p:nvSpPr>
        <p:spPr bwMode="auto">
          <a:xfrm>
            <a:off x="2843213" y="6092825"/>
            <a:ext cx="3240087" cy="7651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3600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7218" name="Rectangle 50"/>
          <p:cNvSpPr>
            <a:spLocks noChangeArrowheads="1"/>
          </p:cNvSpPr>
          <p:nvPr/>
        </p:nvSpPr>
        <p:spPr bwMode="auto">
          <a:xfrm>
            <a:off x="250825" y="6308725"/>
            <a:ext cx="1223963" cy="549275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i="1">
                <a:latin typeface="Times New Roman" pitchFamily="18" charset="0"/>
              </a:rPr>
              <a:t>k &lt; 0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7596188" y="6308725"/>
            <a:ext cx="1223962" cy="549275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i="1">
                <a:latin typeface="Times New Roman" pitchFamily="18" charset="0"/>
              </a:rPr>
              <a:t>k &gt; 0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2086" name="Rectangle 53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220" name="Object 52"/>
          <p:cNvGraphicFramePr>
            <a:graphicFrameLocks noChangeAspect="1"/>
          </p:cNvGraphicFramePr>
          <p:nvPr/>
        </p:nvGraphicFramePr>
        <p:xfrm>
          <a:off x="3132138" y="6091238"/>
          <a:ext cx="287972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Формула" r:id="rId17" imgW="1040948" imgH="279279" progId="Equation.3">
                  <p:embed/>
                </p:oleObj>
              </mc:Choice>
              <mc:Fallback>
                <p:oleObj name="Формула" r:id="rId17" imgW="1040948" imgH="279279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091238"/>
                        <a:ext cx="2879725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87" name="Picture 54" descr="GRDCAP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1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10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1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1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1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6" dur="1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9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1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5" dur="1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35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7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 tmFilter="0,0; .5, 1; 1, 1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7177" grpId="0" animBg="1"/>
      <p:bldP spid="7184" grpId="0" animBg="1"/>
      <p:bldP spid="7187" grpId="0" build="p"/>
      <p:bldP spid="7190" grpId="0" animBg="1"/>
      <p:bldP spid="7191" grpId="0" animBg="1"/>
      <p:bldP spid="7192" grpId="0" animBg="1"/>
      <p:bldP spid="7193" grpId="0" animBg="1"/>
      <p:bldP spid="7193" grpId="1" animBg="1"/>
      <p:bldP spid="7193" grpId="2" animBg="1"/>
      <p:bldP spid="7194" grpId="0" animBg="1"/>
      <p:bldP spid="7194" grpId="1" animBg="1"/>
      <p:bldP spid="7194" grpId="2" animBg="1"/>
      <p:bldP spid="7195" grpId="0" animBg="1"/>
      <p:bldP spid="7195" grpId="1" animBg="1"/>
      <p:bldP spid="7195" grpId="2" animBg="1"/>
      <p:bldP spid="7196" grpId="0" animBg="1"/>
      <p:bldP spid="7196" grpId="1" animBg="1"/>
      <p:bldP spid="7196" grpId="2" animBg="1"/>
      <p:bldP spid="7213" grpId="0" animBg="1"/>
      <p:bldP spid="7213" grpId="1" animBg="1"/>
      <p:bldP spid="7217" grpId="0" animBg="1"/>
      <p:bldP spid="7218" grpId="0" animBg="1"/>
      <p:bldP spid="72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C0000"/>
                </a:solidFill>
                <a:latin typeface="Times New Roman" pitchFamily="18" charset="0"/>
              </a:rPr>
              <a:t>Повторение: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41438"/>
            <a:ext cx="8291512" cy="1008062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latin typeface="Times New Roman" pitchFamily="18" charset="0"/>
              </a:rPr>
              <a:t>4. Найдите координаты вектора</a:t>
            </a:r>
            <a:r>
              <a:rPr lang="ru-RU" sz="2800" smtClean="0"/>
              <a:t>         , </a:t>
            </a:r>
            <a:r>
              <a:rPr lang="ru-RU" sz="2800" b="1" smtClean="0">
                <a:latin typeface="Times New Roman" pitchFamily="18" charset="0"/>
              </a:rPr>
              <a:t>если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latin typeface="Times New Roman" pitchFamily="18" charset="0"/>
              </a:rPr>
              <a:t>    </a:t>
            </a:r>
            <a:r>
              <a:rPr lang="ru-RU" sz="2800" b="1" i="1" smtClean="0">
                <a:latin typeface="Times New Roman" pitchFamily="18" charset="0"/>
              </a:rPr>
              <a:t>Е ( -2; 3), </a:t>
            </a:r>
            <a:r>
              <a:rPr lang="en-US" sz="2800" b="1" i="1" smtClean="0">
                <a:latin typeface="Times New Roman" pitchFamily="18" charset="0"/>
              </a:rPr>
              <a:t>F</a:t>
            </a:r>
            <a:r>
              <a:rPr lang="ru-RU" sz="2800" b="1" i="1" smtClean="0">
                <a:latin typeface="Times New Roman" pitchFamily="18" charset="0"/>
              </a:rPr>
              <a:t> ( 1; 2).</a:t>
            </a:r>
            <a:endParaRPr lang="ru-RU" sz="2800" b="1" smtClean="0">
              <a:latin typeface="Times New Roman" pitchFamily="18" charset="0"/>
            </a:endParaRPr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>
            <p:ph sz="half" idx="2"/>
          </p:nvPr>
        </p:nvGraphicFramePr>
        <p:xfrm>
          <a:off x="5867400" y="1196975"/>
          <a:ext cx="7207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Формула" r:id="rId3" imgW="291960" imgH="241200" progId="Equation.3">
                  <p:embed/>
                </p:oleObj>
              </mc:Choice>
              <mc:Fallback>
                <p:oleObj name="Формула" r:id="rId3" imgW="291960" imgH="24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196975"/>
                        <a:ext cx="7207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13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1187450" y="2276475"/>
          <a:ext cx="38163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5" imgW="1536700" imgH="292100" progId="Equation.3">
                  <p:embed/>
                </p:oleObj>
              </mc:Choice>
              <mc:Fallback>
                <p:oleObj name="Формула" r:id="rId5" imgW="1536700" imgH="292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276475"/>
                        <a:ext cx="381635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5795963" y="2276475"/>
            <a:ext cx="2232025" cy="7651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3600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084" name="Rectangle 16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6011863" y="2349500"/>
          <a:ext cx="1727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Формула" r:id="rId7" imgW="698500" imgH="279400" progId="Equation.3">
                  <p:embed/>
                </p:oleObj>
              </mc:Choice>
              <mc:Fallback>
                <p:oleObj name="Формула" r:id="rId7" imgW="6985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349500"/>
                        <a:ext cx="1727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395288" y="3068638"/>
            <a:ext cx="82915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>
                <a:latin typeface="Times New Roman" pitchFamily="18" charset="0"/>
              </a:rPr>
              <a:t>5. Найдите расстояние между точками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>
                <a:latin typeface="Times New Roman" pitchFamily="18" charset="0"/>
              </a:rPr>
              <a:t>    </a:t>
            </a:r>
            <a:r>
              <a:rPr lang="ru-RU" sz="2800" i="1">
                <a:latin typeface="Times New Roman" pitchFamily="18" charset="0"/>
              </a:rPr>
              <a:t>А (а; 0) и В (</a:t>
            </a:r>
            <a:r>
              <a:rPr lang="en-US" sz="2800" i="1">
                <a:latin typeface="Times New Roman" pitchFamily="18" charset="0"/>
              </a:rPr>
              <a:t>b; 0).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3086" name="Rectangle 19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62" name="Object 18"/>
          <p:cNvGraphicFramePr>
            <a:graphicFrameLocks noChangeAspect="1"/>
          </p:cNvGraphicFramePr>
          <p:nvPr/>
        </p:nvGraphicFramePr>
        <p:xfrm>
          <a:off x="3276600" y="3933825"/>
          <a:ext cx="55435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Формула" r:id="rId9" imgW="2197100" imgH="317500" progId="Equation.3">
                  <p:embed/>
                </p:oleObj>
              </mc:Choice>
              <mc:Fallback>
                <p:oleObj name="Формула" r:id="rId9" imgW="2197100" imgH="3175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933825"/>
                        <a:ext cx="554355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755650" y="4581525"/>
            <a:ext cx="2232025" cy="7651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3600" i="1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088" name="Rectangle 22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65" name="Object 21"/>
          <p:cNvGraphicFramePr>
            <a:graphicFrameLocks noChangeAspect="1"/>
          </p:cNvGraphicFramePr>
          <p:nvPr/>
        </p:nvGraphicFramePr>
        <p:xfrm>
          <a:off x="827088" y="4694238"/>
          <a:ext cx="20891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Формула" r:id="rId11" imgW="850531" imgH="266584" progId="Equation.3">
                  <p:embed/>
                </p:oleObj>
              </mc:Choice>
              <mc:Fallback>
                <p:oleObj name="Формула" r:id="rId11" imgW="850531" imgH="266584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694238"/>
                        <a:ext cx="2089150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9" name="Picture 24" descr="GRDCAP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3" grpId="0" build="p"/>
      <p:bldP spid="6158" grpId="0" animBg="1"/>
      <p:bldP spid="6161" grpId="0" build="p"/>
      <p:bldP spid="61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rgbClr val="0000FF"/>
                </a:solidFill>
                <a:latin typeface="Times New Roman" pitchFamily="18" charset="0"/>
              </a:rPr>
              <a:t>Вопросы: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108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smtClean="0">
                <a:latin typeface="Times New Roman" pitchFamily="18" charset="0"/>
              </a:rPr>
              <a:t>1. Сколькими координатами может быть задана точка на прямой? 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5508625" y="2205038"/>
            <a:ext cx="3024188" cy="914400"/>
          </a:xfrm>
          <a:prstGeom prst="star24">
            <a:avLst>
              <a:gd name="adj" fmla="val 37500"/>
            </a:avLst>
          </a:prstGeom>
          <a:solidFill>
            <a:srgbClr val="FFFFE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solidFill>
                  <a:srgbClr val="0000FF"/>
                </a:solidFill>
                <a:latin typeface="Times New Roman" pitchFamily="18" charset="0"/>
              </a:rPr>
              <a:t>Одной</a:t>
            </a:r>
            <a:r>
              <a:rPr lang="ru-RU" sz="3200" i="1">
                <a:latin typeface="Times New Roman" pitchFamily="18" charset="0"/>
              </a:rPr>
              <a:t>.</a:t>
            </a:r>
          </a:p>
        </p:txBody>
      </p:sp>
      <p:pic>
        <p:nvPicPr>
          <p:cNvPr id="8197" name="Picture 5" descr="GRDC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68313" y="2997200"/>
            <a:ext cx="8229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3200">
                <a:latin typeface="Times New Roman" pitchFamily="18" charset="0"/>
              </a:rPr>
              <a:t>2. Сколькими координатами может быть задана точка в координатной плоскости? 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580063" y="3860800"/>
            <a:ext cx="3024187" cy="914400"/>
          </a:xfrm>
          <a:prstGeom prst="star24">
            <a:avLst>
              <a:gd name="adj" fmla="val 37500"/>
            </a:avLst>
          </a:prstGeom>
          <a:solidFill>
            <a:srgbClr val="FFFFE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solidFill>
                  <a:srgbClr val="0000FF"/>
                </a:solidFill>
                <a:latin typeface="Times New Roman" pitchFamily="18" charset="0"/>
              </a:rPr>
              <a:t>Двумя</a:t>
            </a:r>
            <a:r>
              <a:rPr lang="ru-RU" sz="3200" i="1">
                <a:latin typeface="Times New Roman" pitchFamily="18" charset="0"/>
              </a:rPr>
              <a:t>.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68313" y="4797425"/>
            <a:ext cx="8229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3200">
                <a:latin typeface="Times New Roman" pitchFamily="18" charset="0"/>
              </a:rPr>
              <a:t>3. Сколькими координатами может быть задана точка в пространстве? 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68313" y="4221163"/>
            <a:ext cx="2808287" cy="609600"/>
          </a:xfrm>
          <a:prstGeom prst="wedgeRectCallout">
            <a:avLst>
              <a:gd name="adj1" fmla="val 164190"/>
              <a:gd name="adj2" fmla="val 190106"/>
            </a:avLst>
          </a:prstGeom>
          <a:solidFill>
            <a:srgbClr val="FDE3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Times New Roman" pitchFamily="18" charset="0"/>
              </a:rPr>
              <a:t>Вопрос урока.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  <p:bldP spid="10244" grpId="0" animBg="1"/>
      <p:bldP spid="10246" grpId="0" build="p"/>
      <p:bldP spid="10247" grpId="0" animBg="1"/>
      <p:bldP spid="10248" grpId="0" build="p"/>
      <p:bldP spid="102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-468313" y="188913"/>
            <a:ext cx="8229601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</a:rPr>
              <a:t>Задание прямоугольной системы </a:t>
            </a:r>
            <a:br>
              <a:rPr lang="ru-RU" sz="3200" b="1" smtClean="0">
                <a:latin typeface="Times New Roman" pitchFamily="18" charset="0"/>
              </a:rPr>
            </a:br>
            <a:r>
              <a:rPr lang="ru-RU" sz="3200" b="1" smtClean="0">
                <a:latin typeface="Times New Roman" pitchFamily="18" charset="0"/>
              </a:rPr>
              <a:t>координат в пространстве:</a:t>
            </a:r>
          </a:p>
        </p:txBody>
      </p:sp>
      <p:graphicFrame>
        <p:nvGraphicFramePr>
          <p:cNvPr id="11279" name="Object 15"/>
          <p:cNvGraphicFramePr>
            <a:graphicFrameLocks noChangeAspect="1"/>
          </p:cNvGraphicFramePr>
          <p:nvPr>
            <p:ph sz="quarter" idx="1"/>
          </p:nvPr>
        </p:nvGraphicFramePr>
        <p:xfrm>
          <a:off x="7740650" y="4797425"/>
          <a:ext cx="5000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Формула" r:id="rId3" imgW="164880" imgH="177480" progId="Equation.3">
                  <p:embed/>
                </p:oleObj>
              </mc:Choice>
              <mc:Fallback>
                <p:oleObj name="Формула" r:id="rId3" imgW="164880" imgH="1774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4797425"/>
                        <a:ext cx="500063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/>
          <p:cNvGraphicFramePr>
            <a:graphicFrameLocks noChangeAspect="1"/>
          </p:cNvGraphicFramePr>
          <p:nvPr>
            <p:ph sz="quarter" idx="2"/>
          </p:nvPr>
        </p:nvGraphicFramePr>
        <p:xfrm>
          <a:off x="7740650" y="5373688"/>
          <a:ext cx="500063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Формула" r:id="rId5" imgW="164880" imgH="177480" progId="Equation.3">
                  <p:embed/>
                </p:oleObj>
              </mc:Choice>
              <mc:Fallback>
                <p:oleObj name="Формула" r:id="rId5" imgW="164880" imgH="1774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5373688"/>
                        <a:ext cx="500063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4" descr="GRDCA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059113" y="4076700"/>
            <a:ext cx="144462" cy="122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203575" y="4149725"/>
            <a:ext cx="4778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</a:t>
            </a:r>
          </a:p>
        </p:txBody>
      </p:sp>
      <p:sp>
        <p:nvSpPr>
          <p:cNvPr id="11271" name="Freeform 7"/>
          <p:cNvSpPr>
            <a:spLocks/>
          </p:cNvSpPr>
          <p:nvPr/>
        </p:nvSpPr>
        <p:spPr bwMode="auto">
          <a:xfrm>
            <a:off x="3167063" y="4144963"/>
            <a:ext cx="4300537" cy="4762"/>
          </a:xfrm>
          <a:custGeom>
            <a:avLst/>
            <a:gdLst>
              <a:gd name="T0" fmla="*/ 0 w 2709"/>
              <a:gd name="T1" fmla="*/ 3 h 3"/>
              <a:gd name="T2" fmla="*/ 2709 w 2709"/>
              <a:gd name="T3" fmla="*/ 0 h 3"/>
              <a:gd name="T4" fmla="*/ 0 60000 65536"/>
              <a:gd name="T5" fmla="*/ 0 60000 65536"/>
              <a:gd name="T6" fmla="*/ 0 w 2709"/>
              <a:gd name="T7" fmla="*/ 0 h 3"/>
              <a:gd name="T8" fmla="*/ 2709 w 2709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09" h="3">
                <a:moveTo>
                  <a:pt x="0" y="3"/>
                </a:moveTo>
                <a:lnTo>
                  <a:pt x="2709" y="0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3124200" y="1539875"/>
            <a:ext cx="1588" cy="2574925"/>
          </a:xfrm>
          <a:custGeom>
            <a:avLst/>
            <a:gdLst>
              <a:gd name="T0" fmla="*/ 0 w 1"/>
              <a:gd name="T1" fmla="*/ 1622 h 1622"/>
              <a:gd name="T2" fmla="*/ 0 w 1"/>
              <a:gd name="T3" fmla="*/ 0 h 1622"/>
              <a:gd name="T4" fmla="*/ 0 60000 65536"/>
              <a:gd name="T5" fmla="*/ 0 60000 65536"/>
              <a:gd name="T6" fmla="*/ 0 w 1"/>
              <a:gd name="T7" fmla="*/ 0 h 1622"/>
              <a:gd name="T8" fmla="*/ 1 w 1"/>
              <a:gd name="T9" fmla="*/ 1622 h 16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622">
                <a:moveTo>
                  <a:pt x="0" y="1622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822325" y="4191000"/>
            <a:ext cx="2214563" cy="2713038"/>
          </a:xfrm>
          <a:custGeom>
            <a:avLst/>
            <a:gdLst>
              <a:gd name="T0" fmla="*/ 1395 w 1395"/>
              <a:gd name="T1" fmla="*/ 0 h 1709"/>
              <a:gd name="T2" fmla="*/ 0 w 1395"/>
              <a:gd name="T3" fmla="*/ 1709 h 1709"/>
              <a:gd name="T4" fmla="*/ 0 60000 65536"/>
              <a:gd name="T5" fmla="*/ 0 60000 65536"/>
              <a:gd name="T6" fmla="*/ 0 w 1395"/>
              <a:gd name="T7" fmla="*/ 0 h 1709"/>
              <a:gd name="T8" fmla="*/ 1395 w 1395"/>
              <a:gd name="T9" fmla="*/ 1709 h 17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5" h="1709">
                <a:moveTo>
                  <a:pt x="1395" y="0"/>
                </a:moveTo>
                <a:lnTo>
                  <a:pt x="0" y="1709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>
            <a:off x="3132138" y="1557338"/>
            <a:ext cx="4289425" cy="2541587"/>
          </a:xfrm>
          <a:custGeom>
            <a:avLst/>
            <a:gdLst>
              <a:gd name="T0" fmla="*/ 0 w 2702"/>
              <a:gd name="T1" fmla="*/ 0 h 1601"/>
              <a:gd name="T2" fmla="*/ 2702 w 2702"/>
              <a:gd name="T3" fmla="*/ 8 h 1601"/>
              <a:gd name="T4" fmla="*/ 2702 w 2702"/>
              <a:gd name="T5" fmla="*/ 1601 h 1601"/>
              <a:gd name="T6" fmla="*/ 5 w 2702"/>
              <a:gd name="T7" fmla="*/ 1601 h 1601"/>
              <a:gd name="T8" fmla="*/ 0 60000 65536"/>
              <a:gd name="T9" fmla="*/ 0 60000 65536"/>
              <a:gd name="T10" fmla="*/ 0 60000 65536"/>
              <a:gd name="T11" fmla="*/ 0 60000 65536"/>
              <a:gd name="T12" fmla="*/ 0 w 2702"/>
              <a:gd name="T13" fmla="*/ 0 h 1601"/>
              <a:gd name="T14" fmla="*/ 2702 w 2702"/>
              <a:gd name="T15" fmla="*/ 1601 h 16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2" h="1601">
                <a:moveTo>
                  <a:pt x="0" y="0"/>
                </a:moveTo>
                <a:lnTo>
                  <a:pt x="2702" y="8"/>
                </a:lnTo>
                <a:lnTo>
                  <a:pt x="2702" y="1601"/>
                </a:lnTo>
                <a:lnTo>
                  <a:pt x="5" y="1601"/>
                </a:lnTo>
              </a:path>
            </a:pathLst>
          </a:custGeom>
          <a:solidFill>
            <a:srgbClr val="CCFFFF"/>
          </a:solidFill>
          <a:ln w="9525">
            <a:solidFill>
              <a:srgbClr val="CC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7164388" y="4149725"/>
            <a:ext cx="365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y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7092950" y="4868863"/>
            <a:ext cx="17208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</a:t>
            </a:r>
            <a:r>
              <a:rPr lang="en-US" sz="3200" i="1">
                <a:latin typeface="Times New Roman" pitchFamily="18" charset="0"/>
              </a:rPr>
              <a:t>y</a:t>
            </a:r>
            <a:r>
              <a:rPr lang="ru-RU" sz="3200" i="1">
                <a:latin typeface="Times New Roman" pitchFamily="18" charset="0"/>
              </a:rPr>
              <a:t>      О</a:t>
            </a:r>
            <a:r>
              <a:rPr lang="en-US" sz="3200" i="1">
                <a:latin typeface="Times New Roman" pitchFamily="18" charset="0"/>
              </a:rPr>
              <a:t>z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7092950" y="5445125"/>
            <a:ext cx="1743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</a:t>
            </a:r>
            <a:r>
              <a:rPr lang="en-US" sz="3200" i="1">
                <a:latin typeface="Times New Roman" pitchFamily="18" charset="0"/>
              </a:rPr>
              <a:t>z</a:t>
            </a:r>
            <a:r>
              <a:rPr lang="ru-RU" sz="3200" i="1">
                <a:latin typeface="Times New Roman" pitchFamily="18" charset="0"/>
              </a:rPr>
              <a:t>      О</a:t>
            </a:r>
            <a:r>
              <a:rPr lang="en-US" sz="3200" i="1">
                <a:latin typeface="Times New Roman" pitchFamily="18" charset="0"/>
              </a:rPr>
              <a:t>x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285" name="Freeform 21"/>
          <p:cNvSpPr>
            <a:spLocks/>
          </p:cNvSpPr>
          <p:nvPr/>
        </p:nvSpPr>
        <p:spPr bwMode="auto">
          <a:xfrm>
            <a:off x="971550" y="1628775"/>
            <a:ext cx="2117725" cy="4953000"/>
          </a:xfrm>
          <a:custGeom>
            <a:avLst/>
            <a:gdLst>
              <a:gd name="T0" fmla="*/ 1315 w 1334"/>
              <a:gd name="T1" fmla="*/ 1555 h 3120"/>
              <a:gd name="T2" fmla="*/ 1334 w 1334"/>
              <a:gd name="T3" fmla="*/ 0 h 3120"/>
              <a:gd name="T4" fmla="*/ 0 w 1334"/>
              <a:gd name="T5" fmla="*/ 1430 h 3120"/>
              <a:gd name="T6" fmla="*/ 9 w 1334"/>
              <a:gd name="T7" fmla="*/ 3120 h 3120"/>
              <a:gd name="T8" fmla="*/ 0 60000 65536"/>
              <a:gd name="T9" fmla="*/ 0 60000 65536"/>
              <a:gd name="T10" fmla="*/ 0 60000 65536"/>
              <a:gd name="T11" fmla="*/ 0 60000 65536"/>
              <a:gd name="T12" fmla="*/ 0 w 1334"/>
              <a:gd name="T13" fmla="*/ 0 h 3120"/>
              <a:gd name="T14" fmla="*/ 1334 w 1334"/>
              <a:gd name="T15" fmla="*/ 3120 h 31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34" h="3120">
                <a:moveTo>
                  <a:pt x="1315" y="1555"/>
                </a:moveTo>
                <a:lnTo>
                  <a:pt x="1334" y="0"/>
                </a:lnTo>
                <a:lnTo>
                  <a:pt x="0" y="1430"/>
                </a:lnTo>
                <a:lnTo>
                  <a:pt x="9" y="3120"/>
                </a:lnTo>
              </a:path>
            </a:pathLst>
          </a:custGeom>
          <a:solidFill>
            <a:srgbClr val="FFFF99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7092950" y="6021388"/>
            <a:ext cx="1765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</a:t>
            </a:r>
            <a:r>
              <a:rPr lang="en-US" sz="3200" i="1">
                <a:latin typeface="Times New Roman" pitchFamily="18" charset="0"/>
              </a:rPr>
              <a:t>y</a:t>
            </a:r>
            <a:r>
              <a:rPr lang="ru-RU" sz="3200" i="1">
                <a:latin typeface="Times New Roman" pitchFamily="18" charset="0"/>
              </a:rPr>
              <a:t>      О</a:t>
            </a:r>
            <a:r>
              <a:rPr lang="en-US" sz="3200" i="1">
                <a:latin typeface="Times New Roman" pitchFamily="18" charset="0"/>
              </a:rPr>
              <a:t>x</a:t>
            </a:r>
            <a:endParaRPr lang="ru-RU" sz="3200" i="1">
              <a:latin typeface="Times New Roman" pitchFamily="18" charset="0"/>
            </a:endParaRPr>
          </a:p>
        </p:txBody>
      </p:sp>
      <p:graphicFrame>
        <p:nvGraphicFramePr>
          <p:cNvPr id="11291" name="Object 27"/>
          <p:cNvGraphicFramePr>
            <a:graphicFrameLocks noChangeAspect="1"/>
          </p:cNvGraphicFramePr>
          <p:nvPr>
            <p:ph sz="quarter" idx="4"/>
          </p:nvPr>
        </p:nvGraphicFramePr>
        <p:xfrm>
          <a:off x="7740650" y="5949950"/>
          <a:ext cx="5000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Формула" r:id="rId7" imgW="164880" imgH="177480" progId="Equation.3">
                  <p:embed/>
                </p:oleObj>
              </mc:Choice>
              <mc:Fallback>
                <p:oleObj name="Формула" r:id="rId7" imgW="164880" imgH="17748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5949950"/>
                        <a:ext cx="500063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3" name="Freeform 29"/>
          <p:cNvSpPr>
            <a:spLocks/>
          </p:cNvSpPr>
          <p:nvPr/>
        </p:nvSpPr>
        <p:spPr bwMode="auto">
          <a:xfrm>
            <a:off x="1116013" y="4221163"/>
            <a:ext cx="6259512" cy="2438400"/>
          </a:xfrm>
          <a:custGeom>
            <a:avLst/>
            <a:gdLst>
              <a:gd name="T0" fmla="*/ 1236 w 3943"/>
              <a:gd name="T1" fmla="*/ 0 h 1536"/>
              <a:gd name="T2" fmla="*/ 3943 w 3943"/>
              <a:gd name="T3" fmla="*/ 10 h 1536"/>
              <a:gd name="T4" fmla="*/ 2916 w 3943"/>
              <a:gd name="T5" fmla="*/ 1536 h 1536"/>
              <a:gd name="T6" fmla="*/ 0 w 3943"/>
              <a:gd name="T7" fmla="*/ 1517 h 1536"/>
              <a:gd name="T8" fmla="*/ 0 60000 65536"/>
              <a:gd name="T9" fmla="*/ 0 60000 65536"/>
              <a:gd name="T10" fmla="*/ 0 60000 65536"/>
              <a:gd name="T11" fmla="*/ 0 60000 65536"/>
              <a:gd name="T12" fmla="*/ 0 w 3943"/>
              <a:gd name="T13" fmla="*/ 0 h 1536"/>
              <a:gd name="T14" fmla="*/ 3943 w 3943"/>
              <a:gd name="T15" fmla="*/ 1536 h 1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43" h="1536">
                <a:moveTo>
                  <a:pt x="1236" y="0"/>
                </a:moveTo>
                <a:lnTo>
                  <a:pt x="3943" y="10"/>
                </a:lnTo>
                <a:lnTo>
                  <a:pt x="2916" y="1536"/>
                </a:lnTo>
                <a:lnTo>
                  <a:pt x="0" y="1517"/>
                </a:lnTo>
              </a:path>
            </a:pathLst>
          </a:custGeom>
          <a:solidFill>
            <a:srgbClr val="FCD4F4"/>
          </a:solidFill>
          <a:ln w="9525">
            <a:solidFill>
              <a:srgbClr val="FCD4F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5" name="Line 41"/>
          <p:cNvSpPr>
            <a:spLocks noChangeShapeType="1"/>
          </p:cNvSpPr>
          <p:nvPr/>
        </p:nvSpPr>
        <p:spPr bwMode="auto">
          <a:xfrm>
            <a:off x="3851275" y="40052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6" name="Line 42"/>
          <p:cNvSpPr>
            <a:spLocks noChangeShapeType="1"/>
          </p:cNvSpPr>
          <p:nvPr/>
        </p:nvSpPr>
        <p:spPr bwMode="auto">
          <a:xfrm>
            <a:off x="4572000" y="40052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7" name="Line 43"/>
          <p:cNvSpPr>
            <a:spLocks noChangeShapeType="1"/>
          </p:cNvSpPr>
          <p:nvPr/>
        </p:nvSpPr>
        <p:spPr bwMode="auto">
          <a:xfrm>
            <a:off x="5292725" y="40052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8" name="Line 44"/>
          <p:cNvSpPr>
            <a:spLocks noChangeShapeType="1"/>
          </p:cNvSpPr>
          <p:nvPr/>
        </p:nvSpPr>
        <p:spPr bwMode="auto">
          <a:xfrm>
            <a:off x="6011863" y="40052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09" name="Freeform 45"/>
          <p:cNvSpPr>
            <a:spLocks/>
          </p:cNvSpPr>
          <p:nvPr/>
        </p:nvSpPr>
        <p:spPr bwMode="auto">
          <a:xfrm>
            <a:off x="2987675" y="3429000"/>
            <a:ext cx="220663" cy="7938"/>
          </a:xfrm>
          <a:custGeom>
            <a:avLst/>
            <a:gdLst>
              <a:gd name="T0" fmla="*/ 139 w 139"/>
              <a:gd name="T1" fmla="*/ 5 h 5"/>
              <a:gd name="T2" fmla="*/ 0 w 139"/>
              <a:gd name="T3" fmla="*/ 0 h 5"/>
              <a:gd name="T4" fmla="*/ 0 60000 65536"/>
              <a:gd name="T5" fmla="*/ 0 60000 65536"/>
              <a:gd name="T6" fmla="*/ 0 w 139"/>
              <a:gd name="T7" fmla="*/ 0 h 5"/>
              <a:gd name="T8" fmla="*/ 139 w 139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" h="5">
                <a:moveTo>
                  <a:pt x="139" y="5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0" name="Freeform 46"/>
          <p:cNvSpPr>
            <a:spLocks/>
          </p:cNvSpPr>
          <p:nvPr/>
        </p:nvSpPr>
        <p:spPr bwMode="auto">
          <a:xfrm>
            <a:off x="2987675" y="2708275"/>
            <a:ext cx="220663" cy="7938"/>
          </a:xfrm>
          <a:custGeom>
            <a:avLst/>
            <a:gdLst>
              <a:gd name="T0" fmla="*/ 139 w 139"/>
              <a:gd name="T1" fmla="*/ 5 h 5"/>
              <a:gd name="T2" fmla="*/ 0 w 139"/>
              <a:gd name="T3" fmla="*/ 0 h 5"/>
              <a:gd name="T4" fmla="*/ 0 60000 65536"/>
              <a:gd name="T5" fmla="*/ 0 60000 65536"/>
              <a:gd name="T6" fmla="*/ 0 w 139"/>
              <a:gd name="T7" fmla="*/ 0 h 5"/>
              <a:gd name="T8" fmla="*/ 139 w 139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" h="5">
                <a:moveTo>
                  <a:pt x="139" y="5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1" name="Freeform 47"/>
          <p:cNvSpPr>
            <a:spLocks/>
          </p:cNvSpPr>
          <p:nvPr/>
        </p:nvSpPr>
        <p:spPr bwMode="auto">
          <a:xfrm>
            <a:off x="2987675" y="1989138"/>
            <a:ext cx="220663" cy="7937"/>
          </a:xfrm>
          <a:custGeom>
            <a:avLst/>
            <a:gdLst>
              <a:gd name="T0" fmla="*/ 139 w 139"/>
              <a:gd name="T1" fmla="*/ 5 h 5"/>
              <a:gd name="T2" fmla="*/ 0 w 139"/>
              <a:gd name="T3" fmla="*/ 0 h 5"/>
              <a:gd name="T4" fmla="*/ 0 60000 65536"/>
              <a:gd name="T5" fmla="*/ 0 60000 65536"/>
              <a:gd name="T6" fmla="*/ 0 w 139"/>
              <a:gd name="T7" fmla="*/ 0 h 5"/>
              <a:gd name="T8" fmla="*/ 139 w 139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9" h="5">
                <a:moveTo>
                  <a:pt x="139" y="5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5" name="Line 51"/>
          <p:cNvSpPr>
            <a:spLocks noChangeShapeType="1"/>
          </p:cNvSpPr>
          <p:nvPr/>
        </p:nvSpPr>
        <p:spPr bwMode="auto">
          <a:xfrm>
            <a:off x="2843213" y="4292600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6" name="Line 52"/>
          <p:cNvSpPr>
            <a:spLocks noChangeShapeType="1"/>
          </p:cNvSpPr>
          <p:nvPr/>
        </p:nvSpPr>
        <p:spPr bwMode="auto">
          <a:xfrm>
            <a:off x="2484438" y="46529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7" name="Line 53"/>
          <p:cNvSpPr>
            <a:spLocks noChangeShapeType="1"/>
          </p:cNvSpPr>
          <p:nvPr/>
        </p:nvSpPr>
        <p:spPr bwMode="auto">
          <a:xfrm>
            <a:off x="2195513" y="50847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18" name="Line 54"/>
          <p:cNvSpPr>
            <a:spLocks noChangeShapeType="1"/>
          </p:cNvSpPr>
          <p:nvPr/>
        </p:nvSpPr>
        <p:spPr bwMode="auto">
          <a:xfrm>
            <a:off x="1835150" y="5516563"/>
            <a:ext cx="0" cy="2159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31" name="Text Box 67"/>
          <p:cNvSpPr txBox="1">
            <a:spLocks noChangeArrowheads="1"/>
          </p:cNvSpPr>
          <p:nvPr/>
        </p:nvSpPr>
        <p:spPr bwMode="auto">
          <a:xfrm>
            <a:off x="1187450" y="6092825"/>
            <a:ext cx="38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x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332" name="Text Box 68"/>
          <p:cNvSpPr txBox="1">
            <a:spLocks noChangeArrowheads="1"/>
          </p:cNvSpPr>
          <p:nvPr/>
        </p:nvSpPr>
        <p:spPr bwMode="auto">
          <a:xfrm>
            <a:off x="2700338" y="1412875"/>
            <a:ext cx="342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333" name="Text Box 69"/>
          <p:cNvSpPr txBox="1">
            <a:spLocks noChangeArrowheads="1"/>
          </p:cNvSpPr>
          <p:nvPr/>
        </p:nvSpPr>
        <p:spPr bwMode="auto">
          <a:xfrm>
            <a:off x="2771775" y="43656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400">
                <a:latin typeface="Times New Roman" pitchFamily="18" charset="0"/>
              </a:rPr>
              <a:t>1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1334" name="Text Box 70"/>
          <p:cNvSpPr txBox="1">
            <a:spLocks noChangeArrowheads="1"/>
          </p:cNvSpPr>
          <p:nvPr/>
        </p:nvSpPr>
        <p:spPr bwMode="auto">
          <a:xfrm>
            <a:off x="3635375" y="41497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400">
                <a:latin typeface="Times New Roman" pitchFamily="18" charset="0"/>
              </a:rPr>
              <a:t>1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1335" name="Text Box 71"/>
          <p:cNvSpPr txBox="1">
            <a:spLocks noChangeArrowheads="1"/>
          </p:cNvSpPr>
          <p:nvPr/>
        </p:nvSpPr>
        <p:spPr bwMode="auto">
          <a:xfrm>
            <a:off x="2555875" y="32845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400">
                <a:latin typeface="Times New Roman" pitchFamily="18" charset="0"/>
              </a:rPr>
              <a:t>1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11349" name="AutoShape 85"/>
          <p:cNvSpPr>
            <a:spLocks noChangeArrowheads="1"/>
          </p:cNvSpPr>
          <p:nvPr/>
        </p:nvSpPr>
        <p:spPr bwMode="auto">
          <a:xfrm>
            <a:off x="2843213" y="3429000"/>
            <a:ext cx="1009650" cy="1008063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58" name="Oval 94"/>
          <p:cNvSpPr>
            <a:spLocks noChangeArrowheads="1"/>
          </p:cNvSpPr>
          <p:nvPr/>
        </p:nvSpPr>
        <p:spPr bwMode="auto">
          <a:xfrm>
            <a:off x="3492500" y="3644900"/>
            <a:ext cx="14446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59" name="Text Box 95"/>
          <p:cNvSpPr txBox="1">
            <a:spLocks noChangeArrowheads="1"/>
          </p:cNvSpPr>
          <p:nvPr/>
        </p:nvSpPr>
        <p:spPr bwMode="auto">
          <a:xfrm>
            <a:off x="3635375" y="3500438"/>
            <a:ext cx="420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solidFill>
                  <a:srgbClr val="FF0000"/>
                </a:solidFill>
                <a:latin typeface="Times New Roman" pitchFamily="18" charset="0"/>
              </a:rPr>
              <a:t>A</a:t>
            </a:r>
            <a:endParaRPr lang="ru-RU" sz="28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360" name="Text Box 96"/>
          <p:cNvSpPr txBox="1">
            <a:spLocks noChangeArrowheads="1"/>
          </p:cNvSpPr>
          <p:nvPr/>
        </p:nvSpPr>
        <p:spPr bwMode="auto">
          <a:xfrm>
            <a:off x="3419475" y="4941888"/>
            <a:ext cx="19097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FF0000"/>
                </a:solidFill>
                <a:latin typeface="Times New Roman" pitchFamily="18" charset="0"/>
              </a:rPr>
              <a:t>A (1; 1; 1)</a:t>
            </a:r>
            <a:endParaRPr lang="ru-RU" sz="3200" i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362" name="Text Box 98"/>
          <p:cNvSpPr txBox="1">
            <a:spLocks noChangeArrowheads="1"/>
          </p:cNvSpPr>
          <p:nvPr/>
        </p:nvSpPr>
        <p:spPr bwMode="auto">
          <a:xfrm>
            <a:off x="3759200" y="1335088"/>
            <a:ext cx="3159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Ох – ось абсцисс</a:t>
            </a:r>
          </a:p>
        </p:txBody>
      </p:sp>
      <p:sp>
        <p:nvSpPr>
          <p:cNvPr id="11363" name="Text Box 99"/>
          <p:cNvSpPr txBox="1">
            <a:spLocks noChangeArrowheads="1"/>
          </p:cNvSpPr>
          <p:nvPr/>
        </p:nvSpPr>
        <p:spPr bwMode="auto">
          <a:xfrm>
            <a:off x="4211638" y="1844675"/>
            <a:ext cx="3314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Оу – ось ординат</a:t>
            </a:r>
          </a:p>
        </p:txBody>
      </p:sp>
      <p:sp>
        <p:nvSpPr>
          <p:cNvPr id="11364" name="Text Box 100"/>
          <p:cNvSpPr txBox="1">
            <a:spLocks noChangeArrowheads="1"/>
          </p:cNvSpPr>
          <p:nvPr/>
        </p:nvSpPr>
        <p:spPr bwMode="auto">
          <a:xfrm>
            <a:off x="4859338" y="2349500"/>
            <a:ext cx="3527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О</a:t>
            </a:r>
            <a:r>
              <a:rPr lang="en-US" sz="3200" i="1">
                <a:latin typeface="Times New Roman" pitchFamily="18" charset="0"/>
              </a:rPr>
              <a:t>z</a:t>
            </a:r>
            <a:r>
              <a:rPr lang="ru-RU" sz="3200" i="1">
                <a:latin typeface="Times New Roman" pitchFamily="18" charset="0"/>
              </a:rPr>
              <a:t> – ось аппликат</a:t>
            </a:r>
          </a:p>
        </p:txBody>
      </p:sp>
      <p:sp>
        <p:nvSpPr>
          <p:cNvPr id="11365" name="Rectangle 101"/>
          <p:cNvSpPr>
            <a:spLocks noChangeArrowheads="1"/>
          </p:cNvSpPr>
          <p:nvPr/>
        </p:nvSpPr>
        <p:spPr bwMode="auto">
          <a:xfrm>
            <a:off x="827088" y="5589588"/>
            <a:ext cx="5761037" cy="9366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Определите координаты точек </a:t>
            </a:r>
          </a:p>
          <a:p>
            <a:pPr algn="ctr"/>
            <a:r>
              <a:rPr lang="ru-RU" sz="2800" i="1">
                <a:solidFill>
                  <a:srgbClr val="008000"/>
                </a:solidFill>
                <a:latin typeface="Times New Roman" pitchFamily="18" charset="0"/>
              </a:rPr>
              <a:t>на рис. 116 учебника.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1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4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1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1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1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1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1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1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 tmFilter="0,0; .5, 1; 1, 1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 tmFilter="0,0; .5, 1; 1, 1"/>
                                        <p:tgtEl>
                                          <p:spTgt spid="1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 tmFilter="0,0; .5, 1; 1, 1"/>
                                        <p:tgtEl>
                                          <p:spTgt spid="1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 nodeType="clickPar">
                      <p:stCondLst>
                        <p:cond delay="indefinite"/>
                      </p:stCondLst>
                      <p:childTnLst>
                        <p:par>
                          <p:cTn id="2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1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1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1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 nodeType="clickPar">
                      <p:stCondLst>
                        <p:cond delay="indefinite"/>
                      </p:stCondLst>
                      <p:childTnLst>
                        <p:par>
                          <p:cTn id="2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 animBg="1"/>
      <p:bldP spid="11270" grpId="0"/>
      <p:bldP spid="11271" grpId="0" animBg="1"/>
      <p:bldP spid="11272" grpId="0" animBg="1"/>
      <p:bldP spid="11273" grpId="0" animBg="1"/>
      <p:bldP spid="11274" grpId="0" animBg="1"/>
      <p:bldP spid="11276" grpId="0"/>
      <p:bldP spid="11278" grpId="0"/>
      <p:bldP spid="11282" grpId="0"/>
      <p:bldP spid="11285" grpId="0" animBg="1"/>
      <p:bldP spid="11286" grpId="0"/>
      <p:bldP spid="11293" grpId="0" animBg="1"/>
      <p:bldP spid="11305" grpId="0" animBg="1"/>
      <p:bldP spid="11306" grpId="0" animBg="1"/>
      <p:bldP spid="11307" grpId="0" animBg="1"/>
      <p:bldP spid="11308" grpId="0" animBg="1"/>
      <p:bldP spid="11309" grpId="0" animBg="1"/>
      <p:bldP spid="11310" grpId="0" animBg="1"/>
      <p:bldP spid="11311" grpId="0" animBg="1"/>
      <p:bldP spid="11315" grpId="0" animBg="1"/>
      <p:bldP spid="11316" grpId="0" animBg="1"/>
      <p:bldP spid="11317" grpId="0" animBg="1"/>
      <p:bldP spid="11318" grpId="0" animBg="1"/>
      <p:bldP spid="11331" grpId="0"/>
      <p:bldP spid="11333" grpId="0"/>
      <p:bldP spid="11334" grpId="0"/>
      <p:bldP spid="11335" grpId="0"/>
      <p:bldP spid="11349" grpId="0" animBg="1"/>
      <p:bldP spid="11358" grpId="0" animBg="1"/>
      <p:bldP spid="11359" grpId="0"/>
      <p:bldP spid="11360" grpId="0"/>
      <p:bldP spid="11362" grpId="0"/>
      <p:bldP spid="11363" grpId="0"/>
      <p:bldP spid="11364" grpId="0"/>
      <p:bldP spid="113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-323850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latin typeface="Times New Roman" pitchFamily="18" charset="0"/>
              </a:rPr>
              <a:t>Нахождение координат точек.</a:t>
            </a:r>
            <a:br>
              <a:rPr lang="ru-RU" sz="3200" b="1" i="1" smtClean="0">
                <a:latin typeface="Times New Roman" pitchFamily="18" charset="0"/>
              </a:rPr>
            </a:br>
            <a:r>
              <a:rPr lang="ru-RU" sz="3200" b="1" i="1" smtClean="0">
                <a:solidFill>
                  <a:srgbClr val="008000"/>
                </a:solidFill>
                <a:latin typeface="Times New Roman" pitchFamily="18" charset="0"/>
              </a:rPr>
              <a:t>(Работа с учебником по рис 116)</a:t>
            </a:r>
            <a:endParaRPr lang="ru-RU" sz="3200" b="1" i="1" smtClean="0">
              <a:latin typeface="Times New Roman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051050" y="1484313"/>
            <a:ext cx="4824413" cy="720725"/>
          </a:xfrm>
          <a:prstGeom prst="rect">
            <a:avLst/>
          </a:prstGeom>
          <a:solidFill>
            <a:srgbClr val="FDE3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/>
              <a:t>Точка лежит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755650" y="2781300"/>
            <a:ext cx="1944688" cy="5762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990000"/>
                </a:solidFill>
                <a:latin typeface="Times New Roman" pitchFamily="18" charset="0"/>
              </a:rPr>
              <a:t>на оси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539750" y="5229225"/>
            <a:ext cx="1944688" cy="5762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Оу (0; у; 0)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79388" y="4221163"/>
            <a:ext cx="1944687" cy="5762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Ох (х; 0; 0)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24075" y="6021388"/>
            <a:ext cx="1944688" cy="5762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</a:t>
            </a:r>
            <a:r>
              <a:rPr lang="en-US" sz="2800" i="1">
                <a:latin typeface="Times New Roman" pitchFamily="18" charset="0"/>
              </a:rPr>
              <a:t>z</a:t>
            </a:r>
            <a:r>
              <a:rPr lang="ru-RU" sz="2800" i="1">
                <a:latin typeface="Times New Roman" pitchFamily="18" charset="0"/>
              </a:rPr>
              <a:t> (0; 0; </a:t>
            </a:r>
            <a:r>
              <a:rPr lang="en-US" sz="2800" i="1">
                <a:latin typeface="Times New Roman" pitchFamily="18" charset="0"/>
              </a:rPr>
              <a:t>z)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211638" y="2781300"/>
            <a:ext cx="4427537" cy="5762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>
                <a:solidFill>
                  <a:srgbClr val="007000"/>
                </a:solidFill>
                <a:latin typeface="Times New Roman" pitchFamily="18" charset="0"/>
              </a:rPr>
              <a:t>в координатной плоскости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419475" y="4221163"/>
            <a:ext cx="2520950" cy="5762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Оху (х; у; 0)</a:t>
            </a:r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>
            <a:off x="1387475" y="2149475"/>
            <a:ext cx="2163763" cy="730250"/>
          </a:xfrm>
          <a:custGeom>
            <a:avLst/>
            <a:gdLst>
              <a:gd name="T0" fmla="*/ 1363 w 1363"/>
              <a:gd name="T1" fmla="*/ 0 h 460"/>
              <a:gd name="T2" fmla="*/ 0 w 1363"/>
              <a:gd name="T3" fmla="*/ 460 h 460"/>
              <a:gd name="T4" fmla="*/ 0 60000 65536"/>
              <a:gd name="T5" fmla="*/ 0 60000 65536"/>
              <a:gd name="T6" fmla="*/ 0 w 1363"/>
              <a:gd name="T7" fmla="*/ 0 h 460"/>
              <a:gd name="T8" fmla="*/ 1363 w 1363"/>
              <a:gd name="T9" fmla="*/ 460 h 4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3" h="460">
                <a:moveTo>
                  <a:pt x="1363" y="0"/>
                </a:moveTo>
                <a:lnTo>
                  <a:pt x="0" y="460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5089525" y="2149475"/>
            <a:ext cx="2225675" cy="730250"/>
          </a:xfrm>
          <a:custGeom>
            <a:avLst/>
            <a:gdLst>
              <a:gd name="T0" fmla="*/ 0 w 1402"/>
              <a:gd name="T1" fmla="*/ 0 h 460"/>
              <a:gd name="T2" fmla="*/ 1402 w 1402"/>
              <a:gd name="T3" fmla="*/ 460 h 460"/>
              <a:gd name="T4" fmla="*/ 0 60000 65536"/>
              <a:gd name="T5" fmla="*/ 0 60000 65536"/>
              <a:gd name="T6" fmla="*/ 0 w 1402"/>
              <a:gd name="T7" fmla="*/ 0 h 460"/>
              <a:gd name="T8" fmla="*/ 1402 w 1402"/>
              <a:gd name="T9" fmla="*/ 460 h 4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02" h="460">
                <a:moveTo>
                  <a:pt x="0" y="0"/>
                </a:moveTo>
                <a:lnTo>
                  <a:pt x="1402" y="460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>
            <a:off x="669925" y="3322638"/>
            <a:ext cx="427038" cy="944562"/>
          </a:xfrm>
          <a:custGeom>
            <a:avLst/>
            <a:gdLst>
              <a:gd name="T0" fmla="*/ 269 w 269"/>
              <a:gd name="T1" fmla="*/ 0 h 595"/>
              <a:gd name="T2" fmla="*/ 0 w 269"/>
              <a:gd name="T3" fmla="*/ 595 h 595"/>
              <a:gd name="T4" fmla="*/ 0 60000 65536"/>
              <a:gd name="T5" fmla="*/ 0 60000 65536"/>
              <a:gd name="T6" fmla="*/ 0 w 269"/>
              <a:gd name="T7" fmla="*/ 0 h 595"/>
              <a:gd name="T8" fmla="*/ 269 w 269"/>
              <a:gd name="T9" fmla="*/ 595 h 59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9" h="595">
                <a:moveTo>
                  <a:pt x="269" y="0"/>
                </a:moveTo>
                <a:lnTo>
                  <a:pt x="0" y="595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>
            <a:off x="2268538" y="3284538"/>
            <a:ext cx="30162" cy="2011362"/>
          </a:xfrm>
          <a:custGeom>
            <a:avLst/>
            <a:gdLst>
              <a:gd name="T0" fmla="*/ 0 w 19"/>
              <a:gd name="T1" fmla="*/ 0 h 1267"/>
              <a:gd name="T2" fmla="*/ 19 w 19"/>
              <a:gd name="T3" fmla="*/ 1267 h 1267"/>
              <a:gd name="T4" fmla="*/ 0 60000 65536"/>
              <a:gd name="T5" fmla="*/ 0 60000 65536"/>
              <a:gd name="T6" fmla="*/ 0 w 19"/>
              <a:gd name="T7" fmla="*/ 0 h 1267"/>
              <a:gd name="T8" fmla="*/ 19 w 19"/>
              <a:gd name="T9" fmla="*/ 1267 h 1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" h="1267">
                <a:moveTo>
                  <a:pt x="0" y="0"/>
                </a:moveTo>
                <a:lnTo>
                  <a:pt x="19" y="1267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>
            <a:off x="2484438" y="3284538"/>
            <a:ext cx="914400" cy="2727325"/>
          </a:xfrm>
          <a:custGeom>
            <a:avLst/>
            <a:gdLst>
              <a:gd name="T0" fmla="*/ 0 w 576"/>
              <a:gd name="T1" fmla="*/ 0 h 1718"/>
              <a:gd name="T2" fmla="*/ 576 w 576"/>
              <a:gd name="T3" fmla="*/ 1718 h 1718"/>
              <a:gd name="T4" fmla="*/ 0 60000 65536"/>
              <a:gd name="T5" fmla="*/ 0 60000 65536"/>
              <a:gd name="T6" fmla="*/ 0 w 576"/>
              <a:gd name="T7" fmla="*/ 0 h 1718"/>
              <a:gd name="T8" fmla="*/ 576 w 576"/>
              <a:gd name="T9" fmla="*/ 1718 h 171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76" h="1718">
                <a:moveTo>
                  <a:pt x="0" y="0"/>
                </a:moveTo>
                <a:lnTo>
                  <a:pt x="576" y="1718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4" name="Freeform 16"/>
          <p:cNvSpPr>
            <a:spLocks/>
          </p:cNvSpPr>
          <p:nvPr/>
        </p:nvSpPr>
        <p:spPr bwMode="auto">
          <a:xfrm>
            <a:off x="4284663" y="3284538"/>
            <a:ext cx="427037" cy="944562"/>
          </a:xfrm>
          <a:custGeom>
            <a:avLst/>
            <a:gdLst>
              <a:gd name="T0" fmla="*/ 269 w 269"/>
              <a:gd name="T1" fmla="*/ 0 h 595"/>
              <a:gd name="T2" fmla="*/ 0 w 269"/>
              <a:gd name="T3" fmla="*/ 595 h 595"/>
              <a:gd name="T4" fmla="*/ 0 60000 65536"/>
              <a:gd name="T5" fmla="*/ 0 60000 65536"/>
              <a:gd name="T6" fmla="*/ 0 w 269"/>
              <a:gd name="T7" fmla="*/ 0 h 595"/>
              <a:gd name="T8" fmla="*/ 269 w 269"/>
              <a:gd name="T9" fmla="*/ 595 h 59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9" h="595">
                <a:moveTo>
                  <a:pt x="269" y="0"/>
                </a:moveTo>
                <a:lnTo>
                  <a:pt x="0" y="595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5" name="Freeform 17"/>
          <p:cNvSpPr>
            <a:spLocks/>
          </p:cNvSpPr>
          <p:nvPr/>
        </p:nvSpPr>
        <p:spPr bwMode="auto">
          <a:xfrm>
            <a:off x="6142038" y="3336925"/>
            <a:ext cx="14287" cy="1798638"/>
          </a:xfrm>
          <a:custGeom>
            <a:avLst/>
            <a:gdLst>
              <a:gd name="T0" fmla="*/ 9 w 9"/>
              <a:gd name="T1" fmla="*/ 0 h 1133"/>
              <a:gd name="T2" fmla="*/ 0 w 9"/>
              <a:gd name="T3" fmla="*/ 10 h 1133"/>
              <a:gd name="T4" fmla="*/ 0 w 9"/>
              <a:gd name="T5" fmla="*/ 1133 h 1133"/>
              <a:gd name="T6" fmla="*/ 0 60000 65536"/>
              <a:gd name="T7" fmla="*/ 0 60000 65536"/>
              <a:gd name="T8" fmla="*/ 0 60000 65536"/>
              <a:gd name="T9" fmla="*/ 0 w 9"/>
              <a:gd name="T10" fmla="*/ 0 h 1133"/>
              <a:gd name="T11" fmla="*/ 9 w 9"/>
              <a:gd name="T12" fmla="*/ 1133 h 11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1133">
                <a:moveTo>
                  <a:pt x="9" y="0"/>
                </a:moveTo>
                <a:lnTo>
                  <a:pt x="0" y="10"/>
                </a:lnTo>
                <a:lnTo>
                  <a:pt x="0" y="1133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7391400" y="3306763"/>
            <a:ext cx="701675" cy="1585912"/>
          </a:xfrm>
          <a:custGeom>
            <a:avLst/>
            <a:gdLst>
              <a:gd name="T0" fmla="*/ 0 w 442"/>
              <a:gd name="T1" fmla="*/ 0 h 999"/>
              <a:gd name="T2" fmla="*/ 442 w 442"/>
              <a:gd name="T3" fmla="*/ 999 h 999"/>
              <a:gd name="T4" fmla="*/ 0 60000 65536"/>
              <a:gd name="T5" fmla="*/ 0 60000 65536"/>
              <a:gd name="T6" fmla="*/ 0 w 442"/>
              <a:gd name="T7" fmla="*/ 0 h 999"/>
              <a:gd name="T8" fmla="*/ 442 w 442"/>
              <a:gd name="T9" fmla="*/ 999 h 9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2" h="999">
                <a:moveTo>
                  <a:pt x="0" y="0"/>
                </a:moveTo>
                <a:lnTo>
                  <a:pt x="442" y="999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140200" y="5084763"/>
            <a:ext cx="2520950" cy="5762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Ох</a:t>
            </a:r>
            <a:r>
              <a:rPr lang="en-US" sz="2800" i="1">
                <a:latin typeface="Times New Roman" pitchFamily="18" charset="0"/>
              </a:rPr>
              <a:t>z</a:t>
            </a:r>
            <a:r>
              <a:rPr lang="ru-RU" sz="2800" i="1">
                <a:latin typeface="Times New Roman" pitchFamily="18" charset="0"/>
              </a:rPr>
              <a:t> (х; </a:t>
            </a:r>
            <a:r>
              <a:rPr lang="en-US" sz="2800" i="1">
                <a:latin typeface="Times New Roman" pitchFamily="18" charset="0"/>
              </a:rPr>
              <a:t>0</a:t>
            </a:r>
            <a:r>
              <a:rPr lang="ru-RU" sz="2800" i="1">
                <a:latin typeface="Times New Roman" pitchFamily="18" charset="0"/>
              </a:rPr>
              <a:t>; </a:t>
            </a:r>
            <a:r>
              <a:rPr lang="en-US" sz="2800" i="1">
                <a:latin typeface="Times New Roman" pitchFamily="18" charset="0"/>
              </a:rPr>
              <a:t>z</a:t>
            </a:r>
            <a:r>
              <a:rPr lang="ru-RU" sz="2800" i="1">
                <a:latin typeface="Times New Roman" pitchFamily="18" charset="0"/>
              </a:rPr>
              <a:t>)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6443663" y="4868863"/>
            <a:ext cx="2520950" cy="5762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latin typeface="Times New Roman" pitchFamily="18" charset="0"/>
              </a:rPr>
              <a:t>Оу</a:t>
            </a:r>
            <a:r>
              <a:rPr lang="en-US" sz="2800" i="1">
                <a:latin typeface="Times New Roman" pitchFamily="18" charset="0"/>
              </a:rPr>
              <a:t>z</a:t>
            </a:r>
            <a:r>
              <a:rPr lang="ru-RU" sz="2800" i="1">
                <a:latin typeface="Times New Roman" pitchFamily="18" charset="0"/>
              </a:rPr>
              <a:t> (</a:t>
            </a:r>
            <a:r>
              <a:rPr lang="en-US" sz="2800" i="1">
                <a:latin typeface="Times New Roman" pitchFamily="18" charset="0"/>
              </a:rPr>
              <a:t>0</a:t>
            </a:r>
            <a:r>
              <a:rPr lang="ru-RU" sz="2800" i="1">
                <a:latin typeface="Times New Roman" pitchFamily="18" charset="0"/>
              </a:rPr>
              <a:t>; у; </a:t>
            </a:r>
            <a:r>
              <a:rPr lang="en-US" sz="2800" i="1">
                <a:latin typeface="Times New Roman" pitchFamily="18" charset="0"/>
              </a:rPr>
              <a:t>z</a:t>
            </a:r>
            <a:r>
              <a:rPr lang="ru-RU" sz="2800" i="1">
                <a:latin typeface="Times New Roman" pitchFamily="18" charset="0"/>
              </a:rPr>
              <a:t>)</a:t>
            </a:r>
          </a:p>
        </p:txBody>
      </p:sp>
      <p:pic>
        <p:nvPicPr>
          <p:cNvPr id="9236" name="Picture 21" descr="GRD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5435600" y="5949950"/>
            <a:ext cx="3419475" cy="6540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latin typeface="Times New Roman" pitchFamily="18" charset="0"/>
              </a:rPr>
              <a:t>№ 400 – устно.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2" grpId="0" animBg="1"/>
      <p:bldP spid="17413" grpId="0" animBg="1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  <p:bldP spid="17422" grpId="0" animBg="1"/>
      <p:bldP spid="17423" grpId="0" animBg="1"/>
      <p:bldP spid="17424" grpId="0" animBg="1"/>
      <p:bldP spid="17425" grpId="0" animBg="1"/>
      <p:bldP spid="17426" grpId="0" animBg="1"/>
      <p:bldP spid="17427" grpId="0" animBg="1"/>
      <p:bldP spid="17428" grpId="0" animBg="1"/>
      <p:bldP spid="174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923088" cy="765175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990000"/>
                </a:solidFill>
                <a:latin typeface="Times New Roman" pitchFamily="18" charset="0"/>
              </a:rPr>
              <a:t>Решение задач.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5175"/>
            <a:ext cx="8229600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latin typeface="Times New Roman" pitchFamily="18" charset="0"/>
              </a:rPr>
              <a:t>№ 401 (а)  Рассмотрим точку А (2; -3; 5)</a:t>
            </a:r>
          </a:p>
        </p:txBody>
      </p:sp>
      <p:pic>
        <p:nvPicPr>
          <p:cNvPr id="10244" name="Picture 4" descr="GRD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Freeform 7"/>
          <p:cNvSpPr>
            <a:spLocks/>
          </p:cNvSpPr>
          <p:nvPr/>
        </p:nvSpPr>
        <p:spPr bwMode="auto">
          <a:xfrm>
            <a:off x="539750" y="5445125"/>
            <a:ext cx="8231188" cy="23813"/>
          </a:xfrm>
          <a:custGeom>
            <a:avLst/>
            <a:gdLst>
              <a:gd name="T0" fmla="*/ 0 w 5185"/>
              <a:gd name="T1" fmla="*/ 15 h 15"/>
              <a:gd name="T2" fmla="*/ 5185 w 5185"/>
              <a:gd name="T3" fmla="*/ 0 h 15"/>
              <a:gd name="T4" fmla="*/ 0 60000 65536"/>
              <a:gd name="T5" fmla="*/ 0 60000 65536"/>
              <a:gd name="T6" fmla="*/ 0 w 5185"/>
              <a:gd name="T7" fmla="*/ 0 h 15"/>
              <a:gd name="T8" fmla="*/ 5185 w 5185"/>
              <a:gd name="T9" fmla="*/ 15 h 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85" h="15">
                <a:moveTo>
                  <a:pt x="0" y="15"/>
                </a:moveTo>
                <a:lnTo>
                  <a:pt x="518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6080125" y="1736725"/>
            <a:ext cx="15875" cy="3703638"/>
          </a:xfrm>
          <a:custGeom>
            <a:avLst/>
            <a:gdLst>
              <a:gd name="T0" fmla="*/ 0 w 10"/>
              <a:gd name="T1" fmla="*/ 2333 h 2333"/>
              <a:gd name="T2" fmla="*/ 10 w 10"/>
              <a:gd name="T3" fmla="*/ 0 h 2333"/>
              <a:gd name="T4" fmla="*/ 0 60000 65536"/>
              <a:gd name="T5" fmla="*/ 0 60000 65536"/>
              <a:gd name="T6" fmla="*/ 0 w 10"/>
              <a:gd name="T7" fmla="*/ 0 h 2333"/>
              <a:gd name="T8" fmla="*/ 10 w 10"/>
              <a:gd name="T9" fmla="*/ 2333 h 23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2333">
                <a:moveTo>
                  <a:pt x="0" y="2333"/>
                </a:moveTo>
                <a:lnTo>
                  <a:pt x="1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5045075" y="5470525"/>
            <a:ext cx="1035050" cy="1022350"/>
          </a:xfrm>
          <a:custGeom>
            <a:avLst/>
            <a:gdLst>
              <a:gd name="T0" fmla="*/ 652 w 652"/>
              <a:gd name="T1" fmla="*/ 0 h 644"/>
              <a:gd name="T2" fmla="*/ 0 w 652"/>
              <a:gd name="T3" fmla="*/ 644 h 644"/>
              <a:gd name="T4" fmla="*/ 0 60000 65536"/>
              <a:gd name="T5" fmla="*/ 0 60000 65536"/>
              <a:gd name="T6" fmla="*/ 0 w 652"/>
              <a:gd name="T7" fmla="*/ 0 h 644"/>
              <a:gd name="T8" fmla="*/ 652 w 652"/>
              <a:gd name="T9" fmla="*/ 644 h 6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52" h="644">
                <a:moveTo>
                  <a:pt x="652" y="0"/>
                </a:moveTo>
                <a:lnTo>
                  <a:pt x="0" y="6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3924300" y="1989138"/>
            <a:ext cx="2160588" cy="40322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92725" y="6021388"/>
            <a:ext cx="38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х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8243888" y="5300663"/>
            <a:ext cx="365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у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6372225" y="1700213"/>
            <a:ext cx="342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5940425" y="5445125"/>
            <a:ext cx="38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0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3851275" y="2420938"/>
            <a:ext cx="144463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8" name="AutoShape 16"/>
          <p:cNvSpPr>
            <a:spLocks/>
          </p:cNvSpPr>
          <p:nvPr/>
        </p:nvSpPr>
        <p:spPr bwMode="auto">
          <a:xfrm>
            <a:off x="6084888" y="2060575"/>
            <a:ext cx="358775" cy="3362325"/>
          </a:xfrm>
          <a:prstGeom prst="rightBrace">
            <a:avLst>
              <a:gd name="adj1" fmla="val 78097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9" name="AutoShape 17"/>
          <p:cNvSpPr>
            <a:spLocks/>
          </p:cNvSpPr>
          <p:nvPr/>
        </p:nvSpPr>
        <p:spPr bwMode="auto">
          <a:xfrm rot="5400000">
            <a:off x="4561681" y="5455444"/>
            <a:ext cx="287338" cy="1562100"/>
          </a:xfrm>
          <a:prstGeom prst="rightBrace">
            <a:avLst>
              <a:gd name="adj1" fmla="val 45304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50" name="AutoShape 18"/>
          <p:cNvSpPr>
            <a:spLocks/>
          </p:cNvSpPr>
          <p:nvPr/>
        </p:nvSpPr>
        <p:spPr bwMode="auto">
          <a:xfrm rot="-7957840">
            <a:off x="3888581" y="1735932"/>
            <a:ext cx="358775" cy="719138"/>
          </a:xfrm>
          <a:prstGeom prst="rightBrace">
            <a:avLst>
              <a:gd name="adj1" fmla="val 16704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3492500" y="1628775"/>
            <a:ext cx="360363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2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6516688" y="3429000"/>
            <a:ext cx="360362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5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4427538" y="6302375"/>
            <a:ext cx="360362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-3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3348038" y="2565400"/>
            <a:ext cx="492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FF0000"/>
                </a:solidFill>
              </a:rPr>
              <a:t>A</a:t>
            </a:r>
            <a:endParaRPr lang="ru-RU" sz="3200" i="1">
              <a:solidFill>
                <a:srgbClr val="FF0000"/>
              </a:solidFill>
            </a:endParaRP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250825" y="1773238"/>
            <a:ext cx="18764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1) A</a:t>
            </a:r>
            <a:r>
              <a:rPr lang="en-US" sz="2800" i="1" baseline="-25000">
                <a:latin typeface="Times New Roman" pitchFamily="18" charset="0"/>
              </a:rPr>
              <a:t>1 </a:t>
            </a:r>
            <a:r>
              <a:rPr lang="en-US" sz="2800" i="1">
                <a:latin typeface="Times New Roman" pitchFamily="18" charset="0"/>
              </a:rPr>
              <a:t>:  Oxy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3348038" y="5516563"/>
            <a:ext cx="622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hlink"/>
                </a:solidFill>
              </a:rPr>
              <a:t>A</a:t>
            </a:r>
            <a:r>
              <a:rPr lang="en-US" sz="3200" i="1" baseline="-25000">
                <a:solidFill>
                  <a:schemeClr val="hlink"/>
                </a:solidFill>
              </a:rPr>
              <a:t>1</a:t>
            </a:r>
            <a:endParaRPr lang="ru-RU" sz="3200" i="1">
              <a:solidFill>
                <a:schemeClr val="hlink"/>
              </a:solidFill>
            </a:endParaRP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539750" y="2349500"/>
            <a:ext cx="2143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A</a:t>
            </a:r>
            <a:r>
              <a:rPr lang="en-US" sz="3200" i="1" baseline="-25000">
                <a:solidFill>
                  <a:schemeClr val="hlink"/>
                </a:solidFill>
                <a:latin typeface="Times New Roman" pitchFamily="18" charset="0"/>
              </a:rPr>
              <a:t>1 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(2; -3; 0)</a:t>
            </a:r>
            <a:endParaRPr lang="ru-RU" sz="3200" i="1">
              <a:solidFill>
                <a:schemeClr val="hlink"/>
              </a:solidFill>
            </a:endParaRP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5508625" y="2420938"/>
            <a:ext cx="6254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accent2"/>
                </a:solidFill>
              </a:rPr>
              <a:t>A</a:t>
            </a:r>
            <a:r>
              <a:rPr lang="en-US" sz="3200" i="1" baseline="-25000">
                <a:solidFill>
                  <a:schemeClr val="accent2"/>
                </a:solidFill>
                <a:latin typeface="Times New Roman" pitchFamily="18" charset="0"/>
              </a:rPr>
              <a:t>2</a:t>
            </a:r>
            <a:endParaRPr lang="ru-RU" sz="3200" i="1">
              <a:solidFill>
                <a:schemeClr val="accent2"/>
              </a:solidFill>
            </a:endParaRP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179388" y="2997200"/>
            <a:ext cx="1857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2) A</a:t>
            </a:r>
            <a:r>
              <a:rPr lang="en-US" sz="2800" i="1" baseline="-25000">
                <a:latin typeface="Times New Roman" pitchFamily="18" charset="0"/>
              </a:rPr>
              <a:t>2 </a:t>
            </a:r>
            <a:r>
              <a:rPr lang="en-US" sz="2800" i="1">
                <a:latin typeface="Times New Roman" pitchFamily="18" charset="0"/>
              </a:rPr>
              <a:t>:  Oxz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468313" y="3573463"/>
            <a:ext cx="20081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r>
              <a:rPr lang="en-US" sz="3200" i="1" baseline="-25000">
                <a:solidFill>
                  <a:schemeClr val="accent2"/>
                </a:solidFill>
                <a:latin typeface="Times New Roman" pitchFamily="18" charset="0"/>
              </a:rPr>
              <a:t>2 </a:t>
            </a:r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(2; 0; 5)</a:t>
            </a:r>
            <a:endParaRPr lang="ru-RU" sz="3200" i="1">
              <a:solidFill>
                <a:schemeClr val="accent2"/>
              </a:solidFill>
            </a:endParaRPr>
          </a:p>
        </p:txBody>
      </p: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250825" y="4221163"/>
            <a:ext cx="18367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3) A</a:t>
            </a:r>
            <a:r>
              <a:rPr lang="en-US" sz="2800" i="1" baseline="-25000">
                <a:latin typeface="Times New Roman" pitchFamily="18" charset="0"/>
              </a:rPr>
              <a:t>3 </a:t>
            </a:r>
            <a:r>
              <a:rPr lang="en-US" sz="2800" i="1">
                <a:latin typeface="Times New Roman" pitchFamily="18" charset="0"/>
              </a:rPr>
              <a:t>:  Oyz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4427538" y="1412875"/>
            <a:ext cx="625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CC3300"/>
                </a:solidFill>
              </a:rPr>
              <a:t>A</a:t>
            </a:r>
            <a:r>
              <a:rPr lang="en-US" sz="3200" i="1" baseline="-25000">
                <a:solidFill>
                  <a:srgbClr val="CC3300"/>
                </a:solidFill>
                <a:latin typeface="Times New Roman" pitchFamily="18" charset="0"/>
              </a:rPr>
              <a:t>3</a:t>
            </a:r>
            <a:endParaRPr lang="ru-RU" sz="3200" i="1">
              <a:solidFill>
                <a:srgbClr val="CC3300"/>
              </a:solidFill>
            </a:endParaRPr>
          </a:p>
        </p:txBody>
      </p:sp>
      <p:sp>
        <p:nvSpPr>
          <p:cNvPr id="18463" name="Text Box 31"/>
          <p:cNvSpPr txBox="1">
            <a:spLocks noChangeArrowheads="1"/>
          </p:cNvSpPr>
          <p:nvPr/>
        </p:nvSpPr>
        <p:spPr bwMode="auto">
          <a:xfrm>
            <a:off x="468313" y="4797425"/>
            <a:ext cx="2143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CC3300"/>
                </a:solidFill>
                <a:latin typeface="Times New Roman" pitchFamily="18" charset="0"/>
              </a:rPr>
              <a:t>A</a:t>
            </a:r>
            <a:r>
              <a:rPr lang="en-US" sz="3200" i="1" baseline="-25000">
                <a:solidFill>
                  <a:srgbClr val="CC3300"/>
                </a:solidFill>
                <a:latin typeface="Times New Roman" pitchFamily="18" charset="0"/>
              </a:rPr>
              <a:t>3 </a:t>
            </a:r>
            <a:r>
              <a:rPr lang="en-US" sz="3200" i="1">
                <a:solidFill>
                  <a:srgbClr val="CC3300"/>
                </a:solidFill>
                <a:latin typeface="Times New Roman" pitchFamily="18" charset="0"/>
              </a:rPr>
              <a:t>(0; -3; 5)</a:t>
            </a:r>
            <a:endParaRPr lang="ru-RU" sz="3200" i="1">
              <a:solidFill>
                <a:srgbClr val="CC3300"/>
              </a:solidFill>
            </a:endParaRP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684213" y="5921375"/>
            <a:ext cx="7704137" cy="936625"/>
          </a:xfrm>
          <a:prstGeom prst="rect">
            <a:avLst/>
          </a:prstGeom>
          <a:solidFill>
            <a:srgbClr val="EBFFE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solidFill>
                  <a:srgbClr val="007000"/>
                </a:solidFill>
                <a:latin typeface="Times New Roman" pitchFamily="18" charset="0"/>
              </a:rPr>
              <a:t>Точки В и С рассмотреть самостоятельно.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7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  <p:bldP spid="18439" grpId="0" animBg="1"/>
      <p:bldP spid="18440" grpId="0" animBg="1"/>
      <p:bldP spid="18441" grpId="0" animBg="1"/>
      <p:bldP spid="18442" grpId="0" animBg="1"/>
      <p:bldP spid="18443" grpId="0"/>
      <p:bldP spid="18444" grpId="0"/>
      <p:bldP spid="18445" grpId="0"/>
      <p:bldP spid="18446" grpId="0"/>
      <p:bldP spid="18447" grpId="0" animBg="1"/>
      <p:bldP spid="18448" grpId="0" animBg="1"/>
      <p:bldP spid="18449" grpId="0" animBg="1"/>
      <p:bldP spid="18450" grpId="0" animBg="1"/>
      <p:bldP spid="18451" grpId="0" animBg="1"/>
      <p:bldP spid="18452" grpId="0" animBg="1"/>
      <p:bldP spid="18453" grpId="0" animBg="1"/>
      <p:bldP spid="18454" grpId="0"/>
      <p:bldP spid="18455" grpId="0"/>
      <p:bldP spid="18456" grpId="0"/>
      <p:bldP spid="18457" grpId="0"/>
      <p:bldP spid="18458" grpId="0"/>
      <p:bldP spid="18459" grpId="0"/>
      <p:bldP spid="18460" grpId="0"/>
      <p:bldP spid="18461" grpId="0"/>
      <p:bldP spid="18462" grpId="0"/>
      <p:bldP spid="18463" grpId="0"/>
      <p:bldP spid="184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923088" cy="765175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990000"/>
                </a:solidFill>
                <a:latin typeface="Times New Roman" pitchFamily="18" charset="0"/>
              </a:rPr>
              <a:t>Решение задач.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5175"/>
            <a:ext cx="8229600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latin typeface="Times New Roman" pitchFamily="18" charset="0"/>
              </a:rPr>
              <a:t>№ 401 (б)  Рассмотрим точку А (2; -3; 5)</a:t>
            </a:r>
          </a:p>
        </p:txBody>
      </p:sp>
      <p:pic>
        <p:nvPicPr>
          <p:cNvPr id="11268" name="Picture 4" descr="GRD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Freeform 5"/>
          <p:cNvSpPr>
            <a:spLocks/>
          </p:cNvSpPr>
          <p:nvPr/>
        </p:nvSpPr>
        <p:spPr bwMode="auto">
          <a:xfrm>
            <a:off x="539750" y="5445125"/>
            <a:ext cx="8231188" cy="23813"/>
          </a:xfrm>
          <a:custGeom>
            <a:avLst/>
            <a:gdLst>
              <a:gd name="T0" fmla="*/ 0 w 5185"/>
              <a:gd name="T1" fmla="*/ 15 h 15"/>
              <a:gd name="T2" fmla="*/ 5185 w 5185"/>
              <a:gd name="T3" fmla="*/ 0 h 15"/>
              <a:gd name="T4" fmla="*/ 0 60000 65536"/>
              <a:gd name="T5" fmla="*/ 0 60000 65536"/>
              <a:gd name="T6" fmla="*/ 0 w 5185"/>
              <a:gd name="T7" fmla="*/ 0 h 15"/>
              <a:gd name="T8" fmla="*/ 5185 w 5185"/>
              <a:gd name="T9" fmla="*/ 15 h 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85" h="15">
                <a:moveTo>
                  <a:pt x="0" y="15"/>
                </a:moveTo>
                <a:lnTo>
                  <a:pt x="5185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6080125" y="1736725"/>
            <a:ext cx="15875" cy="3703638"/>
          </a:xfrm>
          <a:custGeom>
            <a:avLst/>
            <a:gdLst>
              <a:gd name="T0" fmla="*/ 0 w 10"/>
              <a:gd name="T1" fmla="*/ 2333 h 2333"/>
              <a:gd name="T2" fmla="*/ 10 w 10"/>
              <a:gd name="T3" fmla="*/ 0 h 2333"/>
              <a:gd name="T4" fmla="*/ 0 60000 65536"/>
              <a:gd name="T5" fmla="*/ 0 60000 65536"/>
              <a:gd name="T6" fmla="*/ 0 w 10"/>
              <a:gd name="T7" fmla="*/ 0 h 2333"/>
              <a:gd name="T8" fmla="*/ 10 w 10"/>
              <a:gd name="T9" fmla="*/ 2333 h 23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2333">
                <a:moveTo>
                  <a:pt x="0" y="2333"/>
                </a:moveTo>
                <a:lnTo>
                  <a:pt x="1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Freeform 7"/>
          <p:cNvSpPr>
            <a:spLocks/>
          </p:cNvSpPr>
          <p:nvPr/>
        </p:nvSpPr>
        <p:spPr bwMode="auto">
          <a:xfrm>
            <a:off x="5045075" y="5470525"/>
            <a:ext cx="1035050" cy="1022350"/>
          </a:xfrm>
          <a:custGeom>
            <a:avLst/>
            <a:gdLst>
              <a:gd name="T0" fmla="*/ 652 w 652"/>
              <a:gd name="T1" fmla="*/ 0 h 644"/>
              <a:gd name="T2" fmla="*/ 0 w 652"/>
              <a:gd name="T3" fmla="*/ 644 h 644"/>
              <a:gd name="T4" fmla="*/ 0 60000 65536"/>
              <a:gd name="T5" fmla="*/ 0 60000 65536"/>
              <a:gd name="T6" fmla="*/ 0 w 652"/>
              <a:gd name="T7" fmla="*/ 0 h 644"/>
              <a:gd name="T8" fmla="*/ 652 w 652"/>
              <a:gd name="T9" fmla="*/ 644 h 6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52" h="644">
                <a:moveTo>
                  <a:pt x="652" y="0"/>
                </a:moveTo>
                <a:lnTo>
                  <a:pt x="0" y="6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3924300" y="1989138"/>
            <a:ext cx="2160588" cy="40322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292725" y="6021388"/>
            <a:ext cx="38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х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8243888" y="5300663"/>
            <a:ext cx="365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у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372225" y="1700213"/>
            <a:ext cx="3429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940425" y="5445125"/>
            <a:ext cx="38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0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3851275" y="2420938"/>
            <a:ext cx="144463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8" name="AutoShape 14"/>
          <p:cNvSpPr>
            <a:spLocks/>
          </p:cNvSpPr>
          <p:nvPr/>
        </p:nvSpPr>
        <p:spPr bwMode="auto">
          <a:xfrm>
            <a:off x="6084888" y="2060575"/>
            <a:ext cx="358775" cy="3362325"/>
          </a:xfrm>
          <a:prstGeom prst="rightBrace">
            <a:avLst>
              <a:gd name="adj1" fmla="val 78097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15"/>
          <p:cNvSpPr>
            <a:spLocks/>
          </p:cNvSpPr>
          <p:nvPr/>
        </p:nvSpPr>
        <p:spPr bwMode="auto">
          <a:xfrm rot="5400000">
            <a:off x="4561681" y="5455444"/>
            <a:ext cx="287338" cy="1562100"/>
          </a:xfrm>
          <a:prstGeom prst="rightBrace">
            <a:avLst>
              <a:gd name="adj1" fmla="val 45304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AutoShape 16"/>
          <p:cNvSpPr>
            <a:spLocks/>
          </p:cNvSpPr>
          <p:nvPr/>
        </p:nvSpPr>
        <p:spPr bwMode="auto">
          <a:xfrm rot="-7957840">
            <a:off x="3888581" y="1735932"/>
            <a:ext cx="358775" cy="719138"/>
          </a:xfrm>
          <a:prstGeom prst="rightBrace">
            <a:avLst>
              <a:gd name="adj1" fmla="val 16704"/>
              <a:gd name="adj2" fmla="val 50000"/>
            </a:avLst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3492500" y="1628775"/>
            <a:ext cx="360363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2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516688" y="3429000"/>
            <a:ext cx="360362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5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4427538" y="6302375"/>
            <a:ext cx="360362" cy="555625"/>
          </a:xfrm>
          <a:prstGeom prst="rect">
            <a:avLst/>
          </a:prstGeom>
          <a:solidFill>
            <a:srgbClr val="FFFFEB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0" i="1">
                <a:latin typeface="Times New Roman" pitchFamily="18" charset="0"/>
              </a:rPr>
              <a:t>-3</a:t>
            </a:r>
            <a:endParaRPr lang="ru-RU" sz="2800" b="0" i="1">
              <a:latin typeface="Times New Roman" pitchFamily="18" charset="0"/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3348038" y="2565400"/>
            <a:ext cx="492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FF0000"/>
                </a:solidFill>
              </a:rPr>
              <a:t>A</a:t>
            </a:r>
            <a:endParaRPr lang="ru-RU" sz="3200" i="1">
              <a:solidFill>
                <a:srgbClr val="FF0000"/>
              </a:solidFill>
            </a:endParaRPr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250825" y="1773238"/>
            <a:ext cx="1719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1) A</a:t>
            </a:r>
            <a:r>
              <a:rPr lang="ru-RU" sz="2800" i="1" baseline="-25000">
                <a:latin typeface="Times New Roman" pitchFamily="18" charset="0"/>
              </a:rPr>
              <a:t>4</a:t>
            </a:r>
            <a:r>
              <a:rPr lang="en-US" sz="2800" i="1" baseline="-250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:  Ox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5435600" y="5878513"/>
            <a:ext cx="5889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A</a:t>
            </a:r>
            <a:r>
              <a:rPr lang="ru-RU" sz="3200" i="1" baseline="-25000">
                <a:solidFill>
                  <a:schemeClr val="hlink"/>
                </a:solidFill>
                <a:latin typeface="Times New Roman" pitchFamily="18" charset="0"/>
              </a:rPr>
              <a:t>4</a:t>
            </a:r>
            <a:endParaRPr lang="ru-RU" sz="3200" i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539750" y="2349500"/>
            <a:ext cx="20081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A</a:t>
            </a:r>
            <a:r>
              <a:rPr lang="ru-RU" sz="3200" i="1" baseline="-25000">
                <a:solidFill>
                  <a:schemeClr val="hlink"/>
                </a:solidFill>
                <a:latin typeface="Times New Roman" pitchFamily="18" charset="0"/>
              </a:rPr>
              <a:t>4</a:t>
            </a:r>
            <a:r>
              <a:rPr lang="en-US" sz="3200" i="1" baseline="-2500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(2; </a:t>
            </a:r>
            <a:r>
              <a:rPr lang="ru-RU" sz="3200" i="1">
                <a:solidFill>
                  <a:schemeClr val="hlink"/>
                </a:solidFill>
                <a:latin typeface="Times New Roman" pitchFamily="18" charset="0"/>
              </a:rPr>
              <a:t>0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; 0)</a:t>
            </a:r>
            <a:endParaRPr lang="ru-RU" sz="3200" i="1">
              <a:solidFill>
                <a:schemeClr val="hlink"/>
              </a:solidFill>
            </a:endParaRP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3924300" y="4797425"/>
            <a:ext cx="625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accent2"/>
                </a:solidFill>
              </a:rPr>
              <a:t>A</a:t>
            </a:r>
            <a:r>
              <a:rPr lang="ru-RU" sz="3200" i="1" baseline="-25000">
                <a:solidFill>
                  <a:schemeClr val="accent2"/>
                </a:solidFill>
                <a:latin typeface="Times New Roman" pitchFamily="18" charset="0"/>
              </a:rPr>
              <a:t>5</a:t>
            </a:r>
            <a:endParaRPr lang="ru-RU" sz="3200" i="1">
              <a:solidFill>
                <a:schemeClr val="accent2"/>
              </a:solidFill>
            </a:endParaRPr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179388" y="2997200"/>
            <a:ext cx="1698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2) A</a:t>
            </a:r>
            <a:r>
              <a:rPr lang="ru-RU" sz="2800" i="1" baseline="-25000">
                <a:latin typeface="Times New Roman" pitchFamily="18" charset="0"/>
              </a:rPr>
              <a:t>5</a:t>
            </a:r>
            <a:r>
              <a:rPr lang="en-US" sz="2800" i="1" baseline="-250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:  O</a:t>
            </a:r>
            <a:r>
              <a:rPr lang="ru-RU" sz="2800" i="1">
                <a:latin typeface="Times New Roman" pitchFamily="18" charset="0"/>
              </a:rPr>
              <a:t>у</a:t>
            </a:r>
          </a:p>
        </p:txBody>
      </p:sp>
      <p:sp>
        <p:nvSpPr>
          <p:cNvPr id="23578" name="Text Box 26"/>
          <p:cNvSpPr txBox="1">
            <a:spLocks noChangeArrowheads="1"/>
          </p:cNvSpPr>
          <p:nvPr/>
        </p:nvSpPr>
        <p:spPr bwMode="auto">
          <a:xfrm>
            <a:off x="468313" y="3573463"/>
            <a:ext cx="2143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A</a:t>
            </a:r>
            <a:r>
              <a:rPr lang="ru-RU" sz="3200" i="1" baseline="-25000">
                <a:solidFill>
                  <a:schemeClr val="accent2"/>
                </a:solidFill>
                <a:latin typeface="Times New Roman" pitchFamily="18" charset="0"/>
              </a:rPr>
              <a:t>5</a:t>
            </a:r>
            <a:r>
              <a:rPr lang="en-US" sz="3200" i="1" baseline="-250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lang="ru-RU" sz="3200" i="1">
                <a:solidFill>
                  <a:schemeClr val="accent2"/>
                </a:solidFill>
                <a:latin typeface="Times New Roman" pitchFamily="18" charset="0"/>
              </a:rPr>
              <a:t>0</a:t>
            </a:r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; </a:t>
            </a:r>
            <a:r>
              <a:rPr lang="ru-RU" sz="3200" i="1">
                <a:solidFill>
                  <a:schemeClr val="accent2"/>
                </a:solidFill>
                <a:latin typeface="Times New Roman" pitchFamily="18" charset="0"/>
              </a:rPr>
              <a:t>-3</a:t>
            </a:r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; </a:t>
            </a:r>
            <a:r>
              <a:rPr lang="ru-RU" sz="3200" i="1">
                <a:solidFill>
                  <a:schemeClr val="accent2"/>
                </a:solidFill>
                <a:latin typeface="Times New Roman" pitchFamily="18" charset="0"/>
              </a:rPr>
              <a:t>0</a:t>
            </a:r>
            <a:r>
              <a:rPr lang="en-US" sz="3200" i="1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3200" i="1">
              <a:solidFill>
                <a:schemeClr val="accent2"/>
              </a:solidFill>
            </a:endParaRP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250825" y="4221163"/>
            <a:ext cx="1679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800" i="1">
                <a:latin typeface="Times New Roman" pitchFamily="18" charset="0"/>
              </a:rPr>
              <a:t>3) A</a:t>
            </a:r>
            <a:r>
              <a:rPr lang="ru-RU" sz="2800" i="1" baseline="-25000">
                <a:latin typeface="Times New Roman" pitchFamily="18" charset="0"/>
              </a:rPr>
              <a:t>6</a:t>
            </a:r>
            <a:r>
              <a:rPr lang="en-US" sz="2800" i="1" baseline="-250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:  Oz</a:t>
            </a:r>
            <a:endParaRPr lang="ru-RU" sz="2800" i="1">
              <a:latin typeface="Times New Roman" pitchFamily="18" charset="0"/>
            </a:endParaRPr>
          </a:p>
        </p:txBody>
      </p:sp>
      <p:sp>
        <p:nvSpPr>
          <p:cNvPr id="23580" name="Text Box 28"/>
          <p:cNvSpPr txBox="1">
            <a:spLocks noChangeArrowheads="1"/>
          </p:cNvSpPr>
          <p:nvPr/>
        </p:nvSpPr>
        <p:spPr bwMode="auto">
          <a:xfrm>
            <a:off x="5508625" y="1412875"/>
            <a:ext cx="625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CC3300"/>
                </a:solidFill>
              </a:rPr>
              <a:t>A</a:t>
            </a:r>
            <a:r>
              <a:rPr lang="ru-RU" sz="3200" i="1" baseline="-25000">
                <a:solidFill>
                  <a:srgbClr val="CC3300"/>
                </a:solidFill>
                <a:latin typeface="Times New Roman" pitchFamily="18" charset="0"/>
              </a:rPr>
              <a:t>6</a:t>
            </a:r>
            <a:endParaRPr lang="ru-RU" sz="3200" i="1">
              <a:solidFill>
                <a:srgbClr val="CC3300"/>
              </a:solidFill>
            </a:endParaRPr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468313" y="4797425"/>
            <a:ext cx="2008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CC3300"/>
                </a:solidFill>
                <a:latin typeface="Times New Roman" pitchFamily="18" charset="0"/>
              </a:rPr>
              <a:t>A</a:t>
            </a:r>
            <a:r>
              <a:rPr lang="ru-RU" sz="3200" i="1" baseline="-25000">
                <a:solidFill>
                  <a:srgbClr val="CC3300"/>
                </a:solidFill>
                <a:latin typeface="Times New Roman" pitchFamily="18" charset="0"/>
              </a:rPr>
              <a:t>6</a:t>
            </a:r>
            <a:r>
              <a:rPr lang="en-US" sz="3200" i="1" baseline="-25000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en-US" sz="3200" i="1">
                <a:solidFill>
                  <a:srgbClr val="CC3300"/>
                </a:solidFill>
                <a:latin typeface="Times New Roman" pitchFamily="18" charset="0"/>
              </a:rPr>
              <a:t>(0; </a:t>
            </a:r>
            <a:r>
              <a:rPr lang="ru-RU" sz="3200" i="1">
                <a:solidFill>
                  <a:srgbClr val="CC3300"/>
                </a:solidFill>
                <a:latin typeface="Times New Roman" pitchFamily="18" charset="0"/>
              </a:rPr>
              <a:t>0</a:t>
            </a:r>
            <a:r>
              <a:rPr lang="en-US" sz="3200" i="1">
                <a:solidFill>
                  <a:srgbClr val="CC3300"/>
                </a:solidFill>
                <a:latin typeface="Times New Roman" pitchFamily="18" charset="0"/>
              </a:rPr>
              <a:t>; 5)</a:t>
            </a:r>
            <a:endParaRPr lang="ru-RU" sz="3200" i="1">
              <a:solidFill>
                <a:srgbClr val="CC3300"/>
              </a:solidFill>
            </a:endParaRP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539750" y="5921375"/>
            <a:ext cx="7704138" cy="936625"/>
          </a:xfrm>
          <a:prstGeom prst="rect">
            <a:avLst/>
          </a:prstGeom>
          <a:solidFill>
            <a:srgbClr val="EBFFE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i="1">
                <a:solidFill>
                  <a:srgbClr val="007000"/>
                </a:solidFill>
                <a:latin typeface="Times New Roman" pitchFamily="18" charset="0"/>
              </a:rPr>
              <a:t>Точки В и С рассмотреть самостоятельно.</a:t>
            </a:r>
          </a:p>
        </p:txBody>
      </p:sp>
      <p:sp>
        <p:nvSpPr>
          <p:cNvPr id="23583" name="Freeform 31"/>
          <p:cNvSpPr>
            <a:spLocks/>
          </p:cNvSpPr>
          <p:nvPr/>
        </p:nvSpPr>
        <p:spPr bwMode="auto">
          <a:xfrm>
            <a:off x="4541838" y="5440363"/>
            <a:ext cx="1543050" cy="6350"/>
          </a:xfrm>
          <a:custGeom>
            <a:avLst/>
            <a:gdLst>
              <a:gd name="T0" fmla="*/ 0 w 972"/>
              <a:gd name="T1" fmla="*/ 0 h 4"/>
              <a:gd name="T2" fmla="*/ 972 w 972"/>
              <a:gd name="T3" fmla="*/ 4 h 4"/>
              <a:gd name="T4" fmla="*/ 0 60000 65536"/>
              <a:gd name="T5" fmla="*/ 0 60000 65536"/>
              <a:gd name="T6" fmla="*/ 0 w 972"/>
              <a:gd name="T7" fmla="*/ 0 h 4"/>
              <a:gd name="T8" fmla="*/ 972 w 97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72" h="4">
                <a:moveTo>
                  <a:pt x="0" y="0"/>
                </a:moveTo>
                <a:lnTo>
                  <a:pt x="972" y="4"/>
                </a:lnTo>
              </a:path>
            </a:pathLst>
          </a:cu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4" name="Freeform 32"/>
          <p:cNvSpPr>
            <a:spLocks/>
          </p:cNvSpPr>
          <p:nvPr/>
        </p:nvSpPr>
        <p:spPr bwMode="auto">
          <a:xfrm>
            <a:off x="4511675" y="2011363"/>
            <a:ext cx="30163" cy="3398837"/>
          </a:xfrm>
          <a:custGeom>
            <a:avLst/>
            <a:gdLst>
              <a:gd name="T0" fmla="*/ 0 w 19"/>
              <a:gd name="T1" fmla="*/ 0 h 2141"/>
              <a:gd name="T2" fmla="*/ 19 w 19"/>
              <a:gd name="T3" fmla="*/ 2141 h 2141"/>
              <a:gd name="T4" fmla="*/ 0 60000 65536"/>
              <a:gd name="T5" fmla="*/ 0 60000 65536"/>
              <a:gd name="T6" fmla="*/ 0 w 19"/>
              <a:gd name="T7" fmla="*/ 0 h 2141"/>
              <a:gd name="T8" fmla="*/ 19 w 19"/>
              <a:gd name="T9" fmla="*/ 2141 h 2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9" h="2141">
                <a:moveTo>
                  <a:pt x="0" y="0"/>
                </a:moveTo>
                <a:lnTo>
                  <a:pt x="19" y="2141"/>
                </a:lnTo>
              </a:path>
            </a:pathLst>
          </a:cu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85" name="Freeform 33"/>
          <p:cNvSpPr>
            <a:spLocks/>
          </p:cNvSpPr>
          <p:nvPr/>
        </p:nvSpPr>
        <p:spPr bwMode="auto">
          <a:xfrm>
            <a:off x="3902075" y="5440363"/>
            <a:ext cx="639763" cy="595312"/>
          </a:xfrm>
          <a:custGeom>
            <a:avLst/>
            <a:gdLst>
              <a:gd name="T0" fmla="*/ 403 w 403"/>
              <a:gd name="T1" fmla="*/ 0 h 375"/>
              <a:gd name="T2" fmla="*/ 0 w 403"/>
              <a:gd name="T3" fmla="*/ 375 h 375"/>
              <a:gd name="T4" fmla="*/ 0 60000 65536"/>
              <a:gd name="T5" fmla="*/ 0 60000 65536"/>
              <a:gd name="T6" fmla="*/ 0 w 403"/>
              <a:gd name="T7" fmla="*/ 0 h 375"/>
              <a:gd name="T8" fmla="*/ 403 w 403"/>
              <a:gd name="T9" fmla="*/ 375 h 37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3" h="375">
                <a:moveTo>
                  <a:pt x="403" y="0"/>
                </a:moveTo>
                <a:lnTo>
                  <a:pt x="0" y="375"/>
                </a:lnTo>
              </a:path>
            </a:pathLst>
          </a:cu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73" grpId="0"/>
      <p:bldP spid="23574" grpId="0"/>
      <p:bldP spid="23575" grpId="0"/>
      <p:bldP spid="23576" grpId="0"/>
      <p:bldP spid="23577" grpId="0"/>
      <p:bldP spid="23578" grpId="0"/>
      <p:bldP spid="23579" grpId="0"/>
      <p:bldP spid="23580" grpId="0"/>
      <p:bldP spid="23581" grpId="0"/>
      <p:bldP spid="23582" grpId="0" animBg="1"/>
      <p:bldP spid="23583" grpId="0" animBg="1"/>
      <p:bldP spid="23584" grpId="0" animBg="1"/>
      <p:bldP spid="235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77875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990000"/>
                </a:solidFill>
                <a:latin typeface="Times New Roman" pitchFamily="18" charset="0"/>
              </a:rPr>
              <a:t>Решение задач.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8229600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latin typeface="Times New Roman" pitchFamily="18" charset="0"/>
              </a:rPr>
              <a:t>№ 402</a:t>
            </a:r>
          </a:p>
        </p:txBody>
      </p:sp>
      <p:pic>
        <p:nvPicPr>
          <p:cNvPr id="12292" name="Picture 4" descr="GRD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0"/>
            <a:ext cx="17653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Freeform 5"/>
          <p:cNvSpPr>
            <a:spLocks/>
          </p:cNvSpPr>
          <p:nvPr/>
        </p:nvSpPr>
        <p:spPr bwMode="auto">
          <a:xfrm>
            <a:off x="3203575" y="4941888"/>
            <a:ext cx="5676900" cy="11112"/>
          </a:xfrm>
          <a:custGeom>
            <a:avLst/>
            <a:gdLst>
              <a:gd name="T0" fmla="*/ 0 w 3576"/>
              <a:gd name="T1" fmla="*/ 7 h 7"/>
              <a:gd name="T2" fmla="*/ 3576 w 3576"/>
              <a:gd name="T3" fmla="*/ 0 h 7"/>
              <a:gd name="T4" fmla="*/ 0 60000 65536"/>
              <a:gd name="T5" fmla="*/ 0 60000 65536"/>
              <a:gd name="T6" fmla="*/ 0 w 3576"/>
              <a:gd name="T7" fmla="*/ 0 h 7"/>
              <a:gd name="T8" fmla="*/ 3576 w 3576"/>
              <a:gd name="T9" fmla="*/ 7 h 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576" h="7">
                <a:moveTo>
                  <a:pt x="0" y="7"/>
                </a:moveTo>
                <a:lnTo>
                  <a:pt x="357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6" name="Freeform 6"/>
          <p:cNvSpPr>
            <a:spLocks/>
          </p:cNvSpPr>
          <p:nvPr/>
        </p:nvSpPr>
        <p:spPr bwMode="auto">
          <a:xfrm>
            <a:off x="4892675" y="1189038"/>
            <a:ext cx="14288" cy="3779837"/>
          </a:xfrm>
          <a:custGeom>
            <a:avLst/>
            <a:gdLst>
              <a:gd name="T0" fmla="*/ 0 w 9"/>
              <a:gd name="T1" fmla="*/ 2381 h 2381"/>
              <a:gd name="T2" fmla="*/ 9 w 9"/>
              <a:gd name="T3" fmla="*/ 0 h 2381"/>
              <a:gd name="T4" fmla="*/ 0 60000 65536"/>
              <a:gd name="T5" fmla="*/ 0 60000 65536"/>
              <a:gd name="T6" fmla="*/ 0 w 9"/>
              <a:gd name="T7" fmla="*/ 0 h 2381"/>
              <a:gd name="T8" fmla="*/ 9 w 9"/>
              <a:gd name="T9" fmla="*/ 2381 h 238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" h="2381">
                <a:moveTo>
                  <a:pt x="0" y="2381"/>
                </a:moveTo>
                <a:lnTo>
                  <a:pt x="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7" name="Freeform 7"/>
          <p:cNvSpPr>
            <a:spLocks/>
          </p:cNvSpPr>
          <p:nvPr/>
        </p:nvSpPr>
        <p:spPr bwMode="auto">
          <a:xfrm>
            <a:off x="3260725" y="4937125"/>
            <a:ext cx="1616075" cy="1479550"/>
          </a:xfrm>
          <a:custGeom>
            <a:avLst/>
            <a:gdLst>
              <a:gd name="T0" fmla="*/ 1018 w 1018"/>
              <a:gd name="T1" fmla="*/ 0 h 932"/>
              <a:gd name="T2" fmla="*/ 0 w 1018"/>
              <a:gd name="T3" fmla="*/ 932 h 932"/>
              <a:gd name="T4" fmla="*/ 0 60000 65536"/>
              <a:gd name="T5" fmla="*/ 0 60000 65536"/>
              <a:gd name="T6" fmla="*/ 0 w 1018"/>
              <a:gd name="T7" fmla="*/ 0 h 932"/>
              <a:gd name="T8" fmla="*/ 1018 w 1018"/>
              <a:gd name="T9" fmla="*/ 932 h 9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8" h="932">
                <a:moveTo>
                  <a:pt x="1018" y="0"/>
                </a:moveTo>
                <a:lnTo>
                  <a:pt x="0" y="9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059113" y="5805488"/>
            <a:ext cx="38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х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8388350" y="4941888"/>
            <a:ext cx="365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3200" i="1">
                <a:latin typeface="Times New Roman" pitchFamily="18" charset="0"/>
              </a:rPr>
              <a:t>у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932363" y="1196975"/>
            <a:ext cx="342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  <a:endParaRPr lang="ru-RU" sz="3200" i="1">
              <a:latin typeface="Times New Roman" pitchFamily="18" charset="0"/>
            </a:endParaRPr>
          </a:p>
        </p:txBody>
      </p:sp>
      <p:sp>
        <p:nvSpPr>
          <p:cNvPr id="20512" name="Text Box 32"/>
          <p:cNvSpPr txBox="1">
            <a:spLocks noChangeArrowheads="1"/>
          </p:cNvSpPr>
          <p:nvPr/>
        </p:nvSpPr>
        <p:spPr bwMode="auto">
          <a:xfrm>
            <a:off x="6227763" y="5445125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2400" baseline="-25000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sz="2400" baseline="-2500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400">
                <a:solidFill>
                  <a:srgbClr val="FF0000"/>
                </a:solidFill>
                <a:latin typeface="Arial" charset="0"/>
              </a:rPr>
              <a:t>- ?</a:t>
            </a:r>
            <a:endParaRPr lang="ru-RU" sz="2400" baseline="-250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13" name="Text Box 33"/>
          <p:cNvSpPr txBox="1">
            <a:spLocks noChangeArrowheads="1"/>
          </p:cNvSpPr>
          <p:nvPr/>
        </p:nvSpPr>
        <p:spPr bwMode="auto">
          <a:xfrm>
            <a:off x="6877050" y="4508500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charset="0"/>
              </a:rPr>
              <a:t>C</a:t>
            </a:r>
            <a:r>
              <a:rPr lang="ru-RU" sz="2400">
                <a:solidFill>
                  <a:srgbClr val="FF0000"/>
                </a:solidFill>
                <a:latin typeface="Arial" charset="0"/>
              </a:rPr>
              <a:t> - ?</a:t>
            </a: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4321175" y="2709863"/>
            <a:ext cx="2519363" cy="2736850"/>
            <a:chOff x="2722" y="1707"/>
            <a:chExt cx="1587" cy="1724"/>
          </a:xfrm>
        </p:grpSpPr>
        <p:sp>
          <p:nvSpPr>
            <p:cNvPr id="12312" name="Line 34"/>
            <p:cNvSpPr>
              <a:spLocks noChangeShapeType="1"/>
            </p:cNvSpPr>
            <p:nvPr/>
          </p:nvSpPr>
          <p:spPr bwMode="auto">
            <a:xfrm>
              <a:off x="3084" y="1707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3" name="Line 35"/>
            <p:cNvSpPr>
              <a:spLocks noChangeShapeType="1"/>
            </p:cNvSpPr>
            <p:nvPr/>
          </p:nvSpPr>
          <p:spPr bwMode="auto">
            <a:xfrm flipH="1">
              <a:off x="2722" y="1707"/>
              <a:ext cx="3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4" name="Line 36"/>
            <p:cNvSpPr>
              <a:spLocks noChangeShapeType="1"/>
            </p:cNvSpPr>
            <p:nvPr/>
          </p:nvSpPr>
          <p:spPr bwMode="auto">
            <a:xfrm>
              <a:off x="2722" y="2115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5" name="Line 37"/>
            <p:cNvSpPr>
              <a:spLocks noChangeShapeType="1"/>
            </p:cNvSpPr>
            <p:nvPr/>
          </p:nvSpPr>
          <p:spPr bwMode="auto">
            <a:xfrm flipH="1">
              <a:off x="3992" y="1707"/>
              <a:ext cx="317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6" name="Line 38"/>
            <p:cNvSpPr>
              <a:spLocks noChangeShapeType="1"/>
            </p:cNvSpPr>
            <p:nvPr/>
          </p:nvSpPr>
          <p:spPr bwMode="auto">
            <a:xfrm>
              <a:off x="2722" y="2115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7" name="Line 39"/>
            <p:cNvSpPr>
              <a:spLocks noChangeShapeType="1"/>
            </p:cNvSpPr>
            <p:nvPr/>
          </p:nvSpPr>
          <p:spPr bwMode="auto">
            <a:xfrm flipH="1">
              <a:off x="3992" y="2115"/>
              <a:ext cx="0" cy="1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8" name="Line 40"/>
            <p:cNvSpPr>
              <a:spLocks noChangeShapeType="1"/>
            </p:cNvSpPr>
            <p:nvPr/>
          </p:nvSpPr>
          <p:spPr bwMode="auto">
            <a:xfrm>
              <a:off x="2722" y="3431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19" name="Line 41"/>
            <p:cNvSpPr>
              <a:spLocks noChangeShapeType="1"/>
            </p:cNvSpPr>
            <p:nvPr/>
          </p:nvSpPr>
          <p:spPr bwMode="auto">
            <a:xfrm>
              <a:off x="4309" y="1707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0" name="Line 42"/>
            <p:cNvSpPr>
              <a:spLocks noChangeShapeType="1"/>
            </p:cNvSpPr>
            <p:nvPr/>
          </p:nvSpPr>
          <p:spPr bwMode="auto">
            <a:xfrm flipV="1">
              <a:off x="3992" y="3113"/>
              <a:ext cx="317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1" name="Line 43"/>
            <p:cNvSpPr>
              <a:spLocks noChangeShapeType="1"/>
            </p:cNvSpPr>
            <p:nvPr/>
          </p:nvSpPr>
          <p:spPr bwMode="auto">
            <a:xfrm>
              <a:off x="3084" y="1707"/>
              <a:ext cx="0" cy="1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2" name="Line 44"/>
            <p:cNvSpPr>
              <a:spLocks noChangeShapeType="1"/>
            </p:cNvSpPr>
            <p:nvPr/>
          </p:nvSpPr>
          <p:spPr bwMode="auto">
            <a:xfrm flipH="1">
              <a:off x="3084" y="3113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23" name="Line 45"/>
            <p:cNvSpPr>
              <a:spLocks noChangeShapeType="1"/>
            </p:cNvSpPr>
            <p:nvPr/>
          </p:nvSpPr>
          <p:spPr bwMode="auto">
            <a:xfrm flipH="1">
              <a:off x="2722" y="3113"/>
              <a:ext cx="362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6" name="Text Box 46"/>
          <p:cNvSpPr txBox="1">
            <a:spLocks noChangeArrowheads="1"/>
          </p:cNvSpPr>
          <p:nvPr/>
        </p:nvSpPr>
        <p:spPr bwMode="auto">
          <a:xfrm>
            <a:off x="4211638" y="5445125"/>
            <a:ext cx="1979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A</a:t>
            </a:r>
            <a:r>
              <a:rPr lang="en-US" sz="2400" baseline="-25000">
                <a:latin typeface="Arial" charset="0"/>
              </a:rPr>
              <a:t>1</a:t>
            </a:r>
            <a:r>
              <a:rPr lang="ru-RU" sz="2400" baseline="-25000">
                <a:latin typeface="Arial" charset="0"/>
              </a:rPr>
              <a:t> </a:t>
            </a:r>
            <a:r>
              <a:rPr lang="ru-RU" sz="2400">
                <a:latin typeface="Arial" charset="0"/>
              </a:rPr>
              <a:t>(1;0;0)</a:t>
            </a:r>
            <a:endParaRPr lang="ru-RU" sz="2400" baseline="-25000">
              <a:latin typeface="Arial" charset="0"/>
            </a:endParaRPr>
          </a:p>
        </p:txBody>
      </p:sp>
      <p:sp>
        <p:nvSpPr>
          <p:cNvPr id="20527" name="Text Box 47"/>
          <p:cNvSpPr txBox="1">
            <a:spLocks noChangeArrowheads="1"/>
          </p:cNvSpPr>
          <p:nvPr/>
        </p:nvSpPr>
        <p:spPr bwMode="auto">
          <a:xfrm>
            <a:off x="3348038" y="3068638"/>
            <a:ext cx="1081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charset="0"/>
              </a:rPr>
              <a:t>B</a:t>
            </a:r>
            <a:r>
              <a:rPr lang="en-US" sz="2400" baseline="-25000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sz="2400" baseline="-2500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400">
                <a:solidFill>
                  <a:srgbClr val="FF0000"/>
                </a:solidFill>
                <a:latin typeface="Arial" charset="0"/>
              </a:rPr>
              <a:t>- ?</a:t>
            </a:r>
            <a:endParaRPr lang="ru-RU" sz="2400" baseline="-250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28" name="Text Box 48"/>
          <p:cNvSpPr txBox="1">
            <a:spLocks noChangeArrowheads="1"/>
          </p:cNvSpPr>
          <p:nvPr/>
        </p:nvSpPr>
        <p:spPr bwMode="auto">
          <a:xfrm>
            <a:off x="6372225" y="3141663"/>
            <a:ext cx="1081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Arial" charset="0"/>
              </a:rPr>
              <a:t>D</a:t>
            </a:r>
            <a:r>
              <a:rPr lang="en-US" sz="2400" baseline="-25000">
                <a:solidFill>
                  <a:srgbClr val="FF0000"/>
                </a:solidFill>
                <a:latin typeface="Arial" charset="0"/>
              </a:rPr>
              <a:t>1</a:t>
            </a:r>
            <a:r>
              <a:rPr lang="ru-RU" sz="2400" baseline="-2500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400">
                <a:solidFill>
                  <a:srgbClr val="FF0000"/>
                </a:solidFill>
                <a:latin typeface="Arial" charset="0"/>
              </a:rPr>
              <a:t>- ?</a:t>
            </a:r>
            <a:endParaRPr lang="ru-RU" sz="2400" baseline="-250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29" name="Text Box 49"/>
          <p:cNvSpPr txBox="1">
            <a:spLocks noChangeArrowheads="1"/>
          </p:cNvSpPr>
          <p:nvPr/>
        </p:nvSpPr>
        <p:spPr bwMode="auto">
          <a:xfrm>
            <a:off x="4859338" y="4437063"/>
            <a:ext cx="1441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A</a:t>
            </a:r>
            <a:r>
              <a:rPr lang="ru-RU" sz="2400">
                <a:latin typeface="Arial" charset="0"/>
              </a:rPr>
              <a:t> (0;0;0)</a:t>
            </a:r>
          </a:p>
        </p:txBody>
      </p:sp>
      <p:sp>
        <p:nvSpPr>
          <p:cNvPr id="20530" name="Text Box 50"/>
          <p:cNvSpPr txBox="1">
            <a:spLocks noChangeArrowheads="1"/>
          </p:cNvSpPr>
          <p:nvPr/>
        </p:nvSpPr>
        <p:spPr bwMode="auto">
          <a:xfrm>
            <a:off x="4932363" y="2205038"/>
            <a:ext cx="143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B</a:t>
            </a:r>
            <a:r>
              <a:rPr lang="ru-RU" sz="2400">
                <a:latin typeface="Arial" charset="0"/>
              </a:rPr>
              <a:t> (0;0;1)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6732588" y="220503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charset="0"/>
              </a:rPr>
              <a:t>D</a:t>
            </a:r>
            <a:r>
              <a:rPr lang="ru-RU" sz="2400">
                <a:latin typeface="Arial" charset="0"/>
              </a:rPr>
              <a:t> (0;1;0)</a:t>
            </a:r>
          </a:p>
        </p:txBody>
      </p:sp>
      <p:sp>
        <p:nvSpPr>
          <p:cNvPr id="20533" name="Rectangle 53"/>
          <p:cNvSpPr>
            <a:spLocks noChangeArrowheads="1"/>
          </p:cNvSpPr>
          <p:nvPr/>
        </p:nvSpPr>
        <p:spPr bwMode="auto">
          <a:xfrm>
            <a:off x="179388" y="1700213"/>
            <a:ext cx="2087562" cy="576262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latin typeface="Times New Roman" pitchFamily="18" charset="0"/>
              </a:rPr>
              <a:t>В</a:t>
            </a:r>
            <a:r>
              <a:rPr lang="ru-RU" sz="3200" i="1" baseline="-25000">
                <a:latin typeface="Times New Roman" pitchFamily="18" charset="0"/>
              </a:rPr>
              <a:t>1</a:t>
            </a:r>
            <a:r>
              <a:rPr lang="ru-RU" sz="3200" i="1">
                <a:latin typeface="Times New Roman" pitchFamily="18" charset="0"/>
              </a:rPr>
              <a:t> (1; 0; 1)</a:t>
            </a:r>
          </a:p>
        </p:txBody>
      </p:sp>
      <p:sp>
        <p:nvSpPr>
          <p:cNvPr id="20534" name="Rectangle 54"/>
          <p:cNvSpPr>
            <a:spLocks noChangeArrowheads="1"/>
          </p:cNvSpPr>
          <p:nvPr/>
        </p:nvSpPr>
        <p:spPr bwMode="auto">
          <a:xfrm>
            <a:off x="179388" y="2420938"/>
            <a:ext cx="2087562" cy="576262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latin typeface="Times New Roman" pitchFamily="18" charset="0"/>
              </a:rPr>
              <a:t>С (0; 1; 0)</a:t>
            </a:r>
          </a:p>
        </p:txBody>
      </p:sp>
      <p:sp>
        <p:nvSpPr>
          <p:cNvPr id="20535" name="Rectangle 55"/>
          <p:cNvSpPr>
            <a:spLocks noChangeArrowheads="1"/>
          </p:cNvSpPr>
          <p:nvPr/>
        </p:nvSpPr>
        <p:spPr bwMode="auto">
          <a:xfrm>
            <a:off x="179388" y="3213100"/>
            <a:ext cx="2087562" cy="576263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>
                <a:latin typeface="Times New Roman" pitchFamily="18" charset="0"/>
              </a:rPr>
              <a:t>С</a:t>
            </a:r>
            <a:r>
              <a:rPr lang="ru-RU" sz="3200" i="1" baseline="-25000">
                <a:latin typeface="Times New Roman" pitchFamily="18" charset="0"/>
              </a:rPr>
              <a:t>1</a:t>
            </a:r>
            <a:r>
              <a:rPr lang="ru-RU" sz="3200" i="1">
                <a:latin typeface="Times New Roman" pitchFamily="18" charset="0"/>
              </a:rPr>
              <a:t> (1; 1; 0)</a:t>
            </a:r>
          </a:p>
        </p:txBody>
      </p:sp>
      <p:sp>
        <p:nvSpPr>
          <p:cNvPr id="20536" name="Rectangle 56"/>
          <p:cNvSpPr>
            <a:spLocks noChangeArrowheads="1"/>
          </p:cNvSpPr>
          <p:nvPr/>
        </p:nvSpPr>
        <p:spPr bwMode="auto">
          <a:xfrm>
            <a:off x="179388" y="4005263"/>
            <a:ext cx="2087562" cy="576262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i="1">
                <a:latin typeface="Times New Roman" pitchFamily="18" charset="0"/>
              </a:rPr>
              <a:t>D</a:t>
            </a:r>
            <a:r>
              <a:rPr lang="ru-RU" sz="3200" i="1" baseline="-25000">
                <a:latin typeface="Times New Roman" pitchFamily="18" charset="0"/>
              </a:rPr>
              <a:t>1</a:t>
            </a:r>
            <a:r>
              <a:rPr lang="ru-RU" sz="3200" i="1">
                <a:latin typeface="Times New Roman" pitchFamily="18" charset="0"/>
              </a:rPr>
              <a:t> (1; 1; </a:t>
            </a:r>
            <a:r>
              <a:rPr lang="en-US" sz="3200" i="1">
                <a:latin typeface="Times New Roman" pitchFamily="18" charset="0"/>
              </a:rPr>
              <a:t>1</a:t>
            </a:r>
            <a:r>
              <a:rPr lang="ru-RU" sz="3200" i="1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tmFilter="0,0; .5, 1; 1, 1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0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85" grpId="0" animBg="1"/>
      <p:bldP spid="20486" grpId="0" animBg="1"/>
      <p:bldP spid="20487" grpId="0" animBg="1"/>
      <p:bldP spid="20489" grpId="0"/>
      <p:bldP spid="20490" grpId="0"/>
      <p:bldP spid="20491" grpId="0"/>
      <p:bldP spid="20512" grpId="0"/>
      <p:bldP spid="20513" grpId="0"/>
      <p:bldP spid="20526" grpId="0"/>
      <p:bldP spid="20527" grpId="0"/>
      <p:bldP spid="20528" grpId="0"/>
      <p:bldP spid="20529" grpId="0"/>
      <p:bldP spid="20530" grpId="0"/>
      <p:bldP spid="20531" grpId="0"/>
      <p:bldP spid="20533" grpId="0" animBg="1"/>
      <p:bldP spid="20534" grpId="0" animBg="1"/>
      <p:bldP spid="20535" grpId="0" animBg="1"/>
      <p:bldP spid="205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GRD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1557338"/>
            <a:ext cx="2506662" cy="4525962"/>
          </a:xfr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611188" y="3429000"/>
            <a:ext cx="5256212" cy="914400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Times New Roman" pitchFamily="18" charset="0"/>
              </a:rPr>
              <a:t>Домашнее задание: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611188" y="4652963"/>
            <a:ext cx="5329237" cy="1655762"/>
          </a:xfrm>
          <a:prstGeom prst="rect">
            <a:avLst/>
          </a:prstGeom>
          <a:solidFill>
            <a:srgbClr val="FDFDD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Times New Roman" pitchFamily="18" charset="0"/>
              </a:rPr>
              <a:t>П.42</a:t>
            </a:r>
          </a:p>
          <a:p>
            <a:pPr algn="ctr"/>
            <a:r>
              <a:rPr lang="ru-RU" sz="3200">
                <a:latin typeface="Times New Roman" pitchFamily="18" charset="0"/>
              </a:rPr>
              <a:t>Задачи на повторение:</a:t>
            </a:r>
          </a:p>
          <a:p>
            <a:pPr algn="ctr"/>
            <a:r>
              <a:rPr lang="ru-RU" sz="3200">
                <a:latin typeface="Times New Roman" pitchFamily="18" charset="0"/>
              </a:rPr>
              <a:t>№№ 376; 387; 393.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19463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583</Words>
  <Application>Microsoft Office PowerPoint</Application>
  <PresentationFormat>Экран (4:3)</PresentationFormat>
  <Paragraphs>123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Georgia</vt:lpstr>
      <vt:lpstr>Arial</vt:lpstr>
      <vt:lpstr>Calibri</vt:lpstr>
      <vt:lpstr>Times New Roman</vt:lpstr>
      <vt:lpstr>Оформление по умолчанию</vt:lpstr>
      <vt:lpstr>Microsoft Equation 3.0</vt:lpstr>
      <vt:lpstr>Прямоугольная система координат в пространстве.</vt:lpstr>
      <vt:lpstr>Цели урока:</vt:lpstr>
      <vt:lpstr>Повторение:</vt:lpstr>
      <vt:lpstr>Повторение:</vt:lpstr>
      <vt:lpstr>Повторение:</vt:lpstr>
      <vt:lpstr>Вопросы:</vt:lpstr>
      <vt:lpstr>Задание прямоугольной системы  координат в пространстве:</vt:lpstr>
      <vt:lpstr>Нахождение координат точек. (Работа с учебником по рис 116)</vt:lpstr>
      <vt:lpstr>Решение задач.</vt:lpstr>
      <vt:lpstr>Решение задач.</vt:lpstr>
      <vt:lpstr>Решение задач.</vt:lpstr>
      <vt:lpstr>Презентация PowerPoint</vt:lpstr>
    </vt:vector>
  </TitlesOfParts>
  <Company>UCL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Прямоугольная система координат в пространстве.</dc:title>
  <dc:creator>Каратанова</dc:creator>
  <cp:lastModifiedBy>admin</cp:lastModifiedBy>
  <cp:revision>5</cp:revision>
  <dcterms:created xsi:type="dcterms:W3CDTF">2008-07-15T01:19:30Z</dcterms:created>
  <dcterms:modified xsi:type="dcterms:W3CDTF">2015-08-25T19:13:17Z</dcterms:modified>
</cp:coreProperties>
</file>