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6" r:id="rId1"/>
  </p:sldMasterIdLst>
  <p:notesMasterIdLst>
    <p:notesMasterId r:id="rId25"/>
  </p:notesMasterIdLst>
  <p:sldIdLst>
    <p:sldId id="256" r:id="rId2"/>
    <p:sldId id="257" r:id="rId3"/>
    <p:sldId id="258" r:id="rId4"/>
    <p:sldId id="261" r:id="rId5"/>
    <p:sldId id="259" r:id="rId6"/>
    <p:sldId id="272" r:id="rId7"/>
    <p:sldId id="273" r:id="rId8"/>
    <p:sldId id="260" r:id="rId9"/>
    <p:sldId id="262" r:id="rId10"/>
    <p:sldId id="263" r:id="rId11"/>
    <p:sldId id="277" r:id="rId12"/>
    <p:sldId id="276" r:id="rId13"/>
    <p:sldId id="275" r:id="rId14"/>
    <p:sldId id="278" r:id="rId15"/>
    <p:sldId id="264" r:id="rId16"/>
    <p:sldId id="265" r:id="rId17"/>
    <p:sldId id="274" r:id="rId18"/>
    <p:sldId id="266" r:id="rId19"/>
    <p:sldId id="267" r:id="rId20"/>
    <p:sldId id="268" r:id="rId21"/>
    <p:sldId id="269" r:id="rId22"/>
    <p:sldId id="270" r:id="rId23"/>
    <p:sldId id="27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96" autoAdjust="0"/>
  </p:normalViewPr>
  <p:slideViewPr>
    <p:cSldViewPr>
      <p:cViewPr>
        <p:scale>
          <a:sx n="75" d="100"/>
          <a:sy n="75" d="100"/>
        </p:scale>
        <p:origin x="-123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81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EDEE7CE-AAFD-4040-9D94-9C9F9CA670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339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49507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08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09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0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1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2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3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4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5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6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7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8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19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0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1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2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3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4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5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6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7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8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29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0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1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2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3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4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5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6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7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8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39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9540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9541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9542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9543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9544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49545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79C58A6-BDAE-42FA-81FA-FD0CE0BF41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D7A07-9C02-4509-91E5-B15045E218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45114"/>
      </p:ext>
    </p:extLst>
  </p:cSld>
  <p:clrMapOvr>
    <a:masterClrMapping/>
  </p:clrMapOvr>
  <p:transition>
    <p:cover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05FFE-345A-4C2A-BF14-8B82E74321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750783"/>
      </p:ext>
    </p:extLst>
  </p:cSld>
  <p:clrMapOvr>
    <a:masterClrMapping/>
  </p:clrMapOvr>
  <p:transition>
    <p:cover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CC28C-E4AB-4E40-A64E-F08B1E972CB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750150"/>
      </p:ext>
    </p:extLst>
  </p:cSld>
  <p:clrMapOvr>
    <a:masterClrMapping/>
  </p:clrMapOvr>
  <p:transition>
    <p:cover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32FFC-BDE9-4D71-945F-550A0B1318C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78504"/>
      </p:ext>
    </p:extLst>
  </p:cSld>
  <p:clrMapOvr>
    <a:masterClrMapping/>
  </p:clrMapOvr>
  <p:transition>
    <p:cover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900B5-60BF-479F-B7A3-61C4246D139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715290"/>
      </p:ext>
    </p:extLst>
  </p:cSld>
  <p:clrMapOvr>
    <a:masterClrMapping/>
  </p:clrMapOvr>
  <p:transition>
    <p:cover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57B8C-67FD-4C19-B3B4-EC011463B8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754"/>
      </p:ext>
    </p:extLst>
  </p:cSld>
  <p:clrMapOvr>
    <a:masterClrMapping/>
  </p:clrMapOvr>
  <p:transition>
    <p:cover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85791-5E3B-48D3-BF2E-8C46371093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438728"/>
      </p:ext>
    </p:extLst>
  </p:cSld>
  <p:clrMapOvr>
    <a:masterClrMapping/>
  </p:clrMapOvr>
  <p:transition>
    <p:cover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D1927-37C5-46AF-9C49-0E2BD6C3E04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661330"/>
      </p:ext>
    </p:extLst>
  </p:cSld>
  <p:clrMapOvr>
    <a:masterClrMapping/>
  </p:clrMapOvr>
  <p:transition>
    <p:cover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5028F-163E-44F9-8B95-01EB4962DDA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838049"/>
      </p:ext>
    </p:extLst>
  </p:cSld>
  <p:clrMapOvr>
    <a:masterClrMapping/>
  </p:clrMapOvr>
  <p:transition>
    <p:cover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9EABF-D2E2-4790-859E-94626FE9D3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96143"/>
      </p:ext>
    </p:extLst>
  </p:cSld>
  <p:clrMapOvr>
    <a:masterClrMapping/>
  </p:clrMapOvr>
  <p:transition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48483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4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5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6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7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8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89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0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1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2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3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4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5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6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7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8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499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0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1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2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3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4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5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6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7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8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09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0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1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2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3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4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5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8516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8517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8518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8519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48520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48521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D17078-ED88-4E58-999A-84A7A7798D0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>
    <p:cover dir="l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folHlink"/>
                </a:solidFill>
              </a:rPr>
              <a:t>Кому в России доступно высшее образование?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3450" y="3886200"/>
            <a:ext cx="6400800" cy="1752600"/>
          </a:xfrm>
        </p:spPr>
        <p:txBody>
          <a:bodyPr/>
          <a:lstStyle/>
          <a:p>
            <a:pPr algn="r"/>
            <a:r>
              <a:rPr lang="en-US"/>
              <a:t>		</a:t>
            </a:r>
            <a:r>
              <a:rPr lang="ru-RU"/>
              <a:t>Рощина Я.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15F5-6975-4987-8BAA-FE97831536BE}" type="slidenum">
              <a:rPr lang="ru-RU"/>
              <a:pPr/>
              <a:t>2</a:t>
            </a:fld>
            <a:endParaRPr lang="ru-RU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52488" y="369888"/>
            <a:ext cx="7780337" cy="915987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Цель исследования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424863" cy="4403725"/>
          </a:xfrm>
        </p:spPr>
        <p:txBody>
          <a:bodyPr/>
          <a:lstStyle/>
          <a:p>
            <a:endParaRPr lang="ru-RU" sz="3000"/>
          </a:p>
          <a:p>
            <a:pPr>
              <a:buFont typeface="Wingdings" pitchFamily="2" charset="2"/>
              <a:buNone/>
            </a:pPr>
            <a:r>
              <a:rPr lang="ru-RU" sz="3400"/>
              <a:t>	Определение основных социальных детерминант доступности высшего образования в современной России </a:t>
            </a:r>
          </a:p>
          <a:p>
            <a:endParaRPr lang="ru-RU" sz="340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004C-90D3-4665-A36B-D0D104F46907}" type="slidenum">
              <a:rPr lang="ru-RU"/>
              <a:pPr/>
              <a:t>3</a:t>
            </a:fld>
            <a:endParaRPr 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95325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Используемые понятия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8563"/>
            <a:ext cx="8713787" cy="4462462"/>
          </a:xfrm>
        </p:spPr>
        <p:txBody>
          <a:bodyPr/>
          <a:lstStyle/>
          <a:p>
            <a:r>
              <a:rPr lang="ru-RU" sz="2800" i="1"/>
              <a:t>Фактическая (реальная) доступность высшего образования</a:t>
            </a:r>
            <a:r>
              <a:rPr lang="ru-RU" sz="2800"/>
              <a:t> - вероятность, или шансы, получить высшее образование или высшее образование разного качества. </a:t>
            </a:r>
          </a:p>
          <a:p>
            <a:r>
              <a:rPr lang="ru-RU" sz="2800" i="1"/>
              <a:t>Неравенство в доступе</a:t>
            </a:r>
            <a:r>
              <a:rPr lang="ru-RU" sz="2800"/>
              <a:t> - зависимость вероятности получить высшее образование от каких-либо социально-демографических факторов. </a:t>
            </a:r>
          </a:p>
          <a:p>
            <a:r>
              <a:rPr lang="ru-RU" sz="2800" i="1"/>
              <a:t>Неравенство намерений</a:t>
            </a:r>
            <a:r>
              <a:rPr lang="ru-RU" sz="2800"/>
              <a:t> – зависимость вероятности намерения (или желания) поступить в вуз от социальных различий.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3A44-142D-4F94-B3F3-FD90DECBB9AA}" type="slidenum">
              <a:rPr lang="ru-RU"/>
              <a:pPr/>
              <a:t>4</a:t>
            </a:fld>
            <a:endParaRPr lang="ru-RU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15938"/>
            <a:ext cx="8408988" cy="682625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Методология исследования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642350" cy="4391025"/>
          </a:xfrm>
        </p:spPr>
        <p:txBody>
          <a:bodyPr/>
          <a:lstStyle/>
          <a:p>
            <a:r>
              <a:rPr lang="ru-RU"/>
              <a:t>Оценивание регрессионных моделей</a:t>
            </a:r>
          </a:p>
          <a:p>
            <a:r>
              <a:rPr lang="ru-RU"/>
              <a:t>Зависимая переменная - доступность высшего образования</a:t>
            </a:r>
          </a:p>
          <a:p>
            <a:r>
              <a:rPr lang="ru-RU"/>
              <a:t>Независимые переменные - объемы семейного капитала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B0CD-4869-4DF0-8F0F-5A1D4ADD8D1D}" type="slidenum">
              <a:rPr lang="ru-RU"/>
              <a:pPr/>
              <a:t>5</a:t>
            </a:fld>
            <a:endParaRPr lang="ru-RU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620000" cy="1527175"/>
          </a:xfrm>
        </p:spPr>
        <p:txBody>
          <a:bodyPr/>
          <a:lstStyle/>
          <a:p>
            <a:pPr algn="l"/>
            <a:r>
              <a:rPr lang="ru-RU">
                <a:solidFill>
                  <a:schemeClr val="folHlink"/>
                </a:solidFill>
              </a:rPr>
              <a:t>Какие параметры влияют на доступность образования?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905000"/>
            <a:ext cx="8210550" cy="4403725"/>
          </a:xfrm>
        </p:spPr>
        <p:txBody>
          <a:bodyPr/>
          <a:lstStyle/>
          <a:p>
            <a:r>
              <a:rPr lang="ru-RU"/>
              <a:t>доходы семьи; </a:t>
            </a:r>
          </a:p>
          <a:p>
            <a:r>
              <a:rPr lang="ru-RU"/>
              <a:t>состав семьи; </a:t>
            </a:r>
          </a:p>
          <a:p>
            <a:r>
              <a:rPr lang="ru-RU"/>
              <a:t>образование родителей; </a:t>
            </a:r>
          </a:p>
          <a:p>
            <a:r>
              <a:rPr lang="ru-RU"/>
              <a:t>персональные характеристики; </a:t>
            </a:r>
          </a:p>
          <a:p>
            <a:r>
              <a:rPr lang="ru-RU"/>
              <a:t>уровень преподавания в школе, полученные знания; </a:t>
            </a:r>
          </a:p>
          <a:p>
            <a:r>
              <a:rPr lang="ru-RU"/>
              <a:t>регион проживания;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B67DA-CDE6-4C08-ADEC-8EC7C478216D}" type="slidenum">
              <a:rPr lang="ru-RU"/>
              <a:pPr/>
              <a:t>6</a:t>
            </a:fld>
            <a:endParaRPr lang="ru-RU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620000" cy="1527175"/>
          </a:xfrm>
        </p:spPr>
        <p:txBody>
          <a:bodyPr/>
          <a:lstStyle/>
          <a:p>
            <a:pPr algn="l"/>
            <a:r>
              <a:rPr lang="ru-RU">
                <a:solidFill>
                  <a:schemeClr val="folHlink"/>
                </a:solidFill>
              </a:rPr>
              <a:t>Какие параметры влияют на доступность образования?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700213"/>
            <a:ext cx="8210550" cy="4608512"/>
          </a:xfrm>
        </p:spPr>
        <p:txBody>
          <a:bodyPr/>
          <a:lstStyle/>
          <a:p>
            <a:pPr marL="609600" indent="-609600"/>
            <a:r>
              <a:rPr lang="ru-RU"/>
              <a:t>Персональные характеристики и  личный человеческий капитал </a:t>
            </a:r>
          </a:p>
          <a:p>
            <a:pPr marL="990600" lvl="1" indent="-533400"/>
            <a:r>
              <a:rPr lang="ru-RU" sz="2400"/>
              <a:t>Индивидуальные параметры (пол, возраст)</a:t>
            </a:r>
          </a:p>
          <a:p>
            <a:pPr marL="990600" lvl="1" indent="-533400"/>
            <a:r>
              <a:rPr lang="ru-RU" sz="2400"/>
              <a:t>Человеческий капитал (успеваемость, здоровье, тип школы и уровень преподавания, любимые предметы в школе, владение компьютером, занятия для поступления в вуз)</a:t>
            </a:r>
          </a:p>
          <a:p>
            <a:pPr marL="609600" indent="-609600"/>
            <a:r>
              <a:rPr lang="ru-RU"/>
              <a:t>Поселенческие характеристики (регион, тип поселения места окончания школы).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03CB3-9539-45AC-84EA-ED738BF9BC2F}" type="slidenum">
              <a:rPr lang="ru-RU"/>
              <a:pPr/>
              <a:t>7</a:t>
            </a:fld>
            <a:endParaRPr lang="ru-RU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620000" cy="1527175"/>
          </a:xfrm>
        </p:spPr>
        <p:txBody>
          <a:bodyPr/>
          <a:lstStyle/>
          <a:p>
            <a:pPr algn="l"/>
            <a:r>
              <a:rPr lang="ru-RU">
                <a:solidFill>
                  <a:schemeClr val="folHlink"/>
                </a:solidFill>
              </a:rPr>
              <a:t>Какие параметры влияют на доступность образования?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700213"/>
            <a:ext cx="8210550" cy="4608512"/>
          </a:xfrm>
        </p:spPr>
        <p:txBody>
          <a:bodyPr/>
          <a:lstStyle/>
          <a:p>
            <a:pPr marL="609600" indent="-609600"/>
            <a:r>
              <a:rPr lang="ru-RU"/>
              <a:t>Объемы семейного капитала</a:t>
            </a:r>
          </a:p>
          <a:p>
            <a:pPr marL="990600" lvl="1" indent="-533400"/>
            <a:r>
              <a:rPr lang="ru-RU" sz="2400"/>
              <a:t>Материальный и финансовый капитал (материальная обеспеченность, уровень доходов, наличие компьютера и пр.)</a:t>
            </a:r>
          </a:p>
          <a:p>
            <a:pPr marL="990600" lvl="1" indent="-533400"/>
            <a:r>
              <a:rPr lang="ru-RU" sz="2400"/>
              <a:t>Человеческий капитал родителей (уровень образования родителей, статус занятости родителей в период учебы респондента в школе)</a:t>
            </a:r>
          </a:p>
          <a:p>
            <a:pPr marL="990600" lvl="1" indent="-533400"/>
            <a:r>
              <a:rPr lang="ru-RU" sz="2400"/>
              <a:t>Социальный капитал (состав семьи – количество человек, наличие обоих родителей)</a:t>
            </a:r>
          </a:p>
          <a:p>
            <a:pPr marL="990600" lvl="1" indent="-533400"/>
            <a:r>
              <a:rPr lang="ru-RU" sz="2400"/>
              <a:t>Культурный капитал (ориентации и ценности респондента, национальность, язык семьи и школы, религиозность, наличие библиотеки)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6552-8DD8-4571-827B-65B25249037F}" type="slidenum">
              <a:rPr lang="ru-RU"/>
              <a:pPr/>
              <a:t>8</a:t>
            </a:fld>
            <a:endParaRPr lang="ru-RU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Информационная база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713788" cy="4391025"/>
          </a:xfrm>
        </p:spPr>
        <p:txBody>
          <a:bodyPr/>
          <a:lstStyle/>
          <a:p>
            <a:r>
              <a:rPr lang="ru-RU" sz="2400"/>
              <a:t>Массив данных – опрос</a:t>
            </a:r>
            <a:r>
              <a:rPr lang="en-US" sz="2400"/>
              <a:t> </a:t>
            </a:r>
            <a:r>
              <a:rPr lang="ru-RU" sz="2400"/>
              <a:t>летом 2003 г. </a:t>
            </a:r>
            <a:r>
              <a:rPr lang="en-US" sz="2400"/>
              <a:t>(</a:t>
            </a:r>
            <a:r>
              <a:rPr lang="ru-RU" sz="2400"/>
              <a:t>ВЦИОМ под рук. Ю.А.Левады</a:t>
            </a:r>
            <a:r>
              <a:rPr lang="en-US" sz="2400"/>
              <a:t>) </a:t>
            </a:r>
            <a:r>
              <a:rPr lang="ru-RU" sz="2400"/>
              <a:t>для исследования «Доступность высшего образования: социальные и институциональные аспекты», рук. А.Левинсон ;</a:t>
            </a:r>
          </a:p>
          <a:p>
            <a:r>
              <a:rPr lang="ru-RU" sz="2400"/>
              <a:t>Выборка - сельское и городское население РФ в возрасте 15-34 лет;</a:t>
            </a:r>
          </a:p>
          <a:p>
            <a:r>
              <a:rPr lang="ru-RU" sz="2400"/>
              <a:t>опрошено 3 000 человек в 54 регионах</a:t>
            </a:r>
          </a:p>
          <a:p>
            <a:r>
              <a:rPr lang="ru-RU" sz="2400"/>
              <a:t>Из них:</a:t>
            </a:r>
          </a:p>
          <a:p>
            <a:pPr lvl="1"/>
            <a:r>
              <a:rPr lang="ru-RU" sz="2200"/>
              <a:t>362 - учащиеся средней школы;</a:t>
            </a:r>
          </a:p>
          <a:p>
            <a:pPr lvl="1"/>
            <a:r>
              <a:rPr lang="ru-RU" sz="2200"/>
              <a:t>281 - средних профессиональных учебных заведений;</a:t>
            </a:r>
          </a:p>
          <a:p>
            <a:pPr lvl="1"/>
            <a:r>
              <a:rPr lang="ru-RU" sz="2200"/>
              <a:t>384 - учащиеся вузов;</a:t>
            </a:r>
          </a:p>
          <a:p>
            <a:pPr lvl="1"/>
            <a:r>
              <a:rPr lang="ru-RU" sz="2200"/>
              <a:t>441 - имеют высшее образование, не учатся;</a:t>
            </a:r>
          </a:p>
          <a:p>
            <a:pPr lvl="1"/>
            <a:r>
              <a:rPr lang="ru-RU" sz="2200"/>
              <a:t>1532 - не имеют высшее образование, не </a:t>
            </a:r>
            <a:r>
              <a:rPr lang="ru-RU" sz="2000"/>
              <a:t>учатся. </a:t>
            </a:r>
          </a:p>
          <a:p>
            <a:endParaRPr lang="ru-RU" sz="200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31327-29F7-42E7-A33F-D5801620BBCB}" type="slidenum">
              <a:rPr lang="ru-RU"/>
              <a:pPr/>
              <a:t>9</a:t>
            </a:fld>
            <a:endParaRPr lang="ru-RU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chemeClr val="folHlink"/>
                </a:solidFill>
              </a:rPr>
              <a:t>Модель 1:Реальные шансы (вероятность) получить (иметь) высшее образование</a:t>
            </a:r>
            <a:r>
              <a:rPr lang="ru-RU"/>
              <a:t>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Подвыборка респондентов – все, кто на момент опроса имел образование не ниже среднего общего, т.е. имевшие право поступать в вуз. </a:t>
            </a:r>
          </a:p>
          <a:p>
            <a:r>
              <a:rPr lang="ru-RU" sz="2800"/>
              <a:t>Зависимая дихотомическая переменная: 1 – респондент имеет высшее образование или в настоящий момент учится в вузе; 0 – не имеет высшего образования и не учится в вузе. </a:t>
            </a:r>
          </a:p>
          <a:p>
            <a:r>
              <a:rPr lang="ru-RU" sz="2800"/>
              <a:t>Метод – модель </a:t>
            </a:r>
            <a:r>
              <a:rPr lang="en-US" sz="2800"/>
              <a:t>probit</a:t>
            </a:r>
            <a:r>
              <a:rPr lang="ru-RU" sz="2800"/>
              <a:t>-регрессии.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7D21-3E8C-4FB6-B059-D220A4884895}" type="slidenum">
              <a:rPr lang="ru-RU"/>
              <a:pPr/>
              <a:t>10</a:t>
            </a:fld>
            <a:endParaRPr lang="ru-RU"/>
          </a:p>
        </p:txBody>
      </p:sp>
      <p:graphicFrame>
        <p:nvGraphicFramePr>
          <p:cNvPr id="158275" name="Group 579"/>
          <p:cNvGraphicFramePr>
            <a:graphicFrameLocks noGrp="1"/>
          </p:cNvGraphicFramePr>
          <p:nvPr/>
        </p:nvGraphicFramePr>
        <p:xfrm>
          <a:off x="611188" y="260350"/>
          <a:ext cx="8131175" cy="6264275"/>
        </p:xfrm>
        <a:graphic>
          <a:graphicData uri="http://schemas.openxmlformats.org/drawingml/2006/table">
            <a:tbl>
              <a:tblPr/>
              <a:tblGrid>
                <a:gridCol w="5689600"/>
                <a:gridCol w="863600"/>
                <a:gridCol w="712787"/>
                <a:gridCol w="865188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Все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&lt;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 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&gt;=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 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- гимназия, лицей (база – общая ср. школа)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- спец. по ряду предметов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У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частие в дополн. кружках/школах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Отл. и  хорош. оценки (база – удовлетв. оценки)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Плохое здоровье респондента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Возраст респондента (база –16-17 лет)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Колич. человек в семье родителей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Материальное положение семьи родителей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Образование отца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Образование матери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Должность матери (руков., спец-т)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Должность отца (специалист)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Язык семьи родителей – русский (да=1, нет =0)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Место оконч. школы не Москва и С-Петербург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Количество наблюдений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2508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1653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C1C2-CCD0-40CD-ACE5-9201955CCC9C}" type="slidenum">
              <a:rPr lang="ru-RU"/>
              <a:pPr/>
              <a:t>11</a:t>
            </a:fld>
            <a:endParaRPr lang="ru-RU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folHlink"/>
                </a:solidFill>
              </a:rPr>
              <a:t>Зависимость вероятности</a:t>
            </a:r>
            <a:r>
              <a:rPr lang="ru-RU" sz="2400"/>
              <a:t> </a:t>
            </a:r>
            <a:r>
              <a:rPr lang="ru-RU" sz="2400">
                <a:solidFill>
                  <a:schemeClr val="folHlink"/>
                </a:solidFill>
              </a:rPr>
              <a:t>поступить в вуз (иметь или получать высшее образование) от успеваемости в последний год обучения в школе.</a:t>
            </a:r>
            <a:r>
              <a:rPr lang="ru-RU"/>
              <a:t> 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  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0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1014" name="Object 6"/>
          <p:cNvGraphicFramePr>
            <a:graphicFrameLocks noChangeAspect="1"/>
          </p:cNvGraphicFramePr>
          <p:nvPr/>
        </p:nvGraphicFramePr>
        <p:xfrm>
          <a:off x="827088" y="1989138"/>
          <a:ext cx="7777162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56" name="Диаграмма" r:id="rId3" imgW="4657886" imgH="1933663" progId="MSGraph.Chart.8">
                  <p:embed/>
                </p:oleObj>
              </mc:Choice>
              <mc:Fallback>
                <p:oleObj name="Диаграмма" r:id="rId3" imgW="4657886" imgH="1933663" progId="MSGraph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89138"/>
                        <a:ext cx="7777162" cy="439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5E9A-96B6-471C-85FE-62E0536EB747}" type="slidenum">
              <a:rPr lang="ru-RU"/>
              <a:pPr/>
              <a:t>12</a:t>
            </a:fld>
            <a:endParaRPr lang="ru-RU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folHlink"/>
                </a:solidFill>
              </a:rPr>
              <a:t>Зависимость вероятности поступить в вуз (иметь или получать высшее образование) от типа школы, которую окончил респондент. 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  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99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9990" name="Object 6"/>
          <p:cNvGraphicFramePr>
            <a:graphicFrameLocks noChangeAspect="1"/>
          </p:cNvGraphicFramePr>
          <p:nvPr/>
        </p:nvGraphicFramePr>
        <p:xfrm>
          <a:off x="611188" y="2060575"/>
          <a:ext cx="813752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4" name="Диаграмма" r:id="rId3" imgW="4657886" imgH="1933663" progId="MSGraph.Chart.8">
                  <p:embed/>
                </p:oleObj>
              </mc:Choice>
              <mc:Fallback>
                <p:oleObj name="Диаграмма" r:id="rId3" imgW="4657886" imgH="1933663" progId="MSGraph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060575"/>
                        <a:ext cx="8137525" cy="424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3D90-B534-4A97-A256-A91D7E68641D}" type="slidenum">
              <a:rPr lang="ru-RU"/>
              <a:pPr/>
              <a:t>13</a:t>
            </a:fld>
            <a:endParaRPr lang="ru-RU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folHlink"/>
                </a:solidFill>
              </a:rPr>
              <a:t>Зависимость вероятности поступить в вуз (иметь или получать высшее образование) от места окончания школы респондентом.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  </a:t>
            </a: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468313" y="1557338"/>
          <a:ext cx="8207375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60" name="Диаграмма" r:id="rId3" imgW="4953023" imgH="1933663" progId="MSGraph.Chart.8">
                  <p:embed/>
                </p:oleObj>
              </mc:Choice>
              <mc:Fallback>
                <p:oleObj name="Диаграмма" r:id="rId3" imgW="4953023" imgH="1933663" progId="MSGraph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57338"/>
                        <a:ext cx="8207375" cy="489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7828-1438-4584-BC3B-848797602820}" type="slidenum">
              <a:rPr lang="ru-RU"/>
              <a:pPr/>
              <a:t>14</a:t>
            </a:fld>
            <a:endParaRPr lang="ru-RU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solidFill>
                  <a:schemeClr val="folHlink"/>
                </a:solidFill>
              </a:rPr>
              <a:t>Зависимость вероятности поступить в вуз (иметь или получать высшее образование) от образования матери респондента.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0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2036" name="Object 4"/>
          <p:cNvGraphicFramePr>
            <a:graphicFrameLocks noChangeAspect="1"/>
          </p:cNvGraphicFramePr>
          <p:nvPr/>
        </p:nvGraphicFramePr>
        <p:xfrm>
          <a:off x="755650" y="1844675"/>
          <a:ext cx="7704138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0" name="Диаграмма" r:id="rId3" imgW="4657886" imgH="1933663" progId="MSGraph.Chart.8">
                  <p:embed/>
                </p:oleObj>
              </mc:Choice>
              <mc:Fallback>
                <p:oleObj name="Диаграмма" r:id="rId3" imgW="4657886" imgH="1933663" progId="MSGraph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844675"/>
                        <a:ext cx="7704138" cy="439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52F7-2C29-4B02-AF52-6D6EE0056A66}" type="slidenum">
              <a:rPr lang="ru-RU"/>
              <a:pPr/>
              <a:t>15</a:t>
            </a:fld>
            <a:endParaRPr lang="ru-RU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549275"/>
            <a:ext cx="7777162" cy="935038"/>
          </a:xfrm>
        </p:spPr>
        <p:txBody>
          <a:bodyPr/>
          <a:lstStyle/>
          <a:p>
            <a:pPr algn="l"/>
            <a:r>
              <a:rPr lang="ru-RU" sz="3200">
                <a:solidFill>
                  <a:schemeClr val="folHlink"/>
                </a:solidFill>
              </a:rPr>
              <a:t>Модель 2: Намерения получить 					высшее образование</a:t>
            </a:r>
            <a:r>
              <a:rPr lang="ru-RU"/>
              <a:t> 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Подвыборка респондентов – все, кто на момент опроса не имели высшего образования (учащиеся школ, ПТУ и ссузов, а также занятые либо незанятые в экономике).</a:t>
            </a:r>
          </a:p>
          <a:p>
            <a:r>
              <a:rPr lang="ru-RU" sz="2800"/>
              <a:t>Зависимая дихотомическая переменная: 1 – респондент собирается (для учащихся школ и ссузов и пту) или хочет (для остальных) получить высшее образование, т.е. поступать в вуз; 0 – не собирается или не хочет.</a:t>
            </a:r>
          </a:p>
          <a:p>
            <a:r>
              <a:rPr lang="ru-RU" sz="2800"/>
              <a:t>Метод – модель </a:t>
            </a:r>
            <a:r>
              <a:rPr lang="en-US" sz="2800"/>
              <a:t>probit</a:t>
            </a:r>
            <a:r>
              <a:rPr lang="ru-RU" sz="2800"/>
              <a:t>-регрессии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735F-2DF9-4136-A74E-BC3686FFF18F}" type="slidenum">
              <a:rPr lang="ru-RU"/>
              <a:pPr/>
              <a:t>16</a:t>
            </a:fld>
            <a:endParaRPr lang="ru-RU"/>
          </a:p>
        </p:txBody>
      </p:sp>
      <p:graphicFrame>
        <p:nvGraphicFramePr>
          <p:cNvPr id="160227" name="Group 483"/>
          <p:cNvGraphicFramePr>
            <a:graphicFrameLocks noGrp="1"/>
          </p:cNvGraphicFramePr>
          <p:nvPr/>
        </p:nvGraphicFramePr>
        <p:xfrm>
          <a:off x="214313" y="476250"/>
          <a:ext cx="8929687" cy="5751513"/>
        </p:xfrm>
        <a:graphic>
          <a:graphicData uri="http://schemas.openxmlformats.org/drawingml/2006/table">
            <a:tbl>
              <a:tblPr/>
              <a:tblGrid>
                <a:gridCol w="5365750"/>
                <a:gridCol w="720725"/>
                <a:gridCol w="935037"/>
                <a:gridCol w="827088"/>
                <a:gridCol w="1081087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Все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Школь-ники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ссузы и пту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Осталь-ные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– гимн., лицей (база – общ. ср. школа)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- спец. по ряду предметов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У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частие в дополн. кружках/школах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Отл. и  хорош. оценки (база – удовлетв. оценки)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У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довлетвор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п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репод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в школе в целом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Любимые предметы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Оценка уровня школы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Пол (1 = м., 0=ж)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Возраст респондента (база –16-17 лет)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Плохое здоровье респондента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Количество книг в библиотеке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Бывал ли за рубежом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Пользуется ли компьютером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Читает ли книги (да =1)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C564-2CAF-43EB-924A-FF836F434B54}" type="slidenum">
              <a:rPr lang="ru-RU"/>
              <a:pPr/>
              <a:t>17</a:t>
            </a:fld>
            <a:endParaRPr lang="ru-RU"/>
          </a:p>
        </p:txBody>
      </p:sp>
      <p:graphicFrame>
        <p:nvGraphicFramePr>
          <p:cNvPr id="168121" name="Group 185"/>
          <p:cNvGraphicFramePr>
            <a:graphicFrameLocks noGrp="1"/>
          </p:cNvGraphicFramePr>
          <p:nvPr/>
        </p:nvGraphicFramePr>
        <p:xfrm>
          <a:off x="214313" y="692150"/>
          <a:ext cx="8929687" cy="5751513"/>
        </p:xfrm>
        <a:graphic>
          <a:graphicData uri="http://schemas.openxmlformats.org/drawingml/2006/table">
            <a:tbl>
              <a:tblPr/>
              <a:tblGrid>
                <a:gridCol w="5365750"/>
                <a:gridCol w="720725"/>
                <a:gridCol w="935037"/>
                <a:gridCol w="827088"/>
                <a:gridCol w="1081087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Все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Школь-ники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ссузы и пту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Осталь-ные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Колич. человек в семье родителей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Не было одного из родителей (=1)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Материальное положение семьи родителей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Образование отца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Образование матери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Отец работал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Должность отца (специалист)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интересы: культура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интересы: развлечения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интересы: дом, семья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интересы: активные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интересы: карьера и доходы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Место оконч. школы не Москва и С-Петербург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Количество наблюдений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2030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235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Courier New" pitchFamily="49" charset="0"/>
                        </a:rPr>
                        <a:t>1507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02274-30B2-4090-8693-2A352D770E1B}" type="slidenum">
              <a:rPr lang="ru-RU"/>
              <a:pPr/>
              <a:t>18</a:t>
            </a:fld>
            <a:endParaRPr lang="ru-RU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990600"/>
          </a:xfrm>
        </p:spPr>
        <p:txBody>
          <a:bodyPr/>
          <a:lstStyle/>
          <a:p>
            <a:pPr algn="l"/>
            <a:r>
              <a:rPr lang="ru-RU" sz="3200">
                <a:solidFill>
                  <a:schemeClr val="folHlink"/>
                </a:solidFill>
              </a:rPr>
              <a:t>Модель 3: Намерение получить второе 				высшее образование</a:t>
            </a:r>
            <a:r>
              <a:rPr lang="ru-RU"/>
              <a:t>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Выборка – имеющие одно высшее образование, или студенты вузов, получающие первое высшее образование. </a:t>
            </a:r>
          </a:p>
          <a:p>
            <a:r>
              <a:rPr lang="ru-RU" sz="2800"/>
              <a:t>Зависимая переменная : 0 – не собирается получать второе высшее образование, 1 – собирается получать второе высшее образование</a:t>
            </a:r>
            <a:r>
              <a:rPr lang="ru-RU"/>
              <a:t> </a:t>
            </a:r>
          </a:p>
          <a:p>
            <a:r>
              <a:rPr lang="ru-RU" sz="2800"/>
              <a:t>Метод – модель </a:t>
            </a:r>
            <a:r>
              <a:rPr lang="en-US" sz="2800"/>
              <a:t>probit</a:t>
            </a:r>
            <a:r>
              <a:rPr lang="ru-RU" sz="2800"/>
              <a:t>-регрессии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95EC-2685-4234-8F2E-F245FA052FB4}" type="slidenum">
              <a:rPr lang="ru-RU"/>
              <a:pPr/>
              <a:t>19</a:t>
            </a:fld>
            <a:endParaRPr lang="ru-RU"/>
          </a:p>
        </p:txBody>
      </p:sp>
      <p:graphicFrame>
        <p:nvGraphicFramePr>
          <p:cNvPr id="155479" name="Group 855"/>
          <p:cNvGraphicFramePr>
            <a:graphicFrameLocks noGrp="1"/>
          </p:cNvGraphicFramePr>
          <p:nvPr/>
        </p:nvGraphicFramePr>
        <p:xfrm>
          <a:off x="539750" y="765175"/>
          <a:ext cx="7993063" cy="4746625"/>
        </p:xfrm>
        <a:graphic>
          <a:graphicData uri="http://schemas.openxmlformats.org/drawingml/2006/table">
            <a:tbl>
              <a:tblPr/>
              <a:tblGrid>
                <a:gridCol w="6767513"/>
                <a:gridCol w="1225550"/>
              </a:tblGrid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Детерминанты модели(эндогенные переменные)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Коэфф.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Имеет высшее образование =1, студент = 0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– гимн., лицей (база – общ. ср. школа)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- спец. по ряду предметов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У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частие в дополн. кружках/школах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Материальное положение семьи родителей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Работал ли во время обучения в школе (да=1, нет=0)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Пол (1 = м., 0=ж)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Возраст (база –16-17 лет)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Не было одного из родителей (=1)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Отец - руководитель?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Имеет педагогическую специальность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Количество наблюдений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642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3020-DF32-46C1-AE80-C683A3C07580}" type="slidenum">
              <a:rPr lang="ru-RU"/>
              <a:pPr/>
              <a:t>20</a:t>
            </a:fld>
            <a:endParaRPr lang="ru-RU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7813"/>
            <a:ext cx="8351837" cy="990600"/>
          </a:xfrm>
        </p:spPr>
        <p:txBody>
          <a:bodyPr/>
          <a:lstStyle/>
          <a:p>
            <a:pPr algn="l"/>
            <a:r>
              <a:rPr lang="ru-RU" sz="3200">
                <a:solidFill>
                  <a:schemeClr val="folHlink"/>
                </a:solidFill>
              </a:rPr>
              <a:t>Модель 4: </a:t>
            </a:r>
            <a:r>
              <a:rPr lang="en-US" sz="3200">
                <a:solidFill>
                  <a:schemeClr val="folHlink"/>
                </a:solidFill>
              </a:rPr>
              <a:t>					</a:t>
            </a:r>
            <a:r>
              <a:rPr lang="ru-RU" sz="3200">
                <a:solidFill>
                  <a:schemeClr val="folHlink"/>
                </a:solidFill>
              </a:rPr>
              <a:t>Специальность высшего образования</a:t>
            </a:r>
            <a:r>
              <a:rPr lang="ru-RU"/>
              <a:t> 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8000"/>
            <a:ext cx="8229600" cy="4530725"/>
          </a:xfrm>
        </p:spPr>
        <p:txBody>
          <a:bodyPr/>
          <a:lstStyle/>
          <a:p>
            <a:r>
              <a:rPr lang="ru-RU"/>
              <a:t>Подвыборка – 1) студенты вузов и  2) уже имеющие высшее образование. </a:t>
            </a:r>
            <a:endParaRPr lang="en-US"/>
          </a:p>
          <a:p>
            <a:r>
              <a:rPr lang="ru-RU"/>
              <a:t>Зависимая качественная переменная: специальность по окончании вуза. </a:t>
            </a:r>
            <a:endParaRPr lang="en-US"/>
          </a:p>
          <a:p>
            <a:r>
              <a:rPr lang="ru-RU"/>
              <a:t>Метод – модель мультиномиальной логистической регрессии. 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9A2D-C801-4BBB-9D18-4CC225B28044}" type="slidenum">
              <a:rPr lang="ru-RU"/>
              <a:pPr/>
              <a:t>21</a:t>
            </a:fld>
            <a:endParaRPr lang="ru-RU"/>
          </a:p>
        </p:txBody>
      </p:sp>
      <p:graphicFrame>
        <p:nvGraphicFramePr>
          <p:cNvPr id="161750" name="Group 982"/>
          <p:cNvGraphicFramePr>
            <a:graphicFrameLocks noGrp="1"/>
          </p:cNvGraphicFramePr>
          <p:nvPr/>
        </p:nvGraphicFramePr>
        <p:xfrm>
          <a:off x="34925" y="85725"/>
          <a:ext cx="8756650" cy="6300788"/>
        </p:xfrm>
        <a:graphic>
          <a:graphicData uri="http://schemas.openxmlformats.org/drawingml/2006/table">
            <a:tbl>
              <a:tblPr/>
              <a:tblGrid>
                <a:gridCol w="5064125"/>
                <a:gridCol w="989013"/>
                <a:gridCol w="720725"/>
                <a:gridCol w="1147762"/>
                <a:gridCol w="835025"/>
              </a:tblGrid>
              <a:tr h="2444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Вероятн.получить спец-ть по сравн.с экон.,право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Пр. Гум.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Техн.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ест., мед.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Педаг.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Имеет в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.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обр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.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=1, студент = 0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Учился ли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(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кр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.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ср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.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шк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.) 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до вуз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а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Место окончания школы село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Школа - спец. по ряду предметов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Язык обучения в школе (не только русский =1, русский =0)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Любимые предметы физика, математика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Любимые предметы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гуманитарные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науки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Материальное положение семьи родителей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Проблемы со здоровьем в школе (да=1)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Пол (1 = м., 0=ж)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Образование матери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Язык семьи родит.– русск.(да=1)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Количество наблюдений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797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E578-0EDB-4445-AD91-A360E077CB4E}" type="slidenum">
              <a:rPr lang="ru-RU"/>
              <a:pPr/>
              <a:t>22</a:t>
            </a:fld>
            <a:endParaRPr lang="ru-RU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88" y="133350"/>
            <a:ext cx="8229600" cy="703263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Выводы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836613"/>
            <a:ext cx="8713788" cy="5327650"/>
          </a:xfrm>
        </p:spPr>
        <p:txBody>
          <a:bodyPr/>
          <a:lstStyle/>
          <a:p>
            <a:r>
              <a:rPr lang="ru-RU"/>
              <a:t>Факторы семейного капитала оказывают существенное влияние на доступность высшего образования;</a:t>
            </a:r>
          </a:p>
          <a:p>
            <a:r>
              <a:rPr lang="ru-RU"/>
              <a:t>Собственный человеческий капитал является важнейшим фактором для поступления в вуз и дальнейшей учебы;</a:t>
            </a:r>
          </a:p>
          <a:p>
            <a:r>
              <a:rPr lang="ru-RU"/>
              <a:t>Факторы семейного капитала являются барьерами на пути «в высшую школу» </a:t>
            </a:r>
          </a:p>
          <a:p>
            <a:pPr lvl="1">
              <a:buFont typeface="Wingdings" pitchFamily="2" charset="2"/>
              <a:buNone/>
            </a:pPr>
            <a:r>
              <a:rPr lang="ru-RU" sz="2600"/>
              <a:t>(дети из более бедных и неполных семей, дети менее образованных и занимающих низшие должности родителей)</a:t>
            </a:r>
          </a:p>
          <a:p>
            <a:endParaRPr lang="ru-RU" sz="2600"/>
          </a:p>
          <a:p>
            <a:endParaRPr lang="ru-RU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4889-2016-4CCF-B5FB-69246729C135}" type="slidenum">
              <a:rPr lang="ru-RU"/>
              <a:pPr/>
              <a:t>23</a:t>
            </a:fld>
            <a:endParaRPr lang="ru-RU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056438" cy="1052513"/>
          </a:xfrm>
        </p:spPr>
        <p:txBody>
          <a:bodyPr/>
          <a:lstStyle/>
          <a:p>
            <a:r>
              <a:rPr lang="ru-RU" sz="3200">
                <a:solidFill>
                  <a:schemeClr val="folHlink"/>
                </a:solidFill>
              </a:rPr>
              <a:t>Главные направления политики: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04813"/>
            <a:ext cx="8686800" cy="6048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000"/>
          </a:p>
          <a:p>
            <a:r>
              <a:rPr lang="ru-RU" sz="2600"/>
              <a:t>программа стандартизации и выравнивания качества обучения в различных школах; </a:t>
            </a:r>
          </a:p>
          <a:p>
            <a:r>
              <a:rPr lang="ru-RU" sz="2600"/>
              <a:t>специальная адресная программа в отношении способной молодежи из бедных семей и семей низкообразованных родителей.</a:t>
            </a:r>
            <a:r>
              <a:rPr lang="ru-RU" sz="2400"/>
              <a:t> </a:t>
            </a:r>
            <a:r>
              <a:rPr lang="ru-RU" sz="2200"/>
              <a:t>(Увеличение социальных стипендий, развитие системы образовательных кредитов под гарантию будущих доходов, развитие возможностей совмещения учебы с работой, повышения качества образования на  вечерних и заочных отделениях вузов, создание специальных центров по трудоустройству студентов, в том числе временному).</a:t>
            </a:r>
          </a:p>
          <a:p>
            <a:r>
              <a:rPr lang="ru-RU" sz="2600"/>
              <a:t>развитие форм поиска талантливых детей и предоставления им льгот при поступлении (например, тематические олимпиады);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/>
    </p:bldLst>
  </p:timing>
</p:sld>
</file>

<file path=ppt/theme/theme1.xml><?xml version="1.0" encoding="utf-8"?>
<a:theme xmlns:a="http://schemas.openxmlformats.org/drawingml/2006/main" name="Равновесие">
  <a:themeElements>
    <a:clrScheme name="Равновесие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549</TotalTime>
  <Words>1395</Words>
  <Application>Microsoft Office PowerPoint</Application>
  <PresentationFormat>Экран (4:3)</PresentationFormat>
  <Paragraphs>302</Paragraphs>
  <Slides>23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Tahoma</vt:lpstr>
      <vt:lpstr>Wingdings</vt:lpstr>
      <vt:lpstr>Times New Roman</vt:lpstr>
      <vt:lpstr>Courier New</vt:lpstr>
      <vt:lpstr>Равновесие</vt:lpstr>
      <vt:lpstr>Диаграмма Microsoft Graph</vt:lpstr>
      <vt:lpstr>Кому в России доступно высшее образование?</vt:lpstr>
      <vt:lpstr>Цель исследования</vt:lpstr>
      <vt:lpstr>Используемые понятия</vt:lpstr>
      <vt:lpstr>Методология исследования</vt:lpstr>
      <vt:lpstr>Какие параметры влияют на доступность образования?</vt:lpstr>
      <vt:lpstr>Какие параметры влияют на доступность образования?</vt:lpstr>
      <vt:lpstr>Какие параметры влияют на доступность образования?</vt:lpstr>
      <vt:lpstr>Информационная база</vt:lpstr>
      <vt:lpstr>Модель 1:Реальные шансы (вероятность) получить (иметь) высшее образование </vt:lpstr>
      <vt:lpstr>Презентация PowerPoint</vt:lpstr>
      <vt:lpstr>Зависимость вероятности поступить в вуз (иметь или получать высшее образование) от успеваемости в последний год обучения в школе. </vt:lpstr>
      <vt:lpstr>Зависимость вероятности поступить в вуз (иметь или получать высшее образование) от типа школы, которую окончил респондент. </vt:lpstr>
      <vt:lpstr>Зависимость вероятности поступить в вуз (иметь или получать высшее образование) от места окончания школы респондентом.</vt:lpstr>
      <vt:lpstr>Зависимость вероятности поступить в вуз (иметь или получать высшее образование) от образования матери респондента.</vt:lpstr>
      <vt:lpstr>Модель 2: Намерения получить      высшее образование </vt:lpstr>
      <vt:lpstr>Презентация PowerPoint</vt:lpstr>
      <vt:lpstr>Презентация PowerPoint</vt:lpstr>
      <vt:lpstr>Модель 3: Намерение получить второе     высшее образование </vt:lpstr>
      <vt:lpstr>Презентация PowerPoint</vt:lpstr>
      <vt:lpstr>Модель 4:      Специальность высшего образования </vt:lpstr>
      <vt:lpstr>Презентация PowerPoint</vt:lpstr>
      <vt:lpstr>Выводы</vt:lpstr>
      <vt:lpstr>Главные направления политики: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 в России доступно   высшее образование?</dc:title>
  <dc:creator>Roshchin</dc:creator>
  <cp:lastModifiedBy>admin</cp:lastModifiedBy>
  <cp:revision>160</cp:revision>
  <dcterms:created xsi:type="dcterms:W3CDTF">2004-06-27T12:49:48Z</dcterms:created>
  <dcterms:modified xsi:type="dcterms:W3CDTF">2015-08-14T08:38:40Z</dcterms:modified>
</cp:coreProperties>
</file>