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945813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912" y="0"/>
      </p:cViewPr>
      <p:guideLst>
        <p:guide orient="horz" pos="2160"/>
        <p:guide pos="3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7F90D-7D9E-46F2-BC4B-909FE90D3BDC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685800"/>
            <a:ext cx="5470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E0C00-77E1-4ACD-9C74-2DC8C66262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004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http://pascalabc.net/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E0C00-77E1-4ACD-9C74-2DC8C662627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0936" y="2130427"/>
            <a:ext cx="9303942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1873" y="3886200"/>
            <a:ext cx="766206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643" y="4406902"/>
            <a:ext cx="930394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4643" y="2906713"/>
            <a:ext cx="930394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47290" y="1600202"/>
            <a:ext cx="48344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64122" y="1600202"/>
            <a:ext cx="48344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7292" y="1535113"/>
            <a:ext cx="48363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7292" y="2174875"/>
            <a:ext cx="48363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560322" y="1535113"/>
            <a:ext cx="48382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560322" y="2174875"/>
            <a:ext cx="48382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7291" y="273050"/>
            <a:ext cx="360109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79509" y="273052"/>
            <a:ext cx="61190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7291" y="1435102"/>
            <a:ext cx="360109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5456" y="4800600"/>
            <a:ext cx="656748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45456" y="612775"/>
            <a:ext cx="656748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5456" y="5367338"/>
            <a:ext cx="656748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935715" y="274640"/>
            <a:ext cx="246280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7292" y="274640"/>
            <a:ext cx="720599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7291" y="274638"/>
            <a:ext cx="98512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7291" y="1600202"/>
            <a:ext cx="98512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7290" y="6356352"/>
            <a:ext cx="2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739820" y="6356352"/>
            <a:ext cx="3466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844500" y="6356352"/>
            <a:ext cx="2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6402" y="2636912"/>
            <a:ext cx="9303942" cy="1470025"/>
          </a:xfrm>
        </p:spPr>
        <p:txBody>
          <a:bodyPr/>
          <a:lstStyle/>
          <a:p>
            <a:r>
              <a:rPr lang="ru-RU" dirty="0" smtClean="0"/>
              <a:t>Урок 3. Первая программа в Pascal.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2544" y="260648"/>
            <a:ext cx="7662069" cy="288032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ru-RU" dirty="0" smtClean="0"/>
              <a:t>Подготовил презентацию: Гришко К.Е Учитель информатики и ИКТ</a:t>
            </a:r>
            <a:endParaRPr lang="ru-RU" dirty="0"/>
          </a:p>
        </p:txBody>
      </p:sp>
      <p:sp>
        <p:nvSpPr>
          <p:cNvPr id="1026" name="AutoShape 2" descr="Паскаль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Админ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5194" y="620688"/>
            <a:ext cx="2323922" cy="1267594"/>
          </a:xfrm>
          <a:prstGeom prst="rect">
            <a:avLst/>
          </a:prstGeom>
          <a:noFill/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216322" y="6381328"/>
            <a:ext cx="7662069" cy="288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Информация с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сайта: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learnpascal.ru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Уроки Pascal. от новичка до победителя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44714" y="4005064"/>
            <a:ext cx="37095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“Hello, World </a:t>
            </a:r>
            <a:r>
              <a:rPr lang="ru-RU" sz="2800" dirty="0" smtClean="0">
                <a:solidFill>
                  <a:srgbClr val="C00000"/>
                </a:solidFill>
              </a:rPr>
              <a:t>на </a:t>
            </a:r>
            <a:r>
              <a:rPr lang="en-US" sz="2800" dirty="0" smtClean="0">
                <a:solidFill>
                  <a:srgbClr val="C00000"/>
                </a:solidFill>
              </a:rPr>
              <a:t>Pascal”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Паскаль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16322" y="6381328"/>
            <a:ext cx="7662069" cy="288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Информация с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сайта: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learnpascal.ru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Уроки Pascal. от новичка до победителя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2346" y="260648"/>
            <a:ext cx="10225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/>
            <a:r>
              <a:rPr lang="ru-RU" sz="2400" b="1" dirty="0" smtClean="0"/>
              <a:t>Величина </a:t>
            </a:r>
            <a:r>
              <a:rPr lang="ru-RU" sz="2400" dirty="0" smtClean="0"/>
              <a:t>— это отдельный информационный объект, хранящийся в памяти компьютера.</a:t>
            </a:r>
            <a:endParaRPr lang="ru-RU" sz="2400" dirty="0"/>
          </a:p>
        </p:txBody>
      </p:sp>
      <p:pic>
        <p:nvPicPr>
          <p:cNvPr id="14338" name="Picture 2" descr="C:\Users\Админ\Desktop\величины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2546" y="1124744"/>
            <a:ext cx="6840760" cy="5130570"/>
          </a:xfrm>
          <a:prstGeom prst="rect">
            <a:avLst/>
          </a:prstGeom>
          <a:noFill/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44624"/>
            <a:ext cx="109458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Паскаль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16322" y="6381328"/>
            <a:ext cx="7662069" cy="288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Информация с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сайта: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learnpascal.ru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Уроки Pascal. от новичка до победителя </a:t>
            </a:r>
          </a:p>
        </p:txBody>
      </p:sp>
      <p:pic>
        <p:nvPicPr>
          <p:cNvPr id="15362" name="Picture 2" descr="C:\Users\Админ\Desktop\Untitled-artwor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530" y="188640"/>
            <a:ext cx="6408712" cy="4806534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38031"/>
            <a:ext cx="84960" cy="381137"/>
          </a:xfrm>
          <a:prstGeom prst="rect">
            <a:avLst/>
          </a:prstGeom>
          <a:solidFill>
            <a:srgbClr val="F7F7F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179331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93A1A1"/>
                </a:solidFill>
                <a:effectLst/>
                <a:latin typeface="Monaco"/>
                <a:cs typeface="Arial" pitchFamily="34" charset="0"/>
              </a:rPr>
              <a:t>}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6362" y="5085184"/>
            <a:ext cx="10081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Monaco"/>
                <a:cs typeface="Arial" pitchFamily="34" charset="0"/>
              </a:rPr>
              <a:t>…</a:t>
            </a:r>
          </a:p>
          <a:p>
            <a:r>
              <a:rPr lang="ru-RU" sz="2400" b="1" dirty="0" smtClean="0">
                <a:solidFill>
                  <a:srgbClr val="1E347B"/>
                </a:solidFill>
                <a:latin typeface="Monaco"/>
                <a:cs typeface="Arial" pitchFamily="34" charset="0"/>
              </a:rPr>
              <a:t>    </a:t>
            </a:r>
            <a:r>
              <a:rPr lang="ru-RU" sz="2400" b="1" dirty="0" err="1" smtClean="0">
                <a:solidFill>
                  <a:srgbClr val="1E347B"/>
                </a:solidFill>
                <a:latin typeface="Monaco"/>
                <a:cs typeface="Arial" pitchFamily="34" charset="0"/>
              </a:rPr>
              <a:t>var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48484C"/>
                </a:solidFill>
                <a:latin typeface="Monaco"/>
                <a:cs typeface="Arial" pitchFamily="34" charset="0"/>
              </a:rPr>
              <a:t>years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: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48484C"/>
                </a:solidFill>
                <a:latin typeface="Monaco"/>
                <a:cs typeface="Arial" pitchFamily="34" charset="0"/>
              </a:rPr>
              <a:t>integer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;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{объявляем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48484C"/>
                </a:solidFill>
                <a:latin typeface="Monaco"/>
                <a:cs typeface="Arial" pitchFamily="34" charset="0"/>
              </a:rPr>
              <a:t>years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--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это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новая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переменная</a:t>
            </a:r>
            <a:r>
              <a:rPr lang="en-US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}</a:t>
            </a:r>
            <a:endParaRPr lang="ru-RU" sz="2400" b="1" dirty="0" smtClean="0">
              <a:solidFill>
                <a:srgbClr val="93A1A1"/>
              </a:solidFill>
              <a:latin typeface="Monaco"/>
              <a:cs typeface="Arial" pitchFamily="34" charset="0"/>
            </a:endParaRPr>
          </a:p>
          <a:p>
            <a:r>
              <a:rPr lang="ru-RU" b="1" dirty="0" smtClean="0">
                <a:latin typeface="Monaco"/>
                <a:cs typeface="Arial" pitchFamily="34" charset="0"/>
              </a:rPr>
              <a:t>…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Паскаль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16322" y="6381328"/>
            <a:ext cx="7662069" cy="288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Информация с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сайта: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learnpascal.ru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Уроки Pascal. от новичка до победителя </a:t>
            </a:r>
          </a:p>
        </p:txBody>
      </p:sp>
      <p:pic>
        <p:nvPicPr>
          <p:cNvPr id="16386" name="Picture 2" descr="C:\Users\Админ\Desktop\символьны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0578" y="260648"/>
            <a:ext cx="6048672" cy="453650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32346" y="4941168"/>
            <a:ext cx="10153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Monaco"/>
                <a:cs typeface="Arial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1E347B"/>
                </a:solidFill>
                <a:latin typeface="Monaco"/>
                <a:cs typeface="Arial" pitchFamily="34" charset="0"/>
              </a:rPr>
              <a:t>    </a:t>
            </a:r>
            <a:r>
              <a:rPr lang="ru-RU" sz="2400" b="1" dirty="0" err="1" smtClean="0">
                <a:solidFill>
                  <a:srgbClr val="1E347B"/>
                </a:solidFill>
                <a:latin typeface="Monaco"/>
                <a:cs typeface="Arial" pitchFamily="34" charset="0"/>
              </a:rPr>
              <a:t>var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48484C"/>
                </a:solidFill>
                <a:latin typeface="Monaco"/>
                <a:cs typeface="Arial" pitchFamily="34" charset="0"/>
              </a:rPr>
              <a:t>name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: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1E347B"/>
                </a:solidFill>
                <a:latin typeface="Monaco"/>
                <a:cs typeface="Arial" pitchFamily="34" charset="0"/>
              </a:rPr>
              <a:t>string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;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{объявляем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48484C"/>
                </a:solidFill>
                <a:latin typeface="Monaco"/>
                <a:cs typeface="Arial" pitchFamily="34" charset="0"/>
              </a:rPr>
              <a:t>name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--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это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новая</a:t>
            </a:r>
            <a:r>
              <a:rPr lang="ru-RU" sz="2400" b="1" dirty="0" smtClean="0">
                <a:solidFill>
                  <a:srgbClr val="48484C"/>
                </a:solidFill>
                <a:latin typeface="Monaco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переменная</a:t>
            </a:r>
            <a:r>
              <a:rPr lang="ru-RU" sz="2400" dirty="0" smtClean="0">
                <a:solidFill>
                  <a:srgbClr val="93A1A1"/>
                </a:solidFill>
                <a:latin typeface="Monaco"/>
                <a:cs typeface="Arial" pitchFamily="34" charset="0"/>
              </a:rPr>
              <a:t>}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Monaco"/>
                <a:cs typeface="Arial" pitchFamily="34" charset="0"/>
              </a:rPr>
              <a:t>…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Паскаль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16322" y="6381328"/>
            <a:ext cx="7662069" cy="288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Информация с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сайта: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learnpascal.ru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Уроки Pascal. от новичка до победителя </a:t>
            </a:r>
          </a:p>
        </p:txBody>
      </p:sp>
      <p:pic>
        <p:nvPicPr>
          <p:cNvPr id="17410" name="Picture 2" descr="C:\Users\Админ\Desktop\величины.png"/>
          <p:cNvPicPr>
            <a:picLocks noChangeAspect="1" noChangeArrowheads="1"/>
          </p:cNvPicPr>
          <p:nvPr/>
        </p:nvPicPr>
        <p:blipFill>
          <a:blip r:embed="rId2" cstate="print"/>
          <a:srcRect b="20113"/>
          <a:stretch>
            <a:fillRect/>
          </a:stretch>
        </p:blipFill>
        <p:spPr bwMode="auto">
          <a:xfrm>
            <a:off x="2016522" y="0"/>
            <a:ext cx="6203778" cy="371703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3789040"/>
            <a:ext cx="4392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Константа </a:t>
            </a:r>
            <a:r>
              <a:rPr lang="ru-RU" sz="2400" dirty="0" smtClean="0"/>
              <a:t>— значение неизменно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896842" y="3717032"/>
            <a:ext cx="5760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Переменная</a:t>
            </a:r>
            <a:r>
              <a:rPr lang="ru-RU" sz="2400" dirty="0" smtClean="0"/>
              <a:t> — значение может меняться в течение работы программы.</a:t>
            </a:r>
            <a:endParaRPr lang="ru-RU" sz="24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44624"/>
            <a:ext cx="109458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0" y="4869160"/>
            <a:ext cx="109458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92386" y="5229200"/>
            <a:ext cx="9505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Команда присваивания в Паскаль:</a:t>
            </a:r>
            <a:r>
              <a:rPr lang="ru-RU" sz="2400" dirty="0" smtClean="0"/>
              <a:t> &lt; переменная &gt;</a:t>
            </a:r>
            <a:r>
              <a:rPr lang="ru-RU" sz="3200" b="1" dirty="0" smtClean="0">
                <a:solidFill>
                  <a:srgbClr val="FF0000"/>
                </a:solidFill>
              </a:rPr>
              <a:t>:=</a:t>
            </a:r>
            <a:r>
              <a:rPr lang="ru-RU" sz="2400" dirty="0" smtClean="0"/>
              <a:t> &lt; выражение &gt;</a:t>
            </a:r>
            <a:endParaRPr lang="ru-RU" sz="2400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Паскаль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16322" y="6381328"/>
            <a:ext cx="7662069" cy="288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Информация с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сайта: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learnpascal.ru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Уроки Pascal. от новичка до победителя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849170" y="107340"/>
            <a:ext cx="296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Первая программа на </a:t>
            </a:r>
            <a:r>
              <a:rPr lang="en-US" dirty="0" smtClean="0">
                <a:solidFill>
                  <a:srgbClr val="FF0000"/>
                </a:solidFill>
              </a:rPr>
              <a:t>Pascal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40458" y="1628800"/>
            <a:ext cx="770302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Заголовок</a:t>
            </a:r>
            <a:endParaRPr lang="ru-RU" sz="2400" dirty="0" smtClean="0">
              <a:solidFill>
                <a:srgbClr val="C00000"/>
              </a:solidFill>
            </a:endParaRPr>
          </a:p>
          <a:p>
            <a:pPr indent="722313"/>
            <a:r>
              <a:rPr lang="ru-RU" sz="2400" b="1" dirty="0" err="1" smtClean="0"/>
              <a:t>Program</a:t>
            </a:r>
            <a:r>
              <a:rPr lang="ru-RU" sz="2400" b="1" dirty="0" smtClean="0"/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&lt;  имя переменной &gt;;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Объявление переменных и констант</a:t>
            </a:r>
            <a:endParaRPr lang="ru-RU" sz="2400" dirty="0" smtClean="0">
              <a:solidFill>
                <a:srgbClr val="C00000"/>
              </a:solidFill>
            </a:endParaRPr>
          </a:p>
          <a:p>
            <a:pPr indent="722313"/>
            <a:r>
              <a:rPr lang="ru-RU" sz="2400" b="1" dirty="0" err="1" smtClean="0"/>
              <a:t>const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&lt;Символическое имя&gt;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=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&lt;выражение&gt;;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indent="722313"/>
            <a:r>
              <a:rPr lang="ru-RU" sz="2400" b="1" dirty="0" err="1" smtClean="0"/>
              <a:t>var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&lt;Однотипные переменные&gt;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: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&lt;тип&gt;;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Раздел операторов</a:t>
            </a:r>
            <a:endParaRPr lang="ru-RU" sz="2400" dirty="0" smtClean="0">
              <a:solidFill>
                <a:srgbClr val="C00000"/>
              </a:solidFill>
            </a:endParaRPr>
          </a:p>
          <a:p>
            <a:pPr indent="722313"/>
            <a:r>
              <a:rPr lang="ru-RU" sz="2400" b="1" dirty="0" err="1" smtClean="0"/>
              <a:t>Begin</a:t>
            </a:r>
            <a:endParaRPr lang="en-US" sz="2400" b="1" dirty="0" smtClean="0"/>
          </a:p>
          <a:p>
            <a:pPr indent="722313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&lt;оператор 1&gt;;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indent="722313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&lt;оператор 2&gt;;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indent="722313"/>
            <a:r>
              <a:rPr lang="ru-RU" sz="2400" dirty="0" smtClean="0"/>
              <a:t>…</a:t>
            </a:r>
            <a:endParaRPr lang="en-US" sz="2400" dirty="0" smtClean="0"/>
          </a:p>
          <a:p>
            <a:pPr indent="722313"/>
            <a:r>
              <a:rPr lang="ru-RU" sz="2400" b="1" dirty="0" err="1" smtClean="0"/>
              <a:t>end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32346" y="692696"/>
            <a:ext cx="4540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Структура программы в Паскаль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Паскаль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16322" y="6381328"/>
            <a:ext cx="7662069" cy="288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Информация с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сайта: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learnpascal.ru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Уроки Pascal. от новичка до победителя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849170" y="107340"/>
            <a:ext cx="296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Первая программа на </a:t>
            </a:r>
            <a:r>
              <a:rPr lang="en-US" dirty="0" smtClean="0">
                <a:solidFill>
                  <a:srgbClr val="FF0000"/>
                </a:solidFill>
              </a:rPr>
              <a:t>Pascal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40458" y="1340768"/>
            <a:ext cx="77030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Для ввода:</a:t>
            </a:r>
          </a:p>
          <a:p>
            <a:pPr indent="722313"/>
            <a:r>
              <a:rPr lang="en-US" sz="2400" b="1" dirty="0" smtClean="0"/>
              <a:t>R</a:t>
            </a:r>
            <a:r>
              <a:rPr lang="ru-RU" sz="2400" b="1" dirty="0" err="1" smtClean="0"/>
              <a:t>ead</a:t>
            </a:r>
            <a:r>
              <a:rPr lang="en-US" sz="2400" b="1" dirty="0" smtClean="0"/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(Переменную)</a:t>
            </a:r>
          </a:p>
          <a:p>
            <a:pPr indent="722313"/>
            <a:r>
              <a:rPr lang="en-US" sz="2400" b="1" dirty="0" smtClean="0"/>
              <a:t>R</a:t>
            </a:r>
            <a:r>
              <a:rPr lang="ru-RU" sz="2400" b="1" dirty="0" err="1" smtClean="0"/>
              <a:t>eadln</a:t>
            </a:r>
            <a:r>
              <a:rPr lang="en-US" sz="2400" b="1" dirty="0" smtClean="0"/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(Переменную)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И для вывода:</a:t>
            </a:r>
          </a:p>
          <a:p>
            <a:pPr indent="722313"/>
            <a:r>
              <a:rPr lang="en-US" sz="2400" b="1" dirty="0" smtClean="0"/>
              <a:t>W</a:t>
            </a:r>
            <a:r>
              <a:rPr lang="ru-RU" sz="2400" b="1" dirty="0" err="1" smtClean="0"/>
              <a:t>rite</a:t>
            </a:r>
            <a:r>
              <a:rPr lang="en-US" sz="2400" b="1" dirty="0" smtClean="0"/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(Текст в  »)</a:t>
            </a:r>
          </a:p>
          <a:p>
            <a:pPr indent="722313"/>
            <a:r>
              <a:rPr lang="en-US" sz="2400" b="1" dirty="0" smtClean="0"/>
              <a:t>W</a:t>
            </a:r>
            <a:r>
              <a:rPr lang="ru-RU" sz="2400" b="1" dirty="0" err="1" smtClean="0"/>
              <a:t>riteln</a:t>
            </a:r>
            <a:r>
              <a:rPr lang="en-US" sz="2400" b="1" dirty="0" smtClean="0"/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(Текст в »)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32346" y="692696"/>
            <a:ext cx="3397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Ввод и вывод в Паскаль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8329" y="4149080"/>
            <a:ext cx="106574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«</a:t>
            </a:r>
            <a:r>
              <a:rPr lang="ru-RU" sz="2400" b="1" dirty="0" err="1" smtClean="0"/>
              <a:t>ln</a:t>
            </a:r>
            <a:r>
              <a:rPr lang="ru-RU" sz="2400" b="1" dirty="0" smtClean="0"/>
              <a:t>» </a:t>
            </a:r>
            <a:r>
              <a:rPr lang="ru-RU" sz="2000" dirty="0" smtClean="0"/>
              <a:t>(что расшифровывается, как  </a:t>
            </a:r>
            <a:r>
              <a:rPr lang="ru-RU" sz="2000" dirty="0" err="1" smtClean="0"/>
              <a:t>Line</a:t>
            </a:r>
            <a:r>
              <a:rPr lang="ru-RU" sz="2000" dirty="0" smtClean="0"/>
              <a:t>), то курсор переносится на следующую строку.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80618" y="5373216"/>
            <a:ext cx="5572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Теперь вы готовы написать первую программу</a:t>
            </a:r>
            <a:r>
              <a:rPr lang="en-US" sz="2000" b="1" dirty="0" smtClean="0">
                <a:solidFill>
                  <a:srgbClr val="C00000"/>
                </a:solidFill>
              </a:rPr>
              <a:t>!</a:t>
            </a:r>
            <a:r>
              <a:rPr lang="ru-RU" sz="2000" b="1" dirty="0" smtClean="0">
                <a:solidFill>
                  <a:srgbClr val="C00000"/>
                </a:solidFill>
              </a:rPr>
              <a:t>.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Паскаль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16322" y="6381328"/>
            <a:ext cx="7662069" cy="288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Информация с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сайта: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learnpascal.ru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Уроки Pascal. от новичка до победителя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849170" y="107340"/>
            <a:ext cx="296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Первая программа на </a:t>
            </a:r>
            <a:r>
              <a:rPr lang="en-US" dirty="0" smtClean="0">
                <a:solidFill>
                  <a:srgbClr val="FF0000"/>
                </a:solidFill>
              </a:rPr>
              <a:t>Pascal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40458" y="1340768"/>
            <a:ext cx="77030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Для ввода:</a:t>
            </a:r>
          </a:p>
          <a:p>
            <a:pPr indent="722313"/>
            <a:r>
              <a:rPr lang="en-US" sz="2400" b="1" dirty="0" smtClean="0"/>
              <a:t>R</a:t>
            </a:r>
            <a:r>
              <a:rPr lang="ru-RU" sz="2400" b="1" dirty="0" err="1" smtClean="0"/>
              <a:t>ead</a:t>
            </a:r>
            <a:r>
              <a:rPr lang="en-US" sz="2400" b="1" dirty="0" smtClean="0"/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(Переменную)</a:t>
            </a:r>
          </a:p>
          <a:p>
            <a:pPr indent="722313"/>
            <a:r>
              <a:rPr lang="en-US" sz="2400" b="1" dirty="0" smtClean="0"/>
              <a:t>R</a:t>
            </a:r>
            <a:r>
              <a:rPr lang="ru-RU" sz="2400" b="1" dirty="0" err="1" smtClean="0"/>
              <a:t>eadln</a:t>
            </a:r>
            <a:r>
              <a:rPr lang="en-US" sz="2400" b="1" dirty="0" smtClean="0"/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(Переменную)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И для вывода:</a:t>
            </a:r>
          </a:p>
          <a:p>
            <a:pPr indent="722313"/>
            <a:r>
              <a:rPr lang="en-US" sz="2400" b="1" dirty="0" smtClean="0"/>
              <a:t>W</a:t>
            </a:r>
            <a:r>
              <a:rPr lang="ru-RU" sz="2400" b="1" dirty="0" err="1" smtClean="0"/>
              <a:t>rite</a:t>
            </a:r>
            <a:r>
              <a:rPr lang="en-US" sz="2400" b="1" dirty="0" smtClean="0"/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(Текст в  »)</a:t>
            </a:r>
          </a:p>
          <a:p>
            <a:pPr indent="722313"/>
            <a:r>
              <a:rPr lang="en-US" sz="2400" b="1" dirty="0" smtClean="0"/>
              <a:t>W</a:t>
            </a:r>
            <a:r>
              <a:rPr lang="ru-RU" sz="2400" b="1" dirty="0" err="1" smtClean="0"/>
              <a:t>riteln</a:t>
            </a:r>
            <a:r>
              <a:rPr lang="en-US" sz="2400" b="1" dirty="0" smtClean="0"/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(Текст в »)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32346" y="692696"/>
            <a:ext cx="3397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Ввод и вывод в Паскаль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8329" y="4149080"/>
            <a:ext cx="106574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«</a:t>
            </a:r>
            <a:r>
              <a:rPr lang="ru-RU" sz="2400" b="1" dirty="0" err="1" smtClean="0"/>
              <a:t>ln</a:t>
            </a:r>
            <a:r>
              <a:rPr lang="ru-RU" sz="2400" b="1" dirty="0" smtClean="0"/>
              <a:t>» </a:t>
            </a:r>
            <a:r>
              <a:rPr lang="ru-RU" sz="2000" dirty="0" smtClean="0"/>
              <a:t>(что расшифровывается, как  </a:t>
            </a:r>
            <a:r>
              <a:rPr lang="ru-RU" sz="2000" dirty="0" err="1" smtClean="0"/>
              <a:t>Line</a:t>
            </a:r>
            <a:r>
              <a:rPr lang="ru-RU" sz="2000" dirty="0" smtClean="0"/>
              <a:t>), то курсор переносится на следующую строку.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80618" y="5373216"/>
            <a:ext cx="5572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Теперь вы готовы написать первую программу</a:t>
            </a:r>
            <a:r>
              <a:rPr lang="en-US" sz="2000" b="1" dirty="0" smtClean="0">
                <a:solidFill>
                  <a:srgbClr val="C00000"/>
                </a:solidFill>
              </a:rPr>
              <a:t>!</a:t>
            </a:r>
            <a:r>
              <a:rPr lang="ru-RU" sz="2000" b="1" dirty="0" smtClean="0">
                <a:solidFill>
                  <a:srgbClr val="C00000"/>
                </a:solidFill>
              </a:rPr>
              <a:t>.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354" y="1916832"/>
            <a:ext cx="9851232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Практическая работа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44313" y="3645024"/>
            <a:ext cx="10585177" cy="2652081"/>
          </a:xfrm>
          <a:prstGeom prst="roundRect">
            <a:avLst/>
          </a:prstGeom>
          <a:solidFill>
            <a:srgbClr val="F7F7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0" tIns="0" rIns="0" bIns="179331" numCol="1" anchor="ctr" anchorCtr="0" compatLnSpc="1">
            <a:prstTxWarp prst="textNoShape">
              <a:avLst/>
            </a:prstTxWarp>
            <a:spAutoFit/>
          </a:bodyPr>
          <a:lstStyle/>
          <a:p>
            <a:pPr marL="354013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8080"/>
              </a:solidFill>
              <a:effectLst/>
              <a:latin typeface="Monaco"/>
              <a:cs typeface="Arial" pitchFamily="34" charset="0"/>
            </a:endParaRPr>
          </a:p>
          <a:p>
            <a:pPr marL="354013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8080"/>
                </a:solidFill>
                <a:effectLst/>
                <a:latin typeface="Monaco"/>
                <a:cs typeface="Arial" pitchFamily="34" charset="0"/>
              </a:rPr>
              <a:t>Program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48484C"/>
                </a:solidFill>
                <a:effectLst/>
                <a:latin typeface="Monaco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8080"/>
                </a:solidFill>
                <a:effectLst/>
                <a:latin typeface="Monaco"/>
                <a:cs typeface="Arial" pitchFamily="34" charset="0"/>
              </a:rPr>
              <a:t>Hello_World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Monaco"/>
                <a:cs typeface="Arial" pitchFamily="34" charset="0"/>
              </a:rPr>
              <a:t>;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Monaco"/>
                <a:cs typeface="Arial" pitchFamily="34" charset="0"/>
              </a:rPr>
              <a:t>{фигурные кавычки позволяют вставить комментарий к коду}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Monaco"/>
              <a:cs typeface="Arial" pitchFamily="34" charset="0"/>
            </a:endParaRPr>
          </a:p>
          <a:p>
            <a:pPr marL="354013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80"/>
                </a:solidFill>
                <a:effectLst/>
                <a:latin typeface="Monaco"/>
                <a:cs typeface="Arial" pitchFamily="34" charset="0"/>
              </a:rPr>
              <a:t>Begin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8484C"/>
                </a:solidFill>
                <a:effectLst/>
                <a:latin typeface="Monaco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48484C"/>
              </a:solidFill>
              <a:effectLst/>
              <a:latin typeface="Monaco"/>
              <a:cs typeface="Arial" pitchFamily="34" charset="0"/>
            </a:endParaRPr>
          </a:p>
          <a:p>
            <a:pPr marL="354013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Monaco"/>
                <a:cs typeface="Arial" pitchFamily="34" charset="0"/>
              </a:rPr>
              <a:t>   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80"/>
                </a:solidFill>
                <a:effectLst/>
                <a:latin typeface="Monaco"/>
                <a:cs typeface="Arial" pitchFamily="34" charset="0"/>
              </a:rPr>
              <a:t>Write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93A1A1"/>
                </a:solidFill>
                <a:effectLst/>
                <a:latin typeface="Monaco"/>
                <a:cs typeface="Arial" pitchFamily="34" charset="0"/>
              </a:rPr>
              <a:t>(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Monaco"/>
                <a:cs typeface="Arial" pitchFamily="34" charset="0"/>
              </a:rPr>
              <a:t>'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DD1144"/>
                </a:solidFill>
                <a:effectLst/>
                <a:latin typeface="Monaco"/>
                <a:cs typeface="Arial" pitchFamily="34" charset="0"/>
              </a:rPr>
              <a:t>Hello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Monaco"/>
                <a:cs typeface="Arial" pitchFamily="34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DD1144"/>
                </a:solidFill>
                <a:effectLst/>
                <a:latin typeface="Monaco"/>
                <a:cs typeface="Arial" pitchFamily="34" charset="0"/>
              </a:rPr>
              <a:t>World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Monaco"/>
                <a:cs typeface="Arial" pitchFamily="34" charset="0"/>
              </a:rPr>
              <a:t>!'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93A1A1"/>
                </a:solidFill>
                <a:effectLst/>
                <a:latin typeface="Monaco"/>
                <a:cs typeface="Arial" pitchFamily="34" charset="0"/>
              </a:rPr>
              <a:t>)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Monaco"/>
                <a:cs typeface="Arial" pitchFamily="34" charset="0"/>
              </a:rPr>
              <a:t>;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8484C"/>
                </a:solidFill>
                <a:effectLst/>
                <a:latin typeface="Monaco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48484C"/>
              </a:solidFill>
              <a:effectLst/>
              <a:latin typeface="Monaco"/>
              <a:cs typeface="Arial" pitchFamily="34" charset="0"/>
            </a:endParaRPr>
          </a:p>
          <a:p>
            <a:pPr marL="354013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80"/>
                </a:solidFill>
                <a:effectLst/>
                <a:latin typeface="Monaco"/>
                <a:cs typeface="Arial" pitchFamily="34" charset="0"/>
              </a:rPr>
              <a:t>End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Monaco"/>
                <a:cs typeface="Arial" pitchFamily="34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60338" y="0"/>
            <a:ext cx="98512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Домашняя работа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94581" y="980728"/>
            <a:ext cx="98512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Повторить конспект. Подготовиться к тесту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по пройденной теме.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068960"/>
            <a:ext cx="6174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4013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C00000"/>
                </a:solidFill>
                <a:cs typeface="Arial" pitchFamily="34" charset="0"/>
              </a:rPr>
              <a:t>Задание №1</a:t>
            </a:r>
            <a:r>
              <a:rPr lang="ru-RU" sz="2400" dirty="0" smtClean="0">
                <a:cs typeface="Arial" pitchFamily="34" charset="0"/>
              </a:rPr>
              <a:t>. Написать программу в </a:t>
            </a:r>
            <a:r>
              <a:rPr lang="en-US" sz="2400" dirty="0" smtClean="0"/>
              <a:t>Pascal</a:t>
            </a:r>
            <a:r>
              <a:rPr lang="ru-RU" sz="2400" dirty="0" smtClean="0">
                <a:cs typeface="Arial" pitchFamily="34" charset="0"/>
              </a:rPr>
              <a:t> 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16322" y="6381328"/>
            <a:ext cx="7662069" cy="288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Информация с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сайта: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learnpascal.ru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Уроки Pascal. от новичка до победителя 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370" y="0"/>
            <a:ext cx="9851232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Практическая работа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60637" y="2287355"/>
            <a:ext cx="10152830" cy="3877949"/>
          </a:xfrm>
          <a:prstGeom prst="roundRect">
            <a:avLst/>
          </a:prstGeom>
          <a:solidFill>
            <a:srgbClr val="F7F7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0" tIns="0" rIns="0" bIns="179331" numCol="1" anchor="ctr" anchorCtr="0" compatLnSpc="1">
            <a:prstTxWarp prst="textNoShape">
              <a:avLst/>
            </a:prstTxWarp>
            <a:spAutoFit/>
          </a:bodyPr>
          <a:lstStyle/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/>
              <a:t>Program </a:t>
            </a:r>
            <a:r>
              <a:rPr lang="en-US" sz="2400" b="1" dirty="0" err="1" smtClean="0"/>
              <a:t>Hello_boy_girl</a:t>
            </a:r>
            <a:r>
              <a:rPr lang="en-US" sz="2400" b="1" dirty="0" smtClean="0"/>
              <a:t>;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{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фигурные кавычки позволяют вставить комментарий к коду} </a:t>
            </a:r>
          </a:p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 smtClean="0"/>
              <a:t>var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name</a:t>
            </a:r>
            <a:r>
              <a:rPr lang="en-US" sz="2400" b="1" dirty="0" smtClean="0"/>
              <a:t>: string;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{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объявляем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name --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это новая переменная}</a:t>
            </a:r>
          </a:p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B050"/>
                </a:solidFill>
              </a:rPr>
              <a:t>      </a:t>
            </a:r>
            <a:r>
              <a:rPr lang="en-US" sz="2400" b="1" dirty="0" smtClean="0">
                <a:solidFill>
                  <a:srgbClr val="00B050"/>
                </a:solidFill>
              </a:rPr>
              <a:t>Begin </a:t>
            </a:r>
            <a:r>
              <a:rPr lang="en-US" sz="2400" b="1" dirty="0" smtClean="0"/>
              <a:t>Write('</a:t>
            </a:r>
            <a:r>
              <a:rPr lang="ru-RU" sz="2400" b="1" dirty="0" smtClean="0"/>
              <a:t>Введите свое имя: ');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{так как мы используем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write,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курсор будет мигать после двоеточия} </a:t>
            </a:r>
          </a:p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            </a:t>
            </a:r>
            <a:r>
              <a:rPr lang="en-US" sz="2400" b="1" dirty="0" smtClean="0"/>
              <a:t>Read(</a:t>
            </a:r>
            <a:r>
              <a:rPr lang="en-US" sz="2400" b="1" dirty="0" smtClean="0">
                <a:solidFill>
                  <a:srgbClr val="C00000"/>
                </a:solidFill>
              </a:rPr>
              <a:t>name</a:t>
            </a:r>
            <a:r>
              <a:rPr lang="en-US" sz="2400" b="1" dirty="0" smtClean="0"/>
              <a:t>);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{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Считываем все, что ввел пользователь}  </a:t>
            </a:r>
          </a:p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           </a:t>
            </a:r>
            <a:r>
              <a:rPr lang="en-US" sz="2400" b="1" dirty="0" smtClean="0"/>
              <a:t>Write('</a:t>
            </a:r>
            <a:r>
              <a:rPr lang="ru-RU" sz="2400" b="1" dirty="0" smtClean="0"/>
              <a:t>Привет,',</a:t>
            </a:r>
            <a:r>
              <a:rPr lang="en-US" sz="2400" b="1" dirty="0" smtClean="0">
                <a:solidFill>
                  <a:srgbClr val="C00000"/>
                </a:solidFill>
              </a:rPr>
              <a:t>name</a:t>
            </a:r>
            <a:r>
              <a:rPr lang="en-US" sz="2400" b="1" dirty="0" smtClean="0"/>
              <a:t>,'!');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{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Обратите внимание! Переменная отделяется от кавычек ЗАПЯТЫМИ!} </a:t>
            </a:r>
          </a:p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B050"/>
                </a:solidFill>
              </a:rPr>
              <a:t>      </a:t>
            </a:r>
            <a:r>
              <a:rPr lang="en-US" sz="2400" b="1" dirty="0" smtClean="0">
                <a:solidFill>
                  <a:srgbClr val="00B050"/>
                </a:solidFill>
              </a:rPr>
              <a:t>End.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8330" y="908720"/>
            <a:ext cx="10441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C00000"/>
                </a:solidFill>
                <a:cs typeface="Arial" pitchFamily="34" charset="0"/>
              </a:rPr>
              <a:t>Задача №2</a:t>
            </a:r>
            <a:r>
              <a:rPr lang="ru-RU" sz="2400" dirty="0" smtClean="0">
                <a:cs typeface="Arial" pitchFamily="34" charset="0"/>
              </a:rPr>
              <a:t>. </a:t>
            </a:r>
            <a:r>
              <a:rPr lang="ru-RU" sz="2400" i="1" dirty="0" smtClean="0"/>
              <a:t>Требуется запросить имя пользователя, а затем вывести «Привет, &lt;имя&gt;!»</a:t>
            </a:r>
            <a:r>
              <a:rPr lang="ru-RU" sz="2400" dirty="0" smtClean="0"/>
              <a:t> Для решения этой задачи нам потребуется строковой тип данных — </a:t>
            </a:r>
            <a:r>
              <a:rPr lang="ru-RU" sz="2400" dirty="0" err="1" smtClean="0"/>
              <a:t>string</a:t>
            </a:r>
            <a:r>
              <a:rPr lang="ru-RU" sz="2400" dirty="0" smtClean="0"/>
              <a:t>.</a:t>
            </a:r>
            <a:endParaRPr lang="ru-RU" sz="2400" dirty="0" smtClean="0">
              <a:cs typeface="Arial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16322" y="6381328"/>
            <a:ext cx="7662069" cy="288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Информация с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сайта: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learnpascal.ru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Уроки Pascal. от новичка до победителя 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370" y="0"/>
            <a:ext cx="9851232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Практическая работа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60637" y="2491668"/>
            <a:ext cx="10152830" cy="3469326"/>
          </a:xfrm>
          <a:prstGeom prst="roundRect">
            <a:avLst/>
          </a:prstGeom>
          <a:solidFill>
            <a:srgbClr val="F7F7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0" tIns="0" rIns="0" bIns="179331" numCol="1" anchor="ctr" anchorCtr="0" compatLnSpc="1">
            <a:prstTxWarp prst="textNoShape">
              <a:avLst/>
            </a:prstTxWarp>
            <a:spAutoFit/>
          </a:bodyPr>
          <a:lstStyle/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/>
              <a:t>Program </a:t>
            </a:r>
            <a:r>
              <a:rPr lang="en-US" sz="2400" b="1" dirty="0" err="1" smtClean="0"/>
              <a:t>How_old_are_you</a:t>
            </a:r>
            <a:r>
              <a:rPr lang="en-US" sz="2400" b="1" dirty="0" smtClean="0"/>
              <a:t>; </a:t>
            </a:r>
            <a:endParaRPr lang="ru-RU" sz="2400" b="1" dirty="0" smtClean="0"/>
          </a:p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       </a:t>
            </a:r>
            <a:r>
              <a:rPr lang="en-US" sz="2400" b="1" dirty="0" err="1" smtClean="0"/>
              <a:t>var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years</a:t>
            </a:r>
            <a:r>
              <a:rPr lang="en-US" sz="2400" b="1" dirty="0" smtClean="0"/>
              <a:t>: integer;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{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объявляем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years --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это новая переменная} </a:t>
            </a:r>
          </a:p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B050"/>
                </a:solidFill>
              </a:rPr>
              <a:t>       </a:t>
            </a:r>
            <a:r>
              <a:rPr lang="en-US" sz="2400" b="1" dirty="0" smtClean="0">
                <a:solidFill>
                  <a:srgbClr val="00B050"/>
                </a:solidFill>
              </a:rPr>
              <a:t>Begin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/>
              <a:t> </a:t>
            </a:r>
            <a:r>
              <a:rPr lang="ru-RU" sz="2400" dirty="0" smtClean="0"/>
              <a:t>           </a:t>
            </a:r>
            <a:r>
              <a:rPr lang="en-US" sz="2400" b="1" dirty="0" err="1" smtClean="0"/>
              <a:t>Writeln</a:t>
            </a:r>
            <a:r>
              <a:rPr lang="en-US" sz="2400" b="1" dirty="0" smtClean="0"/>
              <a:t>('</a:t>
            </a:r>
            <a:r>
              <a:rPr lang="ru-RU" sz="2400" b="1" dirty="0" smtClean="0"/>
              <a:t>Сколько вам лет?');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{так как мы используем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</a:rPr>
              <a:t>writeln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каретка будет мигать под надписью} </a:t>
            </a:r>
          </a:p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            </a:t>
            </a:r>
            <a:r>
              <a:rPr lang="en-US" sz="2400" b="1" dirty="0" smtClean="0"/>
              <a:t>Read(</a:t>
            </a:r>
            <a:r>
              <a:rPr lang="en-US" sz="2400" b="1" dirty="0" smtClean="0">
                <a:solidFill>
                  <a:srgbClr val="C00000"/>
                </a:solidFill>
              </a:rPr>
              <a:t>years</a:t>
            </a:r>
            <a:r>
              <a:rPr lang="en-US" sz="2400" b="1" dirty="0" smtClean="0"/>
              <a:t>);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{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Считываем все, что ввел пользователь} </a:t>
            </a:r>
          </a:p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            </a:t>
            </a:r>
            <a:r>
              <a:rPr lang="en-US" sz="2400" b="1" dirty="0" smtClean="0"/>
              <a:t>Write('</a:t>
            </a:r>
            <a:r>
              <a:rPr lang="ru-RU" sz="2400" b="1" dirty="0" smtClean="0"/>
              <a:t>Вам ',</a:t>
            </a:r>
            <a:r>
              <a:rPr lang="en-US" sz="2400" b="1" dirty="0" smtClean="0">
                <a:solidFill>
                  <a:srgbClr val="C00000"/>
                </a:solidFill>
              </a:rPr>
              <a:t>years</a:t>
            </a:r>
            <a:r>
              <a:rPr lang="en-US" sz="2400" b="1" dirty="0" smtClean="0"/>
              <a:t>,' </a:t>
            </a:r>
            <a:r>
              <a:rPr lang="ru-RU" sz="2400" b="1" dirty="0" smtClean="0"/>
              <a:t>лет.');</a:t>
            </a:r>
          </a:p>
          <a:p>
            <a:pPr marL="354013"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B050"/>
                </a:solidFill>
              </a:rPr>
              <a:t>       </a:t>
            </a:r>
            <a:r>
              <a:rPr lang="en-US" sz="2400" b="1" dirty="0" smtClean="0">
                <a:solidFill>
                  <a:srgbClr val="00B050"/>
                </a:solidFill>
              </a:rPr>
              <a:t>End.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8330" y="908720"/>
            <a:ext cx="10441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C00000"/>
                </a:solidFill>
                <a:cs typeface="Arial" pitchFamily="34" charset="0"/>
              </a:rPr>
              <a:t>Задача №2</a:t>
            </a:r>
            <a:r>
              <a:rPr lang="ru-RU" sz="2400" dirty="0" smtClean="0">
                <a:cs typeface="Arial" pitchFamily="34" charset="0"/>
              </a:rPr>
              <a:t>. </a:t>
            </a:r>
            <a:r>
              <a:rPr lang="ru-RU" sz="2400" i="1" dirty="0" smtClean="0"/>
              <a:t>Требуется узнать сколько лет пользователю, а затем вывести  «Вам  &lt;возраст&gt; лет».</a:t>
            </a:r>
            <a:r>
              <a:rPr lang="ru-RU" sz="2400" dirty="0" smtClean="0"/>
              <a:t> Очевидно, что для решения этой задачи нам потребуется целочисленный тип данных — </a:t>
            </a:r>
            <a:r>
              <a:rPr lang="ru-RU" sz="2400" dirty="0" err="1" smtClean="0"/>
              <a:t>Integer</a:t>
            </a:r>
            <a:r>
              <a:rPr lang="ru-RU" sz="2400" dirty="0" smtClean="0"/>
              <a:t>.</a:t>
            </a:r>
            <a:endParaRPr lang="ru-RU" sz="2400" dirty="0" smtClean="0">
              <a:cs typeface="Arial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16322" y="6381328"/>
            <a:ext cx="7662069" cy="288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Информация с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сайта: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learnpascal.ru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Уроки Pascal. от новичка до победителя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552</Words>
  <Application>Microsoft Office PowerPoint</Application>
  <PresentationFormat>Произвольный</PresentationFormat>
  <Paragraphs>86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Урок 3. Первая программа в Pascal.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Практическая работа</vt:lpstr>
      <vt:lpstr>Практическая работа</vt:lpstr>
      <vt:lpstr>Практическая работа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3. Первая программа в Pascal.</dc:title>
  <dc:creator>Админ</dc:creator>
  <cp:lastModifiedBy>admin</cp:lastModifiedBy>
  <cp:revision>16</cp:revision>
  <dcterms:created xsi:type="dcterms:W3CDTF">2015-01-25T13:21:54Z</dcterms:created>
  <dcterms:modified xsi:type="dcterms:W3CDTF">2015-08-25T06:58:44Z</dcterms:modified>
</cp:coreProperties>
</file>