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97" r:id="rId32"/>
    <p:sldId id="299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CC3300"/>
    <a:srgbClr val="66FF66"/>
    <a:srgbClr val="00FF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77863"/>
            <a:ext cx="4570413" cy="34432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9040F208-49D6-4663-A24F-389C2E6C15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6416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2FC91B-8E28-47B9-88E2-A5D79974E60D}" type="slidenum">
              <a:rPr lang="ru-RU"/>
              <a:pPr/>
              <a:t>1</a:t>
            </a:fld>
            <a:endParaRPr lang="ru-RU"/>
          </a:p>
        </p:txBody>
      </p:sp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CBC713-764C-46A6-8124-F58DC8BE045E}" type="slidenum">
              <a:rPr lang="ru-RU"/>
              <a:pPr/>
              <a:t>2</a:t>
            </a:fld>
            <a:endParaRPr lang="ru-RU"/>
          </a:p>
        </p:txBody>
      </p:sp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E4149B-9BBD-4EBC-A5C7-07046ABA9EBC}" type="slidenum">
              <a:rPr lang="ru-RU"/>
              <a:pPr/>
              <a:t>3</a:t>
            </a:fld>
            <a:endParaRPr lang="ru-RU"/>
          </a:p>
        </p:txBody>
      </p:sp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E5C7CB6-E5E5-4D3B-8B07-AFD13B5686A8}" type="slidenum">
              <a:rPr lang="ru-RU"/>
              <a:pPr/>
              <a:t>4</a:t>
            </a:fld>
            <a:endParaRPr lang="ru-RU"/>
          </a:p>
        </p:txBody>
      </p:sp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8FCD118-629F-4CD2-A77D-6418D4CA3052}" type="slidenum">
              <a:rPr lang="ru-RU"/>
              <a:pPr/>
              <a:t>5</a:t>
            </a:fld>
            <a:endParaRPr lang="ru-RU"/>
          </a:p>
        </p:txBody>
      </p:sp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F37033F-983C-4CF8-9740-FABE1A5EA0AA}" type="slidenum">
              <a:rPr lang="ru-RU"/>
              <a:pPr/>
              <a:t>6</a:t>
            </a:fld>
            <a:endParaRPr lang="ru-RU"/>
          </a:p>
        </p:txBody>
      </p:sp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288914-2EED-46F0-A433-256C27ED0BA1}" type="slidenum">
              <a:rPr lang="ru-RU"/>
              <a:pPr/>
              <a:t>7</a:t>
            </a:fld>
            <a:endParaRPr lang="ru-RU"/>
          </a:p>
        </p:txBody>
      </p:sp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5D6A9D-FAF6-44EE-B296-097E3276399E}" type="slidenum">
              <a:rPr lang="ru-RU"/>
              <a:pPr/>
              <a:t>8</a:t>
            </a:fld>
            <a:endParaRPr lang="ru-RU"/>
          </a:p>
        </p:txBody>
      </p:sp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B6B5A2-702B-4175-A719-243FACBCC952}" type="slidenum">
              <a:rPr lang="ru-RU"/>
              <a:pPr/>
              <a:t>9</a:t>
            </a:fld>
            <a:endParaRPr lang="ru-RU"/>
          </a:p>
        </p:txBody>
      </p:sp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C610A9-3DE7-4D4C-B936-CAA55D92EF9C}" type="slidenum">
              <a:rPr lang="ru-RU"/>
              <a:pPr/>
              <a:t>10</a:t>
            </a:fld>
            <a:endParaRPr lang="ru-RU"/>
          </a:p>
        </p:txBody>
      </p:sp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620668D-5C35-4CA3-B2FB-517004D35BD9}" type="slidenum">
              <a:rPr lang="ru-RU"/>
              <a:pPr/>
              <a:t>11</a:t>
            </a:fld>
            <a:endParaRPr lang="ru-RU"/>
          </a:p>
        </p:txBody>
      </p:sp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E03CC1-7814-4667-B463-97590699687A}" type="slidenum">
              <a:rPr lang="ru-RU"/>
              <a:pPr/>
              <a:t>12</a:t>
            </a:fld>
            <a:endParaRPr lang="ru-RU"/>
          </a:p>
        </p:txBody>
      </p:sp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934873-6F6A-470B-B340-B31DD5458A35}" type="slidenum">
              <a:rPr lang="ru-RU"/>
              <a:pPr/>
              <a:t>13</a:t>
            </a:fld>
            <a:endParaRPr lang="ru-RU"/>
          </a:p>
        </p:txBody>
      </p:sp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04F0AA-C58B-456A-8C65-8FCA39B8E9D4}" type="slidenum">
              <a:rPr lang="ru-RU"/>
              <a:pPr/>
              <a:t>14</a:t>
            </a:fld>
            <a:endParaRPr lang="ru-RU"/>
          </a:p>
        </p:txBody>
      </p:sp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9472666-A2BF-4D09-B6BC-DA232F2E8BDE}" type="slidenum">
              <a:rPr lang="ru-RU"/>
              <a:pPr/>
              <a:t>15</a:t>
            </a:fld>
            <a:endParaRPr lang="ru-RU"/>
          </a:p>
        </p:txBody>
      </p:sp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3AB84E-AFC6-4210-8802-B8ED505BD2E2}" type="slidenum">
              <a:rPr lang="ru-RU"/>
              <a:pPr/>
              <a:t>16</a:t>
            </a:fld>
            <a:endParaRPr lang="ru-RU"/>
          </a:p>
        </p:txBody>
      </p:sp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A7BB5D-19E1-4299-AD89-89422A1BDF38}" type="slidenum">
              <a:rPr lang="ru-RU"/>
              <a:pPr/>
              <a:t>17</a:t>
            </a:fld>
            <a:endParaRPr lang="ru-RU"/>
          </a:p>
        </p:txBody>
      </p:sp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66351F2-4E35-4620-9866-B8383448CDC9}" type="slidenum">
              <a:rPr lang="ru-RU"/>
              <a:pPr/>
              <a:t>18</a:t>
            </a:fld>
            <a:endParaRPr lang="ru-RU"/>
          </a:p>
        </p:txBody>
      </p:sp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06F89AD-0B2E-4A76-91BA-1264A6353A64}" type="slidenum">
              <a:rPr lang="ru-RU"/>
              <a:pPr/>
              <a:t>19</a:t>
            </a:fld>
            <a:endParaRPr lang="ru-RU"/>
          </a:p>
        </p:txBody>
      </p:sp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C15E2-7037-488F-829B-D319A506E445}" type="slidenum">
              <a:rPr lang="ru-RU"/>
              <a:pPr/>
              <a:t>20</a:t>
            </a:fld>
            <a:endParaRPr lang="ru-RU"/>
          </a:p>
        </p:txBody>
      </p:sp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E076DB-B5B8-440E-9EA4-BDF82569711C}" type="slidenum">
              <a:rPr lang="ru-RU"/>
              <a:pPr/>
              <a:t>21</a:t>
            </a:fld>
            <a:endParaRPr lang="ru-RU"/>
          </a:p>
        </p:txBody>
      </p:sp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79587E-95B9-431D-94AC-611AF64F7FDA}" type="slidenum">
              <a:rPr lang="ru-RU"/>
              <a:pPr/>
              <a:t>22</a:t>
            </a:fld>
            <a:endParaRPr lang="ru-RU"/>
          </a:p>
        </p:txBody>
      </p:sp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BE2EAD-89DC-4B3D-BA00-626E77C0796E}" type="slidenum">
              <a:rPr lang="ru-RU"/>
              <a:pPr/>
              <a:t>23</a:t>
            </a:fld>
            <a:endParaRPr lang="ru-RU"/>
          </a:p>
        </p:txBody>
      </p:sp>
      <p:sp>
        <p:nvSpPr>
          <p:cNvPr id="68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A5B303-1C83-4536-90DF-6AE3C0254D21}" type="slidenum">
              <a:rPr lang="ru-RU"/>
              <a:pPr/>
              <a:t>24</a:t>
            </a:fld>
            <a:endParaRPr lang="ru-RU"/>
          </a:p>
        </p:txBody>
      </p:sp>
      <p:sp>
        <p:nvSpPr>
          <p:cNvPr id="69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E8F0A2-ADC0-45EC-B50C-C788C692473A}" type="slidenum">
              <a:rPr lang="ru-RU"/>
              <a:pPr/>
              <a:t>25</a:t>
            </a:fld>
            <a:endParaRPr lang="ru-RU"/>
          </a:p>
        </p:txBody>
      </p:sp>
      <p:sp>
        <p:nvSpPr>
          <p:cNvPr id="70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EF4447-F6C2-4AAC-9074-2274B2523FD4}" type="slidenum">
              <a:rPr lang="ru-RU"/>
              <a:pPr/>
              <a:t>26</a:t>
            </a:fld>
            <a:endParaRPr lang="ru-RU"/>
          </a:p>
        </p:txBody>
      </p:sp>
      <p:sp>
        <p:nvSpPr>
          <p:cNvPr id="71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22D48F-1544-4588-B29B-55B6520F2597}" type="slidenum">
              <a:rPr lang="ru-RU"/>
              <a:pPr/>
              <a:t>27</a:t>
            </a:fld>
            <a:endParaRPr lang="ru-RU"/>
          </a:p>
        </p:txBody>
      </p:sp>
      <p:sp>
        <p:nvSpPr>
          <p:cNvPr id="727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DCDAAF-3B6C-4E30-AA58-A75D4AE7CB96}" type="slidenum">
              <a:rPr lang="ru-RU"/>
              <a:pPr/>
              <a:t>28</a:t>
            </a:fld>
            <a:endParaRPr lang="ru-RU"/>
          </a:p>
        </p:txBody>
      </p:sp>
      <p:sp>
        <p:nvSpPr>
          <p:cNvPr id="737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B652D7-86E4-4018-AA11-6DC3732C333C}" type="slidenum">
              <a:rPr lang="ru-RU"/>
              <a:pPr/>
              <a:t>29</a:t>
            </a:fld>
            <a:endParaRPr lang="ru-RU"/>
          </a:p>
        </p:txBody>
      </p:sp>
      <p:sp>
        <p:nvSpPr>
          <p:cNvPr id="747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59FA66-26BB-4F6E-A0F0-F0C6B07ACB6A}" type="slidenum">
              <a:rPr lang="ru-RU"/>
              <a:pPr/>
              <a:t>32</a:t>
            </a:fld>
            <a:endParaRPr lang="ru-RU"/>
          </a:p>
        </p:txBody>
      </p:sp>
      <p:sp>
        <p:nvSpPr>
          <p:cNvPr id="768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0AA05C-CBB5-44C1-B96F-B0B2C9D57E33}" type="slidenum">
              <a:rPr lang="ru-RU"/>
              <a:pPr/>
              <a:t>33</a:t>
            </a:fld>
            <a:endParaRPr lang="ru-RU"/>
          </a:p>
        </p:txBody>
      </p:sp>
      <p:sp>
        <p:nvSpPr>
          <p:cNvPr id="778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C15D0B-C5F3-4809-A244-3B36D561A215}" type="slidenum">
              <a:rPr lang="ru-RU"/>
              <a:pPr/>
              <a:t>34</a:t>
            </a:fld>
            <a:endParaRPr lang="ru-RU"/>
          </a:p>
        </p:txBody>
      </p:sp>
      <p:sp>
        <p:nvSpPr>
          <p:cNvPr id="788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D31B6D-6341-4A66-82AF-1E8873116B67}" type="slidenum">
              <a:rPr lang="ru-RU"/>
              <a:pPr/>
              <a:t>35</a:t>
            </a:fld>
            <a:endParaRPr lang="ru-RU"/>
          </a:p>
        </p:txBody>
      </p:sp>
      <p:sp>
        <p:nvSpPr>
          <p:cNvPr id="798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904881E-C684-4629-BFC0-F11BD61D5F42}" type="slidenum">
              <a:rPr lang="ru-RU"/>
              <a:pPr/>
              <a:t>36</a:t>
            </a:fld>
            <a:endParaRPr lang="ru-RU"/>
          </a:p>
        </p:txBody>
      </p:sp>
      <p:sp>
        <p:nvSpPr>
          <p:cNvPr id="808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BA73FB-ACBC-4D8C-BE75-4BB6A0C3DE8A}" type="slidenum">
              <a:rPr lang="ru-RU"/>
              <a:pPr/>
              <a:t>37</a:t>
            </a:fld>
            <a:endParaRPr lang="ru-RU"/>
          </a:p>
        </p:txBody>
      </p:sp>
      <p:sp>
        <p:nvSpPr>
          <p:cNvPr id="819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BF6591-393C-443A-BD47-2D57064850FA}" type="slidenum">
              <a:rPr lang="ru-RU"/>
              <a:pPr/>
              <a:t>38</a:t>
            </a:fld>
            <a:endParaRPr lang="ru-RU"/>
          </a:p>
        </p:txBody>
      </p:sp>
      <p:sp>
        <p:nvSpPr>
          <p:cNvPr id="829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CA2B4F-6D0E-4C4A-B6CA-1B611CC532D2}" type="slidenum">
              <a:rPr lang="ru-RU"/>
              <a:pPr/>
              <a:t>39</a:t>
            </a:fld>
            <a:endParaRPr lang="ru-RU"/>
          </a:p>
        </p:txBody>
      </p:sp>
      <p:sp>
        <p:nvSpPr>
          <p:cNvPr id="839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E77CD38-5555-40CC-A040-04821029F57B}" type="slidenum">
              <a:rPr lang="ru-RU"/>
              <a:pPr/>
              <a:t>40</a:t>
            </a:fld>
            <a:endParaRPr lang="ru-RU"/>
          </a:p>
        </p:txBody>
      </p:sp>
      <p:sp>
        <p:nvSpPr>
          <p:cNvPr id="849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0AA9F0-5AFB-4AB8-906C-FAB01687F631}" type="slidenum">
              <a:rPr lang="ru-RU"/>
              <a:pPr/>
              <a:t>41</a:t>
            </a:fld>
            <a:endParaRPr lang="ru-RU"/>
          </a:p>
        </p:txBody>
      </p:sp>
      <p:sp>
        <p:nvSpPr>
          <p:cNvPr id="860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6BA043-DDFF-4251-A0EE-1AB5B6D2D785}" type="slidenum">
              <a:rPr lang="ru-RU"/>
              <a:pPr/>
              <a:t>42</a:t>
            </a:fld>
            <a:endParaRPr lang="ru-RU"/>
          </a:p>
        </p:txBody>
      </p:sp>
      <p:sp>
        <p:nvSpPr>
          <p:cNvPr id="870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196BDA0-E4CA-45B4-848A-5D507EB29B95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A7353FB-FF64-4C13-8AF4-D45D3388E0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4FB6E62-47CC-4D75-840A-072086144EF5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7C81B07-9A0C-4CDD-A777-C10AA3D1242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1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94A01F45-FB83-4A11-8D07-B4643359C764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3EE3086-6F90-40A4-B924-0376E70D489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7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72E0D630-F268-499C-962F-26460B8E2538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6FD53C-100E-4757-81AD-D767564825B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9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ECDE4C1-2042-4A61-80A4-F18A80AAD550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1AB87D0-3200-4745-A3F4-BAE258723D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014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057D613-D327-4E4F-B46B-9303307003F0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93AB468-0B05-4019-AB8A-C2CD4B27CF8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5EC8A392-B86E-42A9-BEC5-16A0ED9AAF6F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2EF2C59-D6BF-46BD-9E32-19FA0EE855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23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5D935239-D375-4661-B6E9-0D929E373EB0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E88B299-6EB3-4B8F-93A2-A0E7980529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3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7D4BA55-F899-4EA1-9E83-EFA9F208A9E4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6F586F9-E34A-4CC8-AB19-1DB122AC96A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43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BFB8008-9605-4C03-8510-CEF66811017D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6BCE5CE-57A2-43A9-B947-22E73F0BD1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297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31763"/>
            <a:ext cx="2055813" cy="5997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1763"/>
            <a:ext cx="6019800" cy="5997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4C4C63C-CCB6-48A8-B4D6-82D4DBC29C6D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87990B-7E27-4084-829A-569AD8A3265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660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1763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8013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40175"/>
            <a:ext cx="8228013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457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2BFE0B23-1096-4042-9735-D563FE384A11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278563"/>
            <a:ext cx="2894013" cy="455612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AC9083A7-846B-4669-9928-7E09CA64DA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373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1763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8013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40175"/>
            <a:ext cx="8228013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457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F755D402-8164-4442-AC51-9F389DB524FB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278563"/>
            <a:ext cx="2894013" cy="455612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3BB1F8F0-82A9-4CC2-8A63-D3969DA2BEE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951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1763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457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E6598735-444F-4648-9FF5-49ABD4827ED1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278563"/>
            <a:ext cx="2894013" cy="455612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7E8E22FC-4BCE-404B-A340-0F89CFE83A9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238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1763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457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15F2BB09-11F0-4B76-9905-3C576A8BDA95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278563"/>
            <a:ext cx="2894013" cy="455612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BE08651F-FCA6-4AA7-9E1C-349138D0E19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585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45D1C2D-EA17-45E7-A899-DFF7498A9818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15750B-71C5-4454-B3D8-04E73F52027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16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9844F636-CDA7-4ABF-BF75-9E099EE4618D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D9FA7C-4C93-4829-A60A-C6410EF131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83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E70A4295-18CC-4184-9DA2-F8B852AB6B3A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865A1EF-CBB1-43BD-BCF7-22795A8E21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486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6A493988-D974-478C-8F81-DBA4D81F051D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C9C01A-361E-476C-93AA-DBA9496CD0C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56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5B45E6A-B023-456D-A32A-CAE7BF4D1A64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ED64FF-8184-4849-81B5-F64897C766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416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1C066-8F88-448C-9A87-31325A26D3D2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0A8D7C4-0370-4E39-A13B-E750A26CB34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645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7230AE-F97C-45C5-9C6B-D2ADAEA3D8BA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58EB18-492A-4BD5-91FD-F12B7AD7926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07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94BF3247-19E5-444A-BD62-728823EDD4FC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694E11F-FF2E-45E5-A871-453629B97B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5277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A7943F7-EA31-4838-A2B5-E3BCF7CFDCDB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EF3CC76-EE26-4224-BF86-D97224AEE01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065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4A470ED-1745-4F27-B14B-C85A35DB9787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AC08BB3-CE7A-498F-8161-3932345EE13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86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5813" cy="452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399597B-DC6E-459B-98E5-51769EA68395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E2771A-9B57-4C12-ADFB-867A6DCF54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10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766888"/>
            <a:ext cx="7770813" cy="17351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2E78B93B-2B58-4928-88C7-5F8C36C6DC5B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78563"/>
            <a:ext cx="2894013" cy="455612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3200" y="6278563"/>
            <a:ext cx="2132013" cy="455612"/>
          </a:xfrm>
        </p:spPr>
        <p:txBody>
          <a:bodyPr/>
          <a:lstStyle>
            <a:lvl1pPr>
              <a:defRPr/>
            </a:lvl1pPr>
          </a:lstStyle>
          <a:p>
            <a:fld id="{3F75173C-F9BF-4C55-ADCE-66B8A36608B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64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3800475" y="1789113"/>
            <a:ext cx="5346700" cy="5054600"/>
            <a:chOff x="2394" y="1127"/>
            <a:chExt cx="3368" cy="3184"/>
          </a:xfrm>
        </p:grpSpPr>
        <p:sp>
          <p:nvSpPr>
            <p:cNvPr id="1026" name="Rectangle 2"/>
            <p:cNvSpPr>
              <a:spLocks noChangeArrowheads="1"/>
            </p:cNvSpPr>
            <p:nvPr/>
          </p:nvSpPr>
          <p:spPr bwMode="auto">
            <a:xfrm>
              <a:off x="4230" y="1365"/>
              <a:ext cx="196" cy="101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4299" y="1185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 rot="1020000">
              <a:off x="5206" y="1495"/>
              <a:ext cx="5" cy="2072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9" name="Freeform 5"/>
            <p:cNvSpPr>
              <a:spLocks noChangeArrowheads="1"/>
            </p:cNvSpPr>
            <p:nvPr/>
          </p:nvSpPr>
          <p:spPr bwMode="auto">
            <a:xfrm>
              <a:off x="4871" y="3508"/>
              <a:ext cx="65" cy="95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 rot="120000">
              <a:off x="5487" y="1535"/>
              <a:ext cx="5" cy="1997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 rot="20640000">
              <a:off x="5640" y="1522"/>
              <a:ext cx="5" cy="880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 rot="20460000">
              <a:off x="3443" y="1816"/>
              <a:ext cx="5" cy="2032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 rot="1140000">
              <a:off x="2758" y="1821"/>
              <a:ext cx="5" cy="2118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 rot="240000">
              <a:off x="3036" y="1870"/>
              <a:ext cx="5" cy="1905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5" name="Freeform 11"/>
            <p:cNvSpPr>
              <a:spLocks noChangeArrowheads="1"/>
            </p:cNvSpPr>
            <p:nvPr/>
          </p:nvSpPr>
          <p:spPr bwMode="auto">
            <a:xfrm>
              <a:off x="4007" y="3021"/>
              <a:ext cx="622" cy="155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6" name="Freeform 12"/>
            <p:cNvSpPr>
              <a:spLocks noChangeArrowheads="1"/>
            </p:cNvSpPr>
            <p:nvPr/>
          </p:nvSpPr>
          <p:spPr bwMode="auto">
            <a:xfrm>
              <a:off x="4762" y="3591"/>
              <a:ext cx="995" cy="125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Freeform 13"/>
            <p:cNvSpPr>
              <a:spLocks noChangeArrowheads="1"/>
            </p:cNvSpPr>
            <p:nvPr/>
          </p:nvSpPr>
          <p:spPr bwMode="auto">
            <a:xfrm>
              <a:off x="4786" y="3645"/>
              <a:ext cx="971" cy="244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81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8" name="Freeform 14"/>
            <p:cNvSpPr>
              <a:spLocks noChangeArrowheads="1"/>
            </p:cNvSpPr>
            <p:nvPr/>
          </p:nvSpPr>
          <p:spPr bwMode="auto">
            <a:xfrm>
              <a:off x="4804" y="3591"/>
              <a:ext cx="953" cy="89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9" name="Freeform 15"/>
            <p:cNvSpPr>
              <a:spLocks noChangeArrowheads="1"/>
            </p:cNvSpPr>
            <p:nvPr/>
          </p:nvSpPr>
          <p:spPr bwMode="auto">
            <a:xfrm>
              <a:off x="3059" y="1541"/>
              <a:ext cx="101" cy="154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0" name="Freeform 16"/>
            <p:cNvSpPr>
              <a:spLocks noChangeArrowheads="1"/>
            </p:cNvSpPr>
            <p:nvPr/>
          </p:nvSpPr>
          <p:spPr bwMode="auto">
            <a:xfrm>
              <a:off x="3059" y="1690"/>
              <a:ext cx="89" cy="95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Freeform 17"/>
            <p:cNvSpPr>
              <a:spLocks noChangeArrowheads="1"/>
            </p:cNvSpPr>
            <p:nvPr/>
          </p:nvSpPr>
          <p:spPr bwMode="auto">
            <a:xfrm>
              <a:off x="3059" y="1768"/>
              <a:ext cx="89" cy="107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Freeform 18"/>
            <p:cNvSpPr>
              <a:spLocks noChangeArrowheads="1"/>
            </p:cNvSpPr>
            <p:nvPr/>
          </p:nvSpPr>
          <p:spPr bwMode="auto">
            <a:xfrm>
              <a:off x="5470" y="1205"/>
              <a:ext cx="101" cy="155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Freeform 19"/>
            <p:cNvSpPr>
              <a:spLocks noChangeArrowheads="1"/>
            </p:cNvSpPr>
            <p:nvPr/>
          </p:nvSpPr>
          <p:spPr bwMode="auto">
            <a:xfrm>
              <a:off x="5476" y="1349"/>
              <a:ext cx="83" cy="95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Freeform 20"/>
            <p:cNvSpPr>
              <a:spLocks noChangeArrowheads="1"/>
            </p:cNvSpPr>
            <p:nvPr/>
          </p:nvSpPr>
          <p:spPr bwMode="auto">
            <a:xfrm>
              <a:off x="5470" y="1433"/>
              <a:ext cx="89" cy="107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Freeform 21"/>
            <p:cNvSpPr>
              <a:spLocks noChangeArrowheads="1"/>
            </p:cNvSpPr>
            <p:nvPr/>
          </p:nvSpPr>
          <p:spPr bwMode="auto">
            <a:xfrm>
              <a:off x="5428" y="3525"/>
              <a:ext cx="65" cy="95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Freeform 22"/>
            <p:cNvSpPr>
              <a:spLocks noChangeArrowheads="1"/>
            </p:cNvSpPr>
            <p:nvPr/>
          </p:nvSpPr>
          <p:spPr bwMode="auto">
            <a:xfrm>
              <a:off x="3017" y="1127"/>
              <a:ext cx="2602" cy="443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Freeform 23"/>
            <p:cNvSpPr>
              <a:spLocks noChangeArrowheads="1"/>
            </p:cNvSpPr>
            <p:nvPr/>
          </p:nvSpPr>
          <p:spPr bwMode="auto">
            <a:xfrm>
              <a:off x="2934" y="3773"/>
              <a:ext cx="83" cy="94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Freeform 24"/>
            <p:cNvSpPr>
              <a:spLocks noChangeArrowheads="1"/>
            </p:cNvSpPr>
            <p:nvPr/>
          </p:nvSpPr>
          <p:spPr bwMode="auto">
            <a:xfrm>
              <a:off x="3779" y="3872"/>
              <a:ext cx="89" cy="107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Freeform 25"/>
            <p:cNvSpPr>
              <a:spLocks noChangeArrowheads="1"/>
            </p:cNvSpPr>
            <p:nvPr/>
          </p:nvSpPr>
          <p:spPr bwMode="auto">
            <a:xfrm>
              <a:off x="2400" y="3872"/>
              <a:ext cx="71" cy="89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2444" y="3838"/>
              <a:ext cx="1379" cy="388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2394" y="3834"/>
              <a:ext cx="1501" cy="287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2441" y="3860"/>
              <a:ext cx="1424" cy="219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Freeform 29"/>
            <p:cNvSpPr>
              <a:spLocks noChangeArrowheads="1"/>
            </p:cNvSpPr>
            <p:nvPr/>
          </p:nvSpPr>
          <p:spPr bwMode="auto">
            <a:xfrm>
              <a:off x="3743" y="3788"/>
              <a:ext cx="89" cy="95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" name="Freeform 30"/>
            <p:cNvSpPr>
              <a:spLocks noChangeArrowheads="1"/>
            </p:cNvSpPr>
            <p:nvPr/>
          </p:nvSpPr>
          <p:spPr bwMode="auto">
            <a:xfrm>
              <a:off x="5422" y="3603"/>
              <a:ext cx="71" cy="107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5" name="Rectangle 31"/>
            <p:cNvSpPr>
              <a:spLocks noChangeArrowheads="1"/>
            </p:cNvSpPr>
            <p:nvPr/>
          </p:nvSpPr>
          <p:spPr bwMode="auto">
            <a:xfrm>
              <a:off x="4238" y="1773"/>
              <a:ext cx="172" cy="2538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6" name="Rectangle 32"/>
            <p:cNvSpPr>
              <a:spLocks noChangeArrowheads="1"/>
            </p:cNvSpPr>
            <p:nvPr/>
          </p:nvSpPr>
          <p:spPr bwMode="auto">
            <a:xfrm>
              <a:off x="4288" y="1545"/>
              <a:ext cx="75" cy="239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7" name="AutoShape 33"/>
            <p:cNvSpPr>
              <a:spLocks noChangeArrowheads="1"/>
            </p:cNvSpPr>
            <p:nvPr/>
          </p:nvSpPr>
          <p:spPr bwMode="auto">
            <a:xfrm>
              <a:off x="4220" y="1743"/>
              <a:ext cx="204" cy="5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8" name="Freeform 34"/>
            <p:cNvSpPr>
              <a:spLocks noChangeArrowheads="1"/>
            </p:cNvSpPr>
            <p:nvPr/>
          </p:nvSpPr>
          <p:spPr bwMode="auto">
            <a:xfrm>
              <a:off x="4306" y="1529"/>
              <a:ext cx="251" cy="1575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9" name="Freeform 35"/>
            <p:cNvSpPr>
              <a:spLocks noChangeArrowheads="1"/>
            </p:cNvSpPr>
            <p:nvPr/>
          </p:nvSpPr>
          <p:spPr bwMode="auto">
            <a:xfrm>
              <a:off x="4169" y="1421"/>
              <a:ext cx="316" cy="137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60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31763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78563"/>
            <a:ext cx="21320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F2292FEF-D664-49EE-A8BB-AB9E6088702F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78563"/>
            <a:ext cx="28940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1064" name="Rectangle 40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78563"/>
            <a:ext cx="21320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032F7D17-1547-4BF4-91B5-2A8B633F339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3" r:id="rId12"/>
    <p:sldLayoutId id="2147483674" r:id="rId13"/>
    <p:sldLayoutId id="2147483675" r:id="rId14"/>
    <p:sldLayoutId id="2147483676" r:id="rId15"/>
  </p:sldLayoutIdLst>
  <p:hf hd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3800475" y="1789113"/>
            <a:ext cx="5346700" cy="5054600"/>
            <a:chOff x="2394" y="1127"/>
            <a:chExt cx="3368" cy="3184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4230" y="1365"/>
              <a:ext cx="196" cy="101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1" name="Oval 3"/>
            <p:cNvSpPr>
              <a:spLocks noChangeArrowheads="1"/>
            </p:cNvSpPr>
            <p:nvPr/>
          </p:nvSpPr>
          <p:spPr bwMode="auto">
            <a:xfrm>
              <a:off x="4299" y="1185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 rot="1020000">
              <a:off x="5206" y="1495"/>
              <a:ext cx="5" cy="2072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3" name="Freeform 5"/>
            <p:cNvSpPr>
              <a:spLocks noChangeArrowheads="1"/>
            </p:cNvSpPr>
            <p:nvPr/>
          </p:nvSpPr>
          <p:spPr bwMode="auto">
            <a:xfrm>
              <a:off x="4871" y="3508"/>
              <a:ext cx="65" cy="95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 rot="120000">
              <a:off x="5487" y="1535"/>
              <a:ext cx="5" cy="1997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 rot="20640000">
              <a:off x="5640" y="1522"/>
              <a:ext cx="5" cy="880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 rot="20460000">
              <a:off x="3443" y="1816"/>
              <a:ext cx="5" cy="2032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 rot="1140000">
              <a:off x="2758" y="1821"/>
              <a:ext cx="5" cy="2118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 rot="240000">
              <a:off x="3036" y="1870"/>
              <a:ext cx="5" cy="1905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9" name="Freeform 11"/>
            <p:cNvSpPr>
              <a:spLocks noChangeArrowheads="1"/>
            </p:cNvSpPr>
            <p:nvPr/>
          </p:nvSpPr>
          <p:spPr bwMode="auto">
            <a:xfrm>
              <a:off x="4007" y="3021"/>
              <a:ext cx="622" cy="155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0" name="Freeform 12"/>
            <p:cNvSpPr>
              <a:spLocks noChangeArrowheads="1"/>
            </p:cNvSpPr>
            <p:nvPr/>
          </p:nvSpPr>
          <p:spPr bwMode="auto">
            <a:xfrm>
              <a:off x="4762" y="3591"/>
              <a:ext cx="995" cy="125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1" name="Freeform 13"/>
            <p:cNvSpPr>
              <a:spLocks noChangeArrowheads="1"/>
            </p:cNvSpPr>
            <p:nvPr/>
          </p:nvSpPr>
          <p:spPr bwMode="auto">
            <a:xfrm>
              <a:off x="4786" y="3645"/>
              <a:ext cx="971" cy="244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81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2" name="Freeform 14"/>
            <p:cNvSpPr>
              <a:spLocks noChangeArrowheads="1"/>
            </p:cNvSpPr>
            <p:nvPr/>
          </p:nvSpPr>
          <p:spPr bwMode="auto">
            <a:xfrm>
              <a:off x="4804" y="3591"/>
              <a:ext cx="953" cy="89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3" name="Freeform 15"/>
            <p:cNvSpPr>
              <a:spLocks noChangeArrowheads="1"/>
            </p:cNvSpPr>
            <p:nvPr/>
          </p:nvSpPr>
          <p:spPr bwMode="auto">
            <a:xfrm>
              <a:off x="3059" y="1541"/>
              <a:ext cx="101" cy="154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4" name="Freeform 16"/>
            <p:cNvSpPr>
              <a:spLocks noChangeArrowheads="1"/>
            </p:cNvSpPr>
            <p:nvPr/>
          </p:nvSpPr>
          <p:spPr bwMode="auto">
            <a:xfrm>
              <a:off x="3059" y="1690"/>
              <a:ext cx="89" cy="95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5" name="Freeform 17"/>
            <p:cNvSpPr>
              <a:spLocks noChangeArrowheads="1"/>
            </p:cNvSpPr>
            <p:nvPr/>
          </p:nvSpPr>
          <p:spPr bwMode="auto">
            <a:xfrm>
              <a:off x="3059" y="1768"/>
              <a:ext cx="89" cy="107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6" name="Freeform 18"/>
            <p:cNvSpPr>
              <a:spLocks noChangeArrowheads="1"/>
            </p:cNvSpPr>
            <p:nvPr/>
          </p:nvSpPr>
          <p:spPr bwMode="auto">
            <a:xfrm>
              <a:off x="5470" y="1205"/>
              <a:ext cx="101" cy="155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7" name="Freeform 19"/>
            <p:cNvSpPr>
              <a:spLocks noChangeArrowheads="1"/>
            </p:cNvSpPr>
            <p:nvPr/>
          </p:nvSpPr>
          <p:spPr bwMode="auto">
            <a:xfrm>
              <a:off x="5476" y="1349"/>
              <a:ext cx="83" cy="95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8" name="Freeform 20"/>
            <p:cNvSpPr>
              <a:spLocks noChangeArrowheads="1"/>
            </p:cNvSpPr>
            <p:nvPr/>
          </p:nvSpPr>
          <p:spPr bwMode="auto">
            <a:xfrm>
              <a:off x="5470" y="1433"/>
              <a:ext cx="89" cy="107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9" name="Freeform 21"/>
            <p:cNvSpPr>
              <a:spLocks noChangeArrowheads="1"/>
            </p:cNvSpPr>
            <p:nvPr/>
          </p:nvSpPr>
          <p:spPr bwMode="auto">
            <a:xfrm>
              <a:off x="5428" y="3525"/>
              <a:ext cx="65" cy="95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0" name="Freeform 22"/>
            <p:cNvSpPr>
              <a:spLocks noChangeArrowheads="1"/>
            </p:cNvSpPr>
            <p:nvPr/>
          </p:nvSpPr>
          <p:spPr bwMode="auto">
            <a:xfrm>
              <a:off x="3017" y="1127"/>
              <a:ext cx="2602" cy="443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1" name="Freeform 23"/>
            <p:cNvSpPr>
              <a:spLocks noChangeArrowheads="1"/>
            </p:cNvSpPr>
            <p:nvPr/>
          </p:nvSpPr>
          <p:spPr bwMode="auto">
            <a:xfrm>
              <a:off x="2934" y="3773"/>
              <a:ext cx="83" cy="94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2" name="Freeform 24"/>
            <p:cNvSpPr>
              <a:spLocks noChangeArrowheads="1"/>
            </p:cNvSpPr>
            <p:nvPr/>
          </p:nvSpPr>
          <p:spPr bwMode="auto">
            <a:xfrm>
              <a:off x="3779" y="3872"/>
              <a:ext cx="89" cy="107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3" name="Freeform 25"/>
            <p:cNvSpPr>
              <a:spLocks noChangeArrowheads="1"/>
            </p:cNvSpPr>
            <p:nvPr/>
          </p:nvSpPr>
          <p:spPr bwMode="auto">
            <a:xfrm>
              <a:off x="2400" y="3872"/>
              <a:ext cx="71" cy="89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4" name="Oval 26"/>
            <p:cNvSpPr>
              <a:spLocks noChangeArrowheads="1"/>
            </p:cNvSpPr>
            <p:nvPr/>
          </p:nvSpPr>
          <p:spPr bwMode="auto">
            <a:xfrm>
              <a:off x="2444" y="3838"/>
              <a:ext cx="1379" cy="388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5" name="Oval 27"/>
            <p:cNvSpPr>
              <a:spLocks noChangeArrowheads="1"/>
            </p:cNvSpPr>
            <p:nvPr/>
          </p:nvSpPr>
          <p:spPr bwMode="auto">
            <a:xfrm>
              <a:off x="2394" y="3834"/>
              <a:ext cx="1501" cy="287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6" name="Oval 28"/>
            <p:cNvSpPr>
              <a:spLocks noChangeArrowheads="1"/>
            </p:cNvSpPr>
            <p:nvPr/>
          </p:nvSpPr>
          <p:spPr bwMode="auto">
            <a:xfrm>
              <a:off x="2441" y="3860"/>
              <a:ext cx="1424" cy="219"/>
            </a:xfrm>
            <a:prstGeom prst="ellipse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7" name="Freeform 29"/>
            <p:cNvSpPr>
              <a:spLocks noChangeArrowheads="1"/>
            </p:cNvSpPr>
            <p:nvPr/>
          </p:nvSpPr>
          <p:spPr bwMode="auto">
            <a:xfrm>
              <a:off x="3743" y="3788"/>
              <a:ext cx="89" cy="95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8" name="Freeform 30"/>
            <p:cNvSpPr>
              <a:spLocks noChangeArrowheads="1"/>
            </p:cNvSpPr>
            <p:nvPr/>
          </p:nvSpPr>
          <p:spPr bwMode="auto">
            <a:xfrm>
              <a:off x="5422" y="3603"/>
              <a:ext cx="71" cy="107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4238" y="1773"/>
              <a:ext cx="172" cy="2538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auto">
            <a:xfrm>
              <a:off x="4288" y="1545"/>
              <a:ext cx="75" cy="239"/>
            </a:xfrm>
            <a:prstGeom prst="rect">
              <a:avLst/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1" name="AutoShape 33"/>
            <p:cNvSpPr>
              <a:spLocks noChangeArrowheads="1"/>
            </p:cNvSpPr>
            <p:nvPr/>
          </p:nvSpPr>
          <p:spPr bwMode="auto">
            <a:xfrm>
              <a:off x="4220" y="1743"/>
              <a:ext cx="204" cy="5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2" name="Freeform 34"/>
            <p:cNvSpPr>
              <a:spLocks noChangeArrowheads="1"/>
            </p:cNvSpPr>
            <p:nvPr/>
          </p:nvSpPr>
          <p:spPr bwMode="auto">
            <a:xfrm>
              <a:off x="4306" y="1529"/>
              <a:ext cx="251" cy="1575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3" name="Freeform 35"/>
            <p:cNvSpPr>
              <a:spLocks noChangeArrowheads="1"/>
            </p:cNvSpPr>
            <p:nvPr/>
          </p:nvSpPr>
          <p:spPr bwMode="auto">
            <a:xfrm>
              <a:off x="4169" y="1421"/>
              <a:ext cx="316" cy="137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rgbClr val="2D5781"/>
                </a:gs>
                <a:gs pos="100000">
                  <a:srgbClr val="00336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84" name="Rectangle 36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78563"/>
            <a:ext cx="21320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fld id="{FA54AC48-D626-4822-8147-64EA49508334}" type="datetime1">
              <a:rPr lang="ru-RU"/>
              <a:pPr/>
              <a:t>25.08.2015</a:t>
            </a:fld>
            <a:endParaRPr lang="ru-RU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78563"/>
            <a:ext cx="28940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Yuriy Volkov Telecom-Law KROS-2012</a:t>
            </a:r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66888"/>
            <a:ext cx="7770813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78563"/>
            <a:ext cx="21320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fld id="{D5958E77-6268-4986-9FC2-786E1E2CF4F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088" name="Rectangle 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Lucida Sans Unicode" pitchFamily="34" charset="0"/>
          <a:cs typeface="Lucida Sans Unicode" pitchFamily="34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comlaw.ru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elecomlaw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FC9CC2D-A9D1-4D5F-9E8A-59C801FD59A8}" type="slidenum">
              <a:rPr lang="ru-RU"/>
              <a:pPr/>
              <a:t>1</a:t>
            </a:fld>
            <a:endParaRPr lang="ru-RU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941388"/>
            <a:ext cx="7772400" cy="277495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00B000"/>
                </a:solidFill>
                <a:latin typeface="Times New Roman" pitchFamily="18" charset="0"/>
              </a:rPr>
              <a:t>Регулирование телекоммуникационной сферы: основания, проблемы, перспективы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4868863"/>
            <a:ext cx="6400800" cy="7699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lnSpc>
                <a:spcPct val="90000"/>
              </a:lnSpc>
              <a:spcBef>
                <a:spcPts val="600"/>
              </a:spcBef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>
                <a:solidFill>
                  <a:srgbClr val="FF3300"/>
                </a:solidFill>
                <a:latin typeface="Bookman Old Style" pitchFamily="18" charset="0"/>
              </a:rPr>
              <a:t>Телекоммуникационное право: </a:t>
            </a:r>
            <a:br>
              <a:rPr lang="ru-RU" sz="2400">
                <a:solidFill>
                  <a:srgbClr val="FF3300"/>
                </a:solidFill>
                <a:latin typeface="Bookman Old Style" pitchFamily="18" charset="0"/>
              </a:rPr>
            </a:br>
            <a:r>
              <a:rPr lang="ru-RU" sz="2400">
                <a:solidFill>
                  <a:srgbClr val="FF3300"/>
                </a:solidFill>
                <a:latin typeface="Bookman Old Style" pitchFamily="18" charset="0"/>
              </a:rPr>
              <a:t>проблема становления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961B48-D933-404C-A84D-1F5EB55FF01D}" type="slidenum">
              <a:rPr lang="ru-RU"/>
              <a:pPr/>
              <a:t>2</a:t>
            </a:fld>
            <a:endParaRPr lang="ru-RU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/>
              <a:t>Основные направления доклада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Законодательство о связи и информации (государственная политика в информационной сфере)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Место телекоммуникационного права в в науке 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Обучение, переподготовка кадров и  просвещение 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Роль Ассоциации операторов связи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C57F90-1F4B-42E2-ADE6-77CDB71534EA}" type="slidenum">
              <a:rPr lang="ru-RU"/>
              <a:pPr/>
              <a:t>3</a:t>
            </a:fld>
            <a:endParaRPr lang="ru-RU"/>
          </a:p>
        </p:txBody>
      </p:sp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93675"/>
            <a:ext cx="8229600" cy="13128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>
                <a:solidFill>
                  <a:srgbClr val="FF3300"/>
                </a:solidFill>
              </a:rPr>
              <a:t>Проблемы</a:t>
            </a:r>
            <a:r>
              <a:rPr lang="ru-RU" sz="4000"/>
              <a:t> телекоммуникационной сферы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четких границ отрасли (п)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FF3300"/>
                </a:solidFill>
              </a:rPr>
              <a:t>Избыточное регулирование</a:t>
            </a:r>
            <a:r>
              <a:rPr lang="ru-RU" sz="2800"/>
              <a:t> (з)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FF3300"/>
                </a:solidFill>
              </a:rPr>
              <a:t>Потребительский экстремизм</a:t>
            </a:r>
            <a:r>
              <a:rPr lang="ru-RU" sz="2800"/>
              <a:t> (а)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Конкуренция - прессинг «коллег», операторов, организаций-смежников  (о)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отраслевой парадигмы (н)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«героев» отрасли (к)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00B000"/>
                </a:solidFill>
              </a:rPr>
              <a:t>Угроза вступления в ВТО</a:t>
            </a:r>
            <a:r>
              <a:rPr lang="ru-RU" sz="2800"/>
              <a:t> (*)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7748CC0-B4C7-4C4F-8A93-AE572DCD1EFE}" type="slidenum">
              <a:rPr lang="ru-RU"/>
              <a:pPr/>
              <a:t>4</a:t>
            </a:fld>
            <a:endParaRPr lang="ru-RU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766888"/>
            <a:ext cx="7772400" cy="17367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/>
              <a:t>Правовое регулирование отрасли связи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4652963"/>
            <a:ext cx="6400800" cy="15843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Телекоммуникационное законодательство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BB0AD1C-E064-4F9C-9598-380963D56ED4}" type="slidenum">
              <a:rPr lang="ru-RU"/>
              <a:pPr/>
              <a:t>5</a:t>
            </a:fld>
            <a:endParaRPr lang="ru-RU"/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99377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Источники Телеком- права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5040312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Конституция РФ (ст. 23, 2</a:t>
            </a:r>
            <a:r>
              <a:rPr lang="en-US" sz="2400"/>
              <a:t>9</a:t>
            </a:r>
            <a:r>
              <a:rPr lang="ru-RU" sz="2400"/>
              <a:t>), международные договоры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ФЗ О связи, ФЗ О техническом регулировании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КоАП РФ гл. 13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УК РФ гл. 28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ГК РФ гл. 39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Указы Президента РФ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Правила (</a:t>
            </a:r>
            <a:r>
              <a:rPr lang="en-US" sz="2400"/>
              <a:t>&gt;</a:t>
            </a:r>
            <a:r>
              <a:rPr lang="ru-RU" sz="2400"/>
              <a:t>40) утверждены постановлениями Правительства РФ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Приказы Минсвязи России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Отраслевые стандарты, сетевые протоколы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Законодательство субъектов РФ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Локальные акты, в т.ч. Операторов связи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6043E6B-3F1A-42AA-BE07-8B3B871D9032}" type="slidenum">
              <a:rPr lang="ru-RU"/>
              <a:pPr/>
              <a:t>6</a:t>
            </a:fld>
            <a:endParaRPr lang="ru-RU"/>
          </a:p>
        </p:txBody>
      </p:sp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512763" y="333375"/>
            <a:ext cx="8118475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4400">
                <a:solidFill>
                  <a:srgbClr val="E5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Право на информацию 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Статья 19 Всеобщей декларации прав человека 1948 года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i="1"/>
              <a:t>«искать, 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i="1">
                <a:solidFill>
                  <a:srgbClr val="00B000"/>
                </a:solidFill>
              </a:rPr>
              <a:t>получать</a:t>
            </a:r>
            <a:r>
              <a:rPr lang="ru-RU" sz="2800" i="1"/>
              <a:t> и 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i="1">
                <a:solidFill>
                  <a:srgbClr val="00B000"/>
                </a:solidFill>
              </a:rPr>
              <a:t>распространять 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i="1"/>
              <a:t>информацию 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i="1"/>
              <a:t>и идеи </a:t>
            </a:r>
            <a:r>
              <a:rPr lang="ru-RU" sz="2800"/>
              <a:t>любыми средствами и независимо от государственных границ». 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7A3CDC2-AA69-44C5-A0A6-18D9E3C59C7A}" type="slidenum">
              <a:rPr lang="ru-RU"/>
              <a:pPr/>
              <a:t>7</a:t>
            </a:fld>
            <a:endParaRPr lang="ru-RU"/>
          </a:p>
        </p:txBody>
      </p:sp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Ст. 29 Конституции России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32EEB61-1D7D-4E63-9B21-849CF19FD203}" type="slidenum">
              <a:rPr lang="ru-RU"/>
              <a:pPr/>
              <a:t>8</a:t>
            </a:fld>
            <a:endParaRPr lang="ru-RU"/>
          </a:p>
        </p:txBody>
      </p:sp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Ст. 23 Конституции России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00200"/>
            <a:ext cx="7705725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5FEC16-9164-4219-B05B-798273FCAA4E}" type="slidenum">
              <a:rPr lang="ru-RU"/>
              <a:pPr/>
              <a:t>9</a:t>
            </a:fld>
            <a:endParaRPr lang="ru-RU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296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97200"/>
            <a:ext cx="8229600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AAE41C9-458F-46D3-9B51-F917F6E16C65}" type="slidenum">
              <a:rPr lang="ru-RU"/>
              <a:pPr/>
              <a:t>10</a:t>
            </a:fld>
            <a:endParaRPr lang="ru-RU"/>
          </a:p>
        </p:txBody>
      </p:sp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768475"/>
            <a:ext cx="7772400" cy="1084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5400"/>
              <a:t>ФЗ «О связи»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886200"/>
            <a:ext cx="6584950" cy="16573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(комментарий в очередной публикации) </a:t>
            </a:r>
          </a:p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7457831-30E7-4D66-B16B-708C1C545940}" type="slidenum">
              <a:rPr lang="ru-RU"/>
              <a:pPr/>
              <a:t>11</a:t>
            </a:fld>
            <a:endParaRPr lang="ru-RU"/>
          </a:p>
        </p:txBody>
      </p:sp>
      <p:sp>
        <p:nvSpPr>
          <p:cNvPr id="14337" name="Rectangle 1"/>
          <p:cNvSpPr>
            <a:spLocks noChangeArrowheads="1"/>
          </p:cNvSpPr>
          <p:nvPr>
            <p:ph type="title"/>
          </p:nvPr>
        </p:nvSpPr>
        <p:spPr>
          <a:xfrm>
            <a:off x="395288" y="271463"/>
            <a:ext cx="8291512" cy="14351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solidFill>
                  <a:srgbClr val="FFFFFF"/>
                </a:solidFill>
                <a:latin typeface="Bookman Old Style" pitchFamily="18" charset="0"/>
              </a:rPr>
              <a:t>Точка начала отсчета для  </a:t>
            </a:r>
            <a:br>
              <a:rPr lang="ru-RU" sz="2400" b="1">
                <a:solidFill>
                  <a:srgbClr val="FFFFFF"/>
                </a:solidFill>
                <a:latin typeface="Bookman Old Style" pitchFamily="18" charset="0"/>
              </a:rPr>
            </a:br>
            <a:r>
              <a:rPr lang="ru-RU" sz="2400" b="1">
                <a:solidFill>
                  <a:srgbClr val="FFFFFF"/>
                </a:solidFill>
                <a:latin typeface="Bookman Old Style" pitchFamily="18" charset="0"/>
              </a:rPr>
              <a:t>Телекоммуникационного права</a:t>
            </a:r>
            <a:br>
              <a:rPr lang="ru-RU" sz="2400" b="1">
                <a:solidFill>
                  <a:srgbClr val="FFFFFF"/>
                </a:solidFill>
                <a:latin typeface="Bookman Old Style" pitchFamily="18" charset="0"/>
              </a:rPr>
            </a:br>
            <a:r>
              <a:rPr lang="ru-RU" sz="4000" b="1"/>
              <a:t>26.07.2011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1989138"/>
            <a:ext cx="822960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>
              <a:spcBef>
                <a:spcPts val="600"/>
              </a:spcBef>
              <a:buClrTx/>
              <a:buSzPct val="65000"/>
              <a:buFontTx/>
              <a:buNone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Федеральный закон от 11.07.2011 N 200-ФЗ</a:t>
            </a:r>
            <a:b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"О внесении изменений в отдельные законодательные акты Российской Федерации в связи с принятием Федерального закона "Об информации, информационных технологиях и о защите информации"</a:t>
            </a:r>
          </a:p>
        </p:txBody>
      </p:sp>
      <p:sp>
        <p:nvSpPr>
          <p:cNvPr id="14339" name="Rectangle 3"/>
          <p:cNvSpPr>
            <a:spLocks noChangeArrowheads="1"/>
          </p:cNvSpPr>
          <p:nvPr>
            <p:ph type="body" idx="1"/>
          </p:nvPr>
        </p:nvSpPr>
        <p:spPr>
          <a:xfrm>
            <a:off x="457200" y="4437063"/>
            <a:ext cx="8229600" cy="1693862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indent="-341313" algn="ctr">
              <a:spcBef>
                <a:spcPts val="70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/>
              <a:t>критерий</a:t>
            </a:r>
          </a:p>
          <a:p>
            <a:pPr indent="-341313" algn="ctr">
              <a:spcBef>
                <a:spcPts val="70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>
                <a:solidFill>
                  <a:srgbClr val="00B000"/>
                </a:solidFill>
              </a:rPr>
              <a:t>Информационно-телекоммуникационные сети</a:t>
            </a:r>
          </a:p>
          <a:p>
            <a:pPr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800">
              <a:solidFill>
                <a:srgbClr val="00B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98D91D-A74F-4D5D-9AF0-5DDEB728714F}" type="slidenum">
              <a:rPr lang="ru-RU"/>
              <a:pPr/>
              <a:t>12</a:t>
            </a:fld>
            <a:endParaRPr lang="ru-RU"/>
          </a:p>
        </p:txBody>
      </p:sp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766888"/>
            <a:ext cx="7772400" cy="17367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>
                <a:solidFill>
                  <a:srgbClr val="00B000"/>
                </a:solidFill>
              </a:rPr>
              <a:t>Телекоммуникационное право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Вопросы науки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D3AB92-2DB3-4104-8C13-98C3F845572B}" type="slidenum">
              <a:rPr lang="ru-RU"/>
              <a:pPr/>
              <a:t>13</a:t>
            </a:fld>
            <a:endParaRPr lang="ru-RU"/>
          </a:p>
        </p:txBody>
      </p:sp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93675"/>
            <a:ext cx="8229600" cy="13128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/>
              <a:t>Актуальные вопросы развития телекоммуникационного права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9138"/>
            <a:ext cx="8229600" cy="4141787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единства подходов по вопросу регулирования телеком-сферы </a:t>
            </a:r>
          </a:p>
          <a:p>
            <a:pPr marL="341313" indent="-341313">
              <a:lnSpc>
                <a:spcPct val="90000"/>
              </a:lnSpc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финансирования исследований</a:t>
            </a:r>
          </a:p>
          <a:p>
            <a:pPr marL="341313" indent="-341313">
              <a:lnSpc>
                <a:spcPct val="90000"/>
              </a:lnSpc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исследовательских программ</a:t>
            </a:r>
          </a:p>
          <a:p>
            <a:pPr marL="341313" indent="-341313">
              <a:lnSpc>
                <a:spcPct val="90000"/>
              </a:lnSpc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учебной дисциплины</a:t>
            </a:r>
          </a:p>
          <a:p>
            <a:pPr marL="341313" indent="-341313">
              <a:lnSpc>
                <a:spcPct val="90000"/>
              </a:lnSpc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Разобщенность исследователей и педагогов (общая и внутренняя)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1A88338-DDB9-4BD5-82C0-BEBE77F89C88}" type="slidenum">
              <a:rPr lang="ru-RU"/>
              <a:pPr/>
              <a:t>14</a:t>
            </a:fld>
            <a:endParaRPr lang="ru-RU"/>
          </a:p>
        </p:txBody>
      </p:sp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627188"/>
            <a:ext cx="7772400" cy="18764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900" b="1"/>
              <a:t>Телекоммуникационное право –   суботрасль информационного права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spcBef>
                <a:spcPts val="525"/>
              </a:spcBef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100"/>
              <a:t>12.00.14- административное право; финансовое право; информационное право </a:t>
            </a:r>
          </a:p>
          <a:p>
            <a:pPr marL="0" indent="0" algn="ctr">
              <a:spcBef>
                <a:spcPts val="525"/>
              </a:spcBef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100"/>
              <a:t>После 31 мая 2012</a:t>
            </a:r>
          </a:p>
          <a:p>
            <a:pPr marL="0" indent="0" algn="ctr">
              <a:spcBef>
                <a:spcPts val="525"/>
              </a:spcBef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100"/>
              <a:t>12.0013. – информационное право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C472C92-1C43-4854-863C-8DC61807E639}" type="slidenum">
              <a:rPr lang="ru-RU"/>
              <a:pPr/>
              <a:t>15</a:t>
            </a:fld>
            <a:endParaRPr lang="ru-RU"/>
          </a:p>
        </p:txBody>
      </p:sp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88913"/>
            <a:ext cx="8351837" cy="18002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/>
              <a:t>Основные понятия : </a:t>
            </a:r>
            <a:br>
              <a:rPr lang="ru-RU" sz="2800"/>
            </a:br>
            <a:r>
              <a:rPr lang="ru-RU" sz="2800"/>
              <a:t>телекоммуникационая сфера </a:t>
            </a:r>
            <a:br>
              <a:rPr lang="ru-RU" sz="2800"/>
            </a:br>
            <a:r>
              <a:rPr lang="ru-RU" sz="2800"/>
              <a:t>и телекоммуникационая  деятельность</a:t>
            </a:r>
            <a:br>
              <a:rPr lang="ru-RU" sz="2800"/>
            </a:br>
            <a:endParaRPr lang="ru-RU" sz="280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00213"/>
            <a:ext cx="8362950" cy="4681537"/>
          </a:xfrm>
          <a:ln/>
        </p:spPr>
        <p:txBody>
          <a:bodyPr/>
          <a:lstStyle/>
          <a:p>
            <a:pPr indent="-341313">
              <a:spcBef>
                <a:spcPts val="45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1800"/>
          </a:p>
          <a:p>
            <a:pPr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/>
              <a:t>Телекоммуникационная сфера представляет собой пространственно-временную область общественных отношений по поводу передачи информации по техническим каналам связи.</a:t>
            </a:r>
          </a:p>
          <a:p>
            <a:pPr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/>
          </a:p>
          <a:p>
            <a:pPr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/>
              <a:t>Телекоммуникационная деятельность – специальный вид информационной деятельности, содержанием которой является создание, преобразование и использование телекоммуникационной инфраструктуры, оказание теле­коммуникационных услуг (прием, обработка и передача сообщений по техническим каналам), а также обеспечение лицензирования и контроля в сфере телекоммуникаций. Предмет телекоммуникационного права </a:t>
            </a:r>
          </a:p>
          <a:p>
            <a:pPr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/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0FFC9E4-9F8C-444A-8584-94CCC8C93431}" type="slidenum">
              <a:rPr lang="ru-RU"/>
              <a:pPr/>
              <a:t>16</a:t>
            </a:fld>
            <a:endParaRPr lang="ru-RU"/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/>
              <a:t>Предмет телекоммуникационного права - </a:t>
            </a:r>
            <a:br>
              <a:rPr lang="ru-RU" sz="3200"/>
            </a:br>
            <a:r>
              <a:rPr lang="ru-RU" sz="3200"/>
              <a:t>базовые предметные сферы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indent="-341313" algn="ctr">
              <a:lnSpc>
                <a:spcPct val="80000"/>
              </a:lnSpc>
              <a:spcBef>
                <a:spcPts val="60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/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>
                <a:solidFill>
                  <a:srgbClr val="00B000"/>
                </a:solidFill>
              </a:rPr>
              <a:t>Отношения по поводу управления и контроля телекоммуникационной сферы</a:t>
            </a:r>
            <a:r>
              <a:rPr lang="ru-RU" sz="2400"/>
              <a:t>; </a:t>
            </a:r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/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Отношения по поводу проектирования строительства и эксплуатации объектов ….;</a:t>
            </a:r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/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Отношения по поводу предоставления доступа к телекоммуникационным объектам ….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6564F74-4F58-4729-86EE-EC28DCD8917F}" type="slidenum">
              <a:rPr lang="ru-RU"/>
              <a:pPr/>
              <a:t>17</a:t>
            </a:fld>
            <a:endParaRPr lang="ru-RU"/>
          </a:p>
        </p:txBody>
      </p:sp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400"/>
            <a:ext cx="8229600" cy="16462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400"/>
              <a:t>Предмет телекоммуникационного права</a:t>
            </a:r>
            <a:br>
              <a:rPr lang="ru-RU" sz="3400"/>
            </a:br>
            <a:endParaRPr lang="ru-RU" sz="340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 algn="ctr">
              <a:spcBef>
                <a:spcPts val="775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Отношения по поводу управления и контроля телекоммуникационной сферы:</a:t>
            </a:r>
            <a:r>
              <a:rPr lang="ru-RU" sz="3100"/>
              <a:t> </a:t>
            </a:r>
          </a:p>
          <a:p>
            <a:pPr marL="341313"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/>
              <a:t>Управление в сфере связи и информации (политика)</a:t>
            </a:r>
          </a:p>
          <a:p>
            <a:pPr marL="341313"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/>
              <a:t>Лицензирование (исторически с 1990 года, отдельно от лицензирования иных видов деятельности и услуг)</a:t>
            </a:r>
          </a:p>
          <a:p>
            <a:pPr marL="341313"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/>
              <a:t>Надзор (периодическая проверка отдельных параметров, исторически с 1993 года на договорной основе)</a:t>
            </a:r>
          </a:p>
          <a:p>
            <a:pPr marL="341313"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/>
              <a:t>Управление ресурсами отрасли (административное)</a:t>
            </a:r>
          </a:p>
          <a:p>
            <a:pPr marL="341313"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/>
              <a:t>Управление сетями (вектор диспозитивного метода)</a:t>
            </a:r>
          </a:p>
          <a:p>
            <a:pPr marL="341313" indent="-341313">
              <a:spcBef>
                <a:spcPts val="5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/>
              <a:t>Управление в сфере услуг (оптимистически - преимущественно диспозитивное, реалистически – административно- диспозитивное)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3F091D4-E81F-4E29-AFEC-67C5BF161216}" type="slidenum">
              <a:rPr lang="ru-RU"/>
              <a:pPr/>
              <a:t>18</a:t>
            </a:fld>
            <a:endParaRPr lang="ru-RU"/>
          </a:p>
        </p:txBody>
      </p:sp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/>
              <a:t>Предмет телекоммуникационного права - </a:t>
            </a:r>
            <a:br>
              <a:rPr lang="ru-RU" sz="3200"/>
            </a:br>
            <a:r>
              <a:rPr lang="ru-RU" sz="3200"/>
              <a:t>базовые предметные сферы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indent="-341313" algn="ctr">
              <a:lnSpc>
                <a:spcPct val="80000"/>
              </a:lnSpc>
              <a:spcBef>
                <a:spcPts val="60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/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Отношения по поводу управления и контроля телекоммуникационной сферы; </a:t>
            </a:r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/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>
                <a:solidFill>
                  <a:srgbClr val="00B000"/>
                </a:solidFill>
              </a:rPr>
              <a:t>Отношения по поводу проектирования строительства и эксплуатации объектов телекоммуникаций и других элементов телекоммуникационной инфраструктуры;</a:t>
            </a:r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>
              <a:solidFill>
                <a:srgbClr val="00B000"/>
              </a:solidFill>
            </a:endParaRPr>
          </a:p>
          <a:p>
            <a:pPr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Отношения по поводу предоставления доступа к телекоммуникационным объектам ….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AF49AF3-CD6C-4032-A250-5569358B4EBA}" type="slidenum">
              <a:rPr lang="ru-RU"/>
              <a:pPr/>
              <a:t>19</a:t>
            </a:fld>
            <a:endParaRPr lang="ru-RU"/>
          </a:p>
        </p:txBody>
      </p:sp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400"/>
            <a:ext cx="8229600" cy="16462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400"/>
              <a:t>Предмет телекоммуникационного права</a:t>
            </a:r>
            <a:br>
              <a:rPr lang="ru-RU" sz="3400"/>
            </a:br>
            <a:endParaRPr lang="ru-RU" sz="340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038600" cy="4530725"/>
          </a:xfrm>
          <a:ln/>
        </p:spPr>
        <p:txBody>
          <a:bodyPr/>
          <a:lstStyle/>
          <a:p>
            <a:pPr marL="341313" indent="-341313">
              <a:spcBef>
                <a:spcPts val="675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700"/>
              <a:t>Отношения по поводу проектирования и </a:t>
            </a:r>
            <a:r>
              <a:rPr lang="ru-RU" sz="2700">
                <a:solidFill>
                  <a:srgbClr val="00FF00"/>
                </a:solidFill>
              </a:rPr>
              <a:t>строительства </a:t>
            </a:r>
            <a:r>
              <a:rPr lang="ru-RU" sz="2700"/>
              <a:t> объектов телекоммуникаций и других элементов телекоммуникационной инфраструктуры;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1600200"/>
            <a:ext cx="4038600" cy="4530725"/>
          </a:xfrm>
          <a:ln/>
        </p:spPr>
        <p:txBody>
          <a:bodyPr/>
          <a:lstStyle/>
          <a:p>
            <a:pPr marL="341313" indent="-341313" algn="ctr"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FF0000"/>
                </a:solidFill>
              </a:rPr>
              <a:t>Разрешительная процедура начала и окончания</a:t>
            </a:r>
          </a:p>
          <a:p>
            <a:pPr marL="341313" indent="-341313" algn="ctr"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00FF00"/>
                </a:solidFill>
              </a:rPr>
              <a:t>(лицензирование в строительстве заменено саморегулированием)</a:t>
            </a:r>
            <a:endParaRPr lang="ru-RU" sz="2800">
              <a:solidFill>
                <a:srgbClr val="00B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A53F95-B1C7-4E8C-B051-01954ED6175B}" type="slidenum">
              <a:rPr lang="ru-RU"/>
              <a:pPr/>
              <a:t>20</a:t>
            </a:fld>
            <a:endParaRPr lang="ru-RU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400"/>
            <a:ext cx="8229600" cy="16462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400"/>
              <a:t>Предмет телекоммуникационного права</a:t>
            </a:r>
            <a:br>
              <a:rPr lang="ru-RU" sz="3400"/>
            </a:br>
            <a:endParaRPr lang="ru-RU" sz="340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038600" cy="4530725"/>
          </a:xfrm>
          <a:ln/>
        </p:spPr>
        <p:txBody>
          <a:bodyPr/>
          <a:lstStyle/>
          <a:p>
            <a:pPr marL="341313" indent="-341313">
              <a:spcBef>
                <a:spcPts val="775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sz="3100"/>
              <a:t>Отношения по поводу предоставления доступа к сетям (присоединение) и объектам</a:t>
            </a:r>
          </a:p>
          <a:p>
            <a:pPr marL="341313" indent="-341313">
              <a:spcBef>
                <a:spcPts val="775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sz="3100"/>
              <a:t>телекоммуникационной инфраструктуры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1600200"/>
            <a:ext cx="4208463" cy="4530725"/>
          </a:xfrm>
          <a:ln/>
        </p:spPr>
        <p:txBody>
          <a:bodyPr/>
          <a:lstStyle/>
          <a:p>
            <a:pPr marL="341313" indent="-341313" algn="ctr">
              <a:spcBef>
                <a:spcPts val="775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00FF00"/>
                </a:solidFill>
              </a:rPr>
              <a:t>Процедура формализована как гражданско-правовая</a:t>
            </a:r>
          </a:p>
          <a:p>
            <a:pPr marL="341313" indent="-341313" algn="ctr">
              <a:spcBef>
                <a:spcPts val="775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>
                <a:solidFill>
                  <a:srgbClr val="FF3300"/>
                </a:solidFill>
              </a:rPr>
              <a:t>Фактически процедура разрешительная  от начала и до окончания присоединения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BEC1C44-3635-44FA-9909-8DFA714E2A27}" type="slidenum">
              <a:rPr lang="ru-RU"/>
              <a:pPr/>
              <a:t>21</a:t>
            </a:fld>
            <a:endParaRPr lang="ru-RU"/>
          </a:p>
        </p:txBody>
      </p:sp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/>
              <a:t>Предмет телекоммуникационного права - </a:t>
            </a:r>
            <a:br>
              <a:rPr lang="ru-RU" sz="3200"/>
            </a:br>
            <a:r>
              <a:rPr lang="ru-RU" sz="3200"/>
              <a:t>базовые предметные сферы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Отношения по поводу управления и контроля телекоммуникационной сферы; 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400"/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Отношения по поводу проектирования строительства и эксплуатации объектов телекоммуникаций …;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400"/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00B000"/>
                </a:solidFill>
              </a:rPr>
              <a:t>Отношения по поводу предоставления доступа к телекоммуникационным объектам с целью получения услуг по передаче сообщений и сами отношения по поводу приема, обработки и передачи сообщений (услуга связи).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E0C0C1E-B1A9-4723-BD25-E9C86E126EA7}" type="slidenum">
              <a:rPr lang="ru-RU"/>
              <a:pPr/>
              <a:t>22</a:t>
            </a:fld>
            <a:endParaRPr lang="ru-RU"/>
          </a:p>
        </p:txBody>
      </p:sp>
      <p:sp>
        <p:nvSpPr>
          <p:cNvPr id="256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3838"/>
            <a:ext cx="8229600" cy="12525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800"/>
              <a:t>Предмет телекоммуникационного права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038600" cy="4530725"/>
          </a:xfrm>
          <a:ln/>
        </p:spPr>
        <p:txBody>
          <a:bodyPr/>
          <a:lstStyle/>
          <a:p>
            <a:pPr marL="341313" indent="-341313">
              <a:spcBef>
                <a:spcPts val="775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100"/>
              <a:t>Отношения по поводу доступа к телекоммуникационным объектам с целью получения услуг связи (услуга доступа к сети связи). 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1600200"/>
            <a:ext cx="4038600" cy="4530725"/>
          </a:xfrm>
          <a:ln/>
        </p:spPr>
        <p:txBody>
          <a:bodyPr/>
          <a:lstStyle/>
          <a:p>
            <a:pPr marL="341313" indent="-341313">
              <a:spcBef>
                <a:spcPts val="775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100">
                <a:solidFill>
                  <a:srgbClr val="00B000"/>
                </a:solidFill>
              </a:rPr>
              <a:t>Характер доступа диспозитивный, с </a:t>
            </a:r>
            <a:r>
              <a:rPr lang="ru-RU" sz="3100">
                <a:solidFill>
                  <a:srgbClr val="FF3300"/>
                </a:solidFill>
              </a:rPr>
              <a:t>элементами императивного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CCCEA0A-155F-4095-9A87-9EF7623BD179}" type="slidenum">
              <a:rPr lang="ru-RU"/>
              <a:pPr/>
              <a:t>23</a:t>
            </a:fld>
            <a:endParaRPr lang="ru-RU"/>
          </a:p>
        </p:txBody>
      </p:sp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3838"/>
            <a:ext cx="8229600" cy="12525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800"/>
              <a:t>Предмет телекоммуникационного права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038600" cy="4530725"/>
          </a:xfrm>
          <a:ln/>
        </p:spPr>
        <p:txBody>
          <a:bodyPr/>
          <a:lstStyle/>
          <a:p>
            <a:pPr marL="341313" indent="-341313">
              <a:spcBef>
                <a:spcPts val="6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Отношения по поводу передачи сообщений (услуга связи).</a:t>
            </a:r>
            <a:r>
              <a:rPr lang="ru-RU" sz="260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1600200"/>
            <a:ext cx="4038600" cy="4530725"/>
          </a:xfrm>
          <a:ln/>
        </p:spPr>
        <p:txBody>
          <a:bodyPr/>
          <a:lstStyle/>
          <a:p>
            <a:pPr marL="341313" indent="-341313">
              <a:spcBef>
                <a:spcPts val="6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600">
                <a:solidFill>
                  <a:srgbClr val="00B000"/>
                </a:solidFill>
              </a:rPr>
              <a:t>Характер диспозитивный за исключением прямого императивного регулирования отдельных видов услуг </a:t>
            </a:r>
            <a:r>
              <a:rPr lang="ru-RU" sz="2600">
                <a:solidFill>
                  <a:srgbClr val="FF0000"/>
                </a:solidFill>
              </a:rPr>
              <a:t>(для нужд обороны, безопасности, правопорядка)</a:t>
            </a:r>
          </a:p>
          <a:p>
            <a:pPr marL="341313" indent="-341313">
              <a:spcBef>
                <a:spcPts val="6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600">
              <a:solidFill>
                <a:srgbClr val="00B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EAEECC9-0160-4507-AA4B-E97B2F298D68}" type="slidenum">
              <a:rPr lang="ru-RU"/>
              <a:pPr/>
              <a:t>24</a:t>
            </a:fld>
            <a:endParaRPr lang="ru-RU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77813"/>
            <a:ext cx="8291512" cy="14954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400"/>
              <a:t>Метод телекоммуникационного права</a:t>
            </a:r>
            <a:br>
              <a:rPr lang="ru-RU" sz="3400"/>
            </a:br>
            <a:r>
              <a:rPr lang="ru-RU" sz="2400">
                <a:solidFill>
                  <a:srgbClr val="FFCC00"/>
                </a:solidFill>
              </a:rPr>
              <a:t>(обуславливает самостоятельность отрасли права)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05038"/>
            <a:ext cx="8229600" cy="3671887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875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000"/>
              <a:t>Императивный (предписание, запрет)</a:t>
            </a:r>
          </a:p>
          <a:p>
            <a:pPr marL="341313" indent="-341313">
              <a:lnSpc>
                <a:spcPct val="90000"/>
              </a:lnSpc>
              <a:spcBef>
                <a:spcPts val="875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000"/>
              <a:t>Диспозитивный (дозволение, санкционирование, сорегулирование)</a:t>
            </a:r>
          </a:p>
          <a:p>
            <a:pPr marL="341313" indent="-341313">
              <a:lnSpc>
                <a:spcPct val="90000"/>
              </a:lnSpc>
              <a:spcBef>
                <a:spcPts val="875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000">
                <a:solidFill>
                  <a:srgbClr val="00FFFF"/>
                </a:solidFill>
              </a:rPr>
              <a:t>Технологический метод: правовая технология</a:t>
            </a:r>
            <a:r>
              <a:rPr lang="en-US" sz="3000">
                <a:solidFill>
                  <a:srgbClr val="00FFFF"/>
                </a:solidFill>
              </a:rPr>
              <a:t> (</a:t>
            </a:r>
            <a:r>
              <a:rPr lang="ru-RU" sz="3000">
                <a:solidFill>
                  <a:srgbClr val="00FFFF"/>
                </a:solidFill>
              </a:rPr>
              <a:t>предполагается</a:t>
            </a:r>
            <a:r>
              <a:rPr lang="en-US" sz="3000">
                <a:solidFill>
                  <a:srgbClr val="00FFFF"/>
                </a:solidFill>
              </a:rPr>
              <a:t>)</a:t>
            </a:r>
            <a:r>
              <a:rPr lang="ru-RU" sz="3000"/>
              <a:t> </a:t>
            </a:r>
          </a:p>
          <a:p>
            <a:pPr marL="341313" indent="-341313">
              <a:lnSpc>
                <a:spcPct val="90000"/>
              </a:lnSpc>
              <a:spcBef>
                <a:spcPts val="875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000">
                <a:solidFill>
                  <a:srgbClr val="00B000"/>
                </a:solidFill>
              </a:rPr>
              <a:t>Особый телекоммуникационный</a:t>
            </a:r>
            <a:r>
              <a:rPr lang="ru-RU" sz="3000"/>
              <a:t>  (разрабатывается)</a:t>
            </a:r>
            <a:r>
              <a:rPr lang="ru-RU"/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A49FF67-7886-4BF1-865E-01A1A229C03C}" type="slidenum">
              <a:rPr lang="ru-RU"/>
              <a:pPr/>
              <a:t>25</a:t>
            </a:fld>
            <a:endParaRPr lang="ru-RU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6853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67908F-2669-4C21-B256-069CDA587D8F}" type="slidenum">
              <a:rPr lang="ru-RU"/>
              <a:pPr/>
              <a:t>26</a:t>
            </a:fld>
            <a:endParaRPr lang="ru-RU"/>
          </a:p>
        </p:txBody>
      </p:sp>
      <p:sp>
        <p:nvSpPr>
          <p:cNvPr id="296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/>
              <a:t>Werbach K</a:t>
            </a:r>
            <a:r>
              <a:rPr lang="ru-RU" sz="2000"/>
              <a:t>. </a:t>
            </a:r>
            <a:r>
              <a:rPr lang="en-US" sz="2000"/>
              <a:t>A layered model for Internet policy</a:t>
            </a:r>
            <a:r>
              <a:rPr lang="ru-RU" sz="2000"/>
              <a:t> // </a:t>
            </a:r>
            <a:r>
              <a:rPr lang="en-US" sz="2000"/>
              <a:t>Telecommunications</a:t>
            </a:r>
            <a:r>
              <a:rPr lang="ru-RU" sz="2000"/>
              <a:t> &amp; </a:t>
            </a:r>
            <a:r>
              <a:rPr lang="en-US" sz="2000"/>
              <a:t>High Technology Law</a:t>
            </a:r>
            <a:r>
              <a:rPr lang="ru-RU" sz="2000"/>
              <a:t>. 2002. </a:t>
            </a:r>
            <a:r>
              <a:rPr lang="en-US" sz="2000"/>
              <a:t>Vol</a:t>
            </a:r>
            <a:r>
              <a:rPr lang="ru-RU" sz="2000"/>
              <a:t>. 1.</a:t>
            </a:r>
            <a:r>
              <a:rPr lang="en-US" sz="2000"/>
              <a:t>P</a:t>
            </a:r>
            <a:r>
              <a:rPr lang="ru-RU" sz="2000"/>
              <a:t>. 38-67.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8569325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E3D01D-BCC7-4498-AECB-C72CE57D65CB}" type="slidenum">
              <a:rPr lang="ru-RU"/>
              <a:pPr/>
              <a:t>27</a:t>
            </a:fld>
            <a:endParaRPr lang="ru-RU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03200"/>
            <a:ext cx="8351838" cy="155575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900"/>
              <a:t>Традиционные уровни информации</a:t>
            </a:r>
            <a:br>
              <a:rPr lang="en-US" sz="2900"/>
            </a:br>
            <a:r>
              <a:rPr lang="en-US" sz="2900"/>
              <a:t>(в печатном издании)</a:t>
            </a:r>
            <a:r>
              <a:rPr lang="en-US" sz="2700"/>
              <a:t>  </a:t>
            </a:r>
            <a:br>
              <a:rPr lang="en-US" sz="2700"/>
            </a:br>
            <a:r>
              <a:rPr lang="en-US" sz="1900"/>
              <a:t>Access to public sector information : law, technology and policy. Vol. 2 / edited by Brian Fitzgerald. Sydney University Press. Sydney. 2010. P. 545.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2155825"/>
            <a:ext cx="3008312" cy="3594100"/>
          </a:xfrm>
          <a:ln/>
        </p:spPr>
        <p:txBody>
          <a:bodyPr/>
          <a:lstStyle/>
          <a:p>
            <a:pPr marL="341313" indent="-341313"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/>
              <a:t>Уровень представления</a:t>
            </a:r>
          </a:p>
          <a:p>
            <a:pPr marL="341313" indent="-341313"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/>
              <a:t>Аналитический уровень </a:t>
            </a:r>
          </a:p>
          <a:p>
            <a:pPr marL="341313" indent="-341313"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/>
              <a:t>Уровень данных (фактов)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060575"/>
            <a:ext cx="4824413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02FC39A-19A4-4838-B4A5-C0FFE2F2E0DC}" type="slidenum">
              <a:rPr lang="ru-RU"/>
              <a:pPr/>
              <a:t>28</a:t>
            </a:fld>
            <a:endParaRPr lang="ru-RU"/>
          </a:p>
        </p:txBody>
      </p:sp>
      <p:sp>
        <p:nvSpPr>
          <p:cNvPr id="317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1438"/>
            <a:ext cx="8229600" cy="155575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900"/>
              <a:t>Новые подходы:</a:t>
            </a:r>
            <a:r>
              <a:rPr lang="en-US" sz="2900"/>
              <a:t> </a:t>
            </a:r>
            <a:r>
              <a:rPr lang="ru-RU" sz="2900"/>
              <a:t/>
            </a:r>
            <a:br>
              <a:rPr lang="ru-RU" sz="2900"/>
            </a:br>
            <a:r>
              <a:rPr lang="en-US" sz="2900"/>
              <a:t>уровни в</a:t>
            </a:r>
            <a:r>
              <a:rPr lang="ru-RU" sz="2900"/>
              <a:t> информационных сетях</a:t>
            </a:r>
            <a:r>
              <a:rPr lang="en-US" sz="2700"/>
              <a:t>  </a:t>
            </a:r>
            <a:br>
              <a:rPr lang="en-US" sz="2700"/>
            </a:br>
            <a:r>
              <a:rPr lang="en-US" sz="1900"/>
              <a:t>Access to public sector information : law, technology and policy. Vol. 2 / edited by Brian Fitzgerald. Sydney University Press. Sydney. 2010. P. 545.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64163" y="1844675"/>
            <a:ext cx="3779837" cy="4267200"/>
          </a:xfrm>
          <a:ln/>
        </p:spPr>
        <p:txBody>
          <a:bodyPr/>
          <a:lstStyle/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/>
              <a:t>Интерактивный уровень </a:t>
            </a:r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800"/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/>
              <a:t>Уровень представления</a:t>
            </a:r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800"/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/>
              <a:t>Вспомогательный уровень</a:t>
            </a:r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1800"/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/>
              <a:t>Аналилитический уровень</a:t>
            </a:r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1800"/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/>
              <a:t>Вспомогательный уровень</a:t>
            </a:r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1800"/>
          </a:p>
          <a:p>
            <a:pPr marL="341313" indent="-341313">
              <a:spcBef>
                <a:spcPts val="4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/>
              <a:t>Уровень данных (фактов)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4895850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4B5E470-37F3-47C7-B168-4C37F24C81D3}" type="slidenum">
              <a:rPr lang="ru-RU"/>
              <a:pPr/>
              <a:t>29</a:t>
            </a:fld>
            <a:endParaRPr lang="ru-RU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3838"/>
            <a:ext cx="8229600" cy="1312862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/>
              <a:t>Субъекты телекоммуникационного права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73238"/>
            <a:ext cx="8229600" cy="4357687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00B000"/>
                </a:solidFill>
              </a:rPr>
              <a:t>Государство</a:t>
            </a:r>
            <a:r>
              <a:rPr lang="ru-RU" sz="2400"/>
              <a:t> в лице различных органов</a:t>
            </a:r>
            <a:r>
              <a:rPr lang="en-US" sz="2400"/>
              <a:t> (</a:t>
            </a:r>
            <a:r>
              <a:rPr lang="ru-RU" sz="2400"/>
              <a:t>регулятор, оператор, потребитель</a:t>
            </a:r>
            <a:r>
              <a:rPr lang="en-US" sz="2400"/>
              <a:t>)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00B000"/>
                </a:solidFill>
              </a:rPr>
              <a:t>Оператор связи </a:t>
            </a:r>
            <a:r>
              <a:rPr lang="ru-RU" sz="2400"/>
              <a:t>как специальный субъект 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00B000"/>
                </a:solidFill>
              </a:rPr>
              <a:t>Абонент</a:t>
            </a:r>
            <a:r>
              <a:rPr lang="ru-RU" sz="2400"/>
              <a:t> как субъект потребитель 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Вспомогательные (дополнительные) субъекты: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заявитель (лицензиат), 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пользователь радиочастот, 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субабонент (несовершеннолетний пользователь),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сорегуляторы (АДЭ, НИИ, Ассоциации) 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8895010-97F6-4FE2-87D8-FDFC020DE410}" type="slidenum">
              <a:rPr lang="ru-RU"/>
              <a:pPr/>
              <a:t>30</a:t>
            </a:fld>
            <a:endParaRPr lang="ru-RU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Объекты телекоммуникационных правоотношений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Материальные объекты, сооружения: 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	линейно - кабельные сооружения связи;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	сооружения радиорелейных линий связи;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	приемно - передающие центры;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	системы передвижной сотовой, транковой, пейджинговой, радио- связи;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	земные станции спутниковой связи;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rgbClr val="FFCC00"/>
                </a:solidFill>
                <a:effectLst/>
                <a:latin typeface="Times New Roman" pitchFamily="18" charset="0"/>
              </a:rPr>
              <a:t>	и прочие материальные объекты телекоммуникационной инфраструктуры; земли связи. Инженерная инфраструктура и вспомогательное оборудование связи. Резерв универсального обслуживания.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600">
                <a:solidFill>
                  <a:srgbClr val="FFCC00"/>
                </a:solidFill>
                <a:effectLst/>
                <a:latin typeface="Times New Roman" pitchFamily="18" charset="0"/>
              </a:rPr>
              <a:t>Ценные бумаги документы лицензии, сертификаты, разрешения, декларации на объекты и услуги связи.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ru-RU" sz="1600">
              <a:solidFill>
                <a:srgbClr val="FFCC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chemeClr val="accent1"/>
                </a:solidFill>
                <a:effectLst/>
                <a:latin typeface="Times New Roman" pitchFamily="18" charset="0"/>
              </a:rPr>
              <a:t>Нематериальные объекты: доступ к телекоммуникационной инфраструктуре; абонентские базы данных проводных и радиочастотных сетей; базы данных нумерации и адресации сетей; базы данных назначенных номиналов радиочастот; тайна связи.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chemeClr val="accent1"/>
                </a:solidFill>
                <a:effectLst/>
                <a:latin typeface="Times New Roman" pitchFamily="18" charset="0"/>
              </a:rPr>
              <a:t>Услуги, действия по их оказанию и результаты (услуга назначения радиочастот, кодов и номеров сетей; выдача разрешений на радиочастоты, нумерацию; сертификаты, лицензии, разрешения).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1600">
                <a:solidFill>
                  <a:schemeClr val="accent1"/>
                </a:solidFill>
                <a:effectLst/>
                <a:latin typeface="Times New Roman" pitchFamily="18" charset="0"/>
              </a:rPr>
              <a:t>Телекоммуникационные услуги в качестве самостоятельного объекта  (услуга доступа, услуга начала/завершения вызова, отдельная телекоммуникационная услуга, универсальная услуга и пр.).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641E2F-1BD9-407D-B0B5-3FF91F524DFD}" type="slidenum">
              <a:rPr lang="ru-RU"/>
              <a:pPr/>
              <a:t>31</a:t>
            </a:fld>
            <a:endParaRPr lang="ru-RU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8013" cy="1712912"/>
          </a:xfrm>
        </p:spPr>
        <p:txBody>
          <a:bodyPr/>
          <a:lstStyle/>
          <a:p>
            <a:r>
              <a:rPr lang="ru-RU" sz="3200"/>
              <a:t>Специальные объекты телекоммуникационных правоотношений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9138"/>
            <a:ext cx="4037013" cy="4140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2400">
                <a:solidFill>
                  <a:srgbClr val="00FFFF"/>
                </a:solidFill>
                <a:effectLst/>
                <a:latin typeface="Times New Roman" pitchFamily="18" charset="0"/>
              </a:rPr>
              <a:t>Специальный объект телекоммуникационных правоотношений: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ru-RU" altLang="zh-CN" sz="2400">
              <a:solidFill>
                <a:srgbClr val="00FFFF"/>
              </a:solidFill>
              <a:effectLst/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2400">
                <a:solidFill>
                  <a:srgbClr val="00FFFF"/>
                </a:solidFill>
                <a:effectLst/>
                <a:latin typeface="Times New Roman" pitchFamily="18" charset="0"/>
              </a:rPr>
              <a:t>	трафик – нагрузка, создаваемая потоком вызовов, сообщений и сигналов, поступающих на средства связи</a:t>
            </a:r>
            <a:endParaRPr lang="ru-RU" sz="2400">
              <a:solidFill>
                <a:srgbClr val="00FFFF"/>
              </a:solidFill>
              <a:effectLst/>
              <a:latin typeface="Times New Roman" pitchFamily="18" charset="0"/>
            </a:endParaRP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6613" y="1989138"/>
            <a:ext cx="4038600" cy="4140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2400">
                <a:solidFill>
                  <a:srgbClr val="66FF66"/>
                </a:solidFill>
                <a:effectLst/>
                <a:latin typeface="Times New Roman" pitchFamily="18" charset="0"/>
              </a:rPr>
              <a:t>Телекоммуникационные ресурсы: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2400">
                <a:solidFill>
                  <a:srgbClr val="66FF66"/>
                </a:solidFill>
                <a:effectLst/>
                <a:latin typeface="Times New Roman" pitchFamily="18" charset="0"/>
              </a:rPr>
              <a:t>нумерация и адресация телекоммуникационных сетей;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altLang="zh-CN" sz="2400">
                <a:solidFill>
                  <a:srgbClr val="66FF66"/>
                </a:solidFill>
                <a:effectLst/>
                <a:latin typeface="Times New Roman" pitchFamily="18" charset="0"/>
              </a:rPr>
              <a:t>радиочастотный ресурс (частоты, полосы частот, стволы, орбитально-частотный ресурс). </a:t>
            </a:r>
            <a:endParaRPr lang="ru-RU" sz="2400">
              <a:solidFill>
                <a:srgbClr val="66FF66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DD67D26-98BB-4C59-9A13-A2FDC02A7FBF}" type="slidenum">
              <a:rPr lang="ru-RU"/>
              <a:pPr/>
              <a:t>32</a:t>
            </a:fld>
            <a:endParaRPr lang="ru-RU"/>
          </a:p>
        </p:txBody>
      </p:sp>
      <p:sp>
        <p:nvSpPr>
          <p:cNvPr id="348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93675"/>
            <a:ext cx="8229600" cy="13128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/>
              <a:t>Проблемы науки телекоммуникационного права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7085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 финансирования исследований</a:t>
            </a:r>
          </a:p>
          <a:p>
            <a:pPr marL="341313" indent="-341313">
              <a:spcBef>
                <a:spcPts val="7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/>
              <a:t>Отсутствие реальных исследований</a:t>
            </a:r>
          </a:p>
          <a:p>
            <a:pPr marL="341313" indent="-341313">
              <a:spcBef>
                <a:spcPts val="12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800">
                <a:cs typeface="Tahoma" pitchFamily="34" charset="0"/>
              </a:rPr>
              <a:t>=&gt;</a:t>
            </a:r>
          </a:p>
          <a:p>
            <a:pPr marL="341313" indent="-341313"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Отсутствие рекомендаций по регулированию отрасли и несовершенное законодательство</a:t>
            </a:r>
          </a:p>
          <a:p>
            <a:pPr marL="341313" indent="-341313"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Отсутствие учебной дисциплины (курсов, учебников и т.п.)</a:t>
            </a:r>
          </a:p>
          <a:p>
            <a:pPr marL="341313" indent="-341313"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Отсутствие специалистов (в телеком- секторе, науке и образовании)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93D730-ECC4-4A1A-8B8A-FA64556CAB10}" type="slidenum">
              <a:rPr lang="ru-RU"/>
              <a:pPr/>
              <a:t>33</a:t>
            </a:fld>
            <a:endParaRPr lang="ru-RU"/>
          </a:p>
        </p:txBody>
      </p:sp>
      <p:sp>
        <p:nvSpPr>
          <p:cNvPr id="358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8900"/>
            <a:ext cx="82296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/>
              <a:t>тематические публикации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569325" cy="5472112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Право собственности на радиоэлектронные средства // </a:t>
            </a:r>
            <a:r>
              <a:rPr lang="ru-RU" sz="2400">
                <a:latin typeface="Times New Roman" pitchFamily="18" charset="0"/>
              </a:rPr>
              <a:t>Деловой квартал. 1997. № 44. С.30-32.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О правовом регулировании отрасли связи // </a:t>
            </a:r>
            <a:r>
              <a:rPr lang="ru-RU" sz="2400">
                <a:latin typeface="Times New Roman" pitchFamily="18" charset="0"/>
              </a:rPr>
              <a:t>Информ Курьер Связь, 1999. № 11. С. 48.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Правовые подходы к решению проблемы терминологии в электросвязи // </a:t>
            </a:r>
            <a:r>
              <a:rPr lang="ru-RU" sz="2400">
                <a:latin typeface="Times New Roman" pitchFamily="18" charset="0"/>
              </a:rPr>
              <a:t>Вестник связи, 2006. № 4. С. 69-71.</a:t>
            </a: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Анонимные субъекты телекоммуникационных сделок // </a:t>
            </a:r>
            <a:r>
              <a:rPr lang="ru-RU" sz="2400">
                <a:latin typeface="Times New Roman" pitchFamily="18" charset="0"/>
              </a:rPr>
              <a:t>Право и экономика, 2006. </a:t>
            </a:r>
            <a:r>
              <a:rPr lang="en-US" sz="2400">
                <a:latin typeface="Times New Roman" pitchFamily="18" charset="0"/>
              </a:rPr>
              <a:t>№ 7. С. 56-58.</a:t>
            </a:r>
            <a:r>
              <a:rPr lang="en-US" sz="2400">
                <a:solidFill>
                  <a:srgbClr val="FFCC00"/>
                </a:solidFill>
                <a:latin typeface="Times New Roman" pitchFamily="18" charset="0"/>
              </a:rPr>
              <a:t>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Предмет телекоммуникационного права // </a:t>
            </a:r>
            <a:r>
              <a:rPr lang="ru-RU" sz="2400">
                <a:latin typeface="Times New Roman" pitchFamily="18" charset="0"/>
              </a:rPr>
              <a:t>Право и экономика, 2006. </a:t>
            </a:r>
            <a:r>
              <a:rPr lang="en-US" sz="2400">
                <a:latin typeface="Times New Roman" pitchFamily="18" charset="0"/>
              </a:rPr>
              <a:t>№ 10. С. 123.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О предмете телекоммуникационного права / </a:t>
            </a:r>
            <a:r>
              <a:rPr lang="ru-RU" sz="2400">
                <a:latin typeface="Times New Roman" pitchFamily="18" charset="0"/>
              </a:rPr>
              <a:t>Правовые понятия и категории в контексте информационного права // Материалы теоретического семинара по информационному праву. ИГиП РАН. – М. 2006. </a:t>
            </a:r>
            <a:r>
              <a:rPr lang="en-US" sz="2400">
                <a:latin typeface="Times New Roman" pitchFamily="18" charset="0"/>
              </a:rPr>
              <a:t>C</a:t>
            </a:r>
            <a:r>
              <a:rPr lang="ru-RU" sz="2400">
                <a:latin typeface="Times New Roman" pitchFamily="18" charset="0"/>
              </a:rPr>
              <a:t>. 121-129.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Отдельные субъекты телекоммуникационного права // </a:t>
            </a:r>
            <a:r>
              <a:rPr lang="ru-RU" sz="2400">
                <a:latin typeface="Times New Roman" pitchFamily="18" charset="0"/>
              </a:rPr>
              <a:t>Правовые вопросы связи, 2007. </a:t>
            </a:r>
            <a:r>
              <a:rPr lang="en-US" sz="2400">
                <a:latin typeface="Times New Roman" pitchFamily="18" charset="0"/>
              </a:rPr>
              <a:t>№ 1. С. 45-47.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347279-D384-40EA-A5C1-035FA22630B8}" type="slidenum">
              <a:rPr lang="ru-RU"/>
              <a:pPr/>
              <a:t>34</a:t>
            </a:fld>
            <a:endParaRPr lang="ru-RU"/>
          </a:p>
        </p:txBody>
      </p:sp>
      <p:sp>
        <p:nvSpPr>
          <p:cNvPr id="368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18488" cy="703262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/>
              <a:t>тематические публикации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81075"/>
            <a:ext cx="8569325" cy="5472113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О методах правового регулирования телекоммуникационных отношений // </a:t>
            </a:r>
            <a:r>
              <a:rPr lang="ru-RU" sz="2400">
                <a:latin typeface="Times New Roman" pitchFamily="18" charset="0"/>
              </a:rPr>
              <a:t>Вестник Уральского института экономики управления и права, 2009 № 4(9) С. 27-32.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О влиянии правового режима радиочастот на реализацию права на распространение информации //</a:t>
            </a:r>
            <a:r>
              <a:rPr lang="ru-RU" sz="2400">
                <a:latin typeface="Times New Roman" pitchFamily="18" charset="0"/>
              </a:rPr>
              <a:t>Условия реализации прав граждан и организаций на основе информационных технологий. – М.: Институт государства и права РАН, 2010. С. 170-175.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Правовой режим радиочастот в России //</a:t>
            </a:r>
            <a:r>
              <a:rPr lang="ru-RU" sz="2400">
                <a:latin typeface="Times New Roman" pitchFamily="18" charset="0"/>
              </a:rPr>
              <a:t>Вестник Уральского института экономики </a:t>
            </a:r>
            <a:r>
              <a:rPr lang="en-US" sz="2400">
                <a:latin typeface="Times New Roman" pitchFamily="18" charset="0"/>
              </a:rPr>
              <a:t>управления и права, 2010 № 1(10) С. 22-26.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Правовые режимы в отрасли связи // </a:t>
            </a:r>
            <a:r>
              <a:rPr lang="ru-RU" sz="2400">
                <a:latin typeface="Times New Roman" pitchFamily="18" charset="0"/>
              </a:rPr>
              <a:t>Современное право, 2010. № 3. </a:t>
            </a:r>
            <a:r>
              <a:rPr lang="en-US" sz="2400">
                <a:latin typeface="Times New Roman" pitchFamily="18" charset="0"/>
              </a:rPr>
              <a:t>C</a:t>
            </a:r>
            <a:r>
              <a:rPr lang="ru-RU" sz="2400">
                <a:latin typeface="Times New Roman" pitchFamily="18" charset="0"/>
              </a:rPr>
              <a:t>. 16-19.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FFCC00"/>
                </a:solidFill>
                <a:latin typeface="Times New Roman" pitchFamily="18" charset="0"/>
              </a:rPr>
              <a:t>Экономические предпосылки телекоммуникационного права // </a:t>
            </a:r>
            <a:r>
              <a:rPr lang="ru-RU" sz="2400">
                <a:latin typeface="Times New Roman" pitchFamily="18" charset="0"/>
              </a:rPr>
              <a:t>Вестник Уральского института экономики управления и права, 2011 № 2 (15). </a:t>
            </a:r>
            <a:r>
              <a:rPr lang="en-US" sz="2400">
                <a:latin typeface="Times New Roman" pitchFamily="18" charset="0"/>
              </a:rPr>
              <a:t>С. 27-31.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90B8D2C-2A9A-4BF7-BAB7-39FD4A736E56}" type="slidenum">
              <a:rPr lang="ru-RU"/>
              <a:pPr/>
              <a:t>35</a:t>
            </a:fld>
            <a:endParaRPr lang="ru-RU"/>
          </a:p>
        </p:txBody>
      </p:sp>
      <p:sp>
        <p:nvSpPr>
          <p:cNvPr id="378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8750"/>
            <a:ext cx="8218488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/>
              <a:t>Отдельные издания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642350" cy="5329237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latin typeface="Times New Roman" pitchFamily="18" charset="0"/>
              </a:rPr>
              <a:t>Комментарий к Кодексу Российской Федерации об административных правонарушениях. / Под общей редакцией проф. Э.Н. Ренова. – М. НОРМА, 2002.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latin typeface="Times New Roman" pitchFamily="18" charset="0"/>
              </a:rPr>
              <a:t>Правовая информатика: Компьютерный практикум / Е.Е., Антонова, Ю.В. Волков, П.У. Кузнецов, И.С. Мелкомуков, М.И. Паршуков.-Екатеринбург, 2008. 188 с. 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solidFill>
                  <a:srgbClr val="00B000"/>
                </a:solidFill>
                <a:latin typeface="Times New Roman" pitchFamily="18" charset="0"/>
              </a:rPr>
              <a:t>Регулирование локальных сетей</a:t>
            </a:r>
            <a:r>
              <a:rPr lang="ru-RU" sz="2200">
                <a:latin typeface="Times New Roman" pitchFamily="18" charset="0"/>
              </a:rPr>
              <a:t> (От концепции до инструкции) / Волков Ю.В. –Екатеринбург, 2010. 135 с.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latin typeface="Times New Roman" pitchFamily="18" charset="0"/>
              </a:rPr>
              <a:t>Информационные технологии в юридической деятельности: учебник для бакалавров /под общ. ред проф. П. У. Кузнецова. – М. 2011. 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solidFill>
                  <a:srgbClr val="00B000"/>
                </a:solidFill>
                <a:latin typeface="Times New Roman" pitchFamily="18" charset="0"/>
              </a:rPr>
              <a:t>Основы телекоммуникационого права</a:t>
            </a:r>
            <a:r>
              <a:rPr lang="ru-RU" sz="2200">
                <a:latin typeface="Times New Roman" pitchFamily="18" charset="0"/>
              </a:rPr>
              <a:t> : учебное пособие / Волков Ю.В. – Екатеринбург. 2011. 94 с. 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solidFill>
                  <a:srgbClr val="00B000"/>
                </a:solidFill>
                <a:latin typeface="Times New Roman" pitchFamily="18" charset="0"/>
              </a:rPr>
              <a:t>Право информационного общества: Телекоммуникации</a:t>
            </a:r>
            <a:r>
              <a:rPr lang="ru-RU" sz="2200">
                <a:latin typeface="Times New Roman" pitchFamily="18" charset="0"/>
              </a:rPr>
              <a:t>. Вып.1. Сборник статей зарубежных</a:t>
            </a:r>
            <a:r>
              <a:rPr lang="en-US" sz="2200">
                <a:latin typeface="Times New Roman" pitchFamily="18" charset="0"/>
              </a:rPr>
              <a:t> </a:t>
            </a:r>
            <a:r>
              <a:rPr lang="ru-RU" sz="2200">
                <a:latin typeface="Times New Roman" pitchFamily="18" charset="0"/>
              </a:rPr>
              <a:t>авторов. Общ. Ред. Ю.В. Волков. - Издатель Волков Ю.В. - Екатеринбург. 2011. 156 с. 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solidFill>
                  <a:srgbClr val="00B000"/>
                </a:solidFill>
                <a:latin typeface="Times New Roman" pitchFamily="18" charset="0"/>
              </a:rPr>
              <a:t>Мошенничество в Интернете</a:t>
            </a:r>
            <a:r>
              <a:rPr lang="ru-RU" sz="2200">
                <a:latin typeface="Times New Roman" pitchFamily="18" charset="0"/>
              </a:rPr>
              <a:t> / Ю. В. Волков, А. К. Горяинов. - Екатеринбург, 2011. 108 c.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BF56791-306B-43CC-9117-A9390E507EBF}" type="slidenum">
              <a:rPr lang="ru-RU"/>
              <a:pPr/>
              <a:t>36</a:t>
            </a:fld>
            <a:endParaRPr lang="ru-RU"/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766888"/>
            <a:ext cx="7772400" cy="17367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300" b="1"/>
              <a:t>Телекоммуникационное право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В учебном процессе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D58D31-8EA7-406E-9407-F1BC09D33EEA}" type="slidenum">
              <a:rPr lang="ru-RU"/>
              <a:pPr/>
              <a:t>37</a:t>
            </a:fld>
            <a:endParaRPr lang="ru-RU"/>
          </a:p>
        </p:txBody>
      </p:sp>
      <p:sp>
        <p:nvSpPr>
          <p:cNvPr id="399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Телекоммуникационное право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В Австралии с 1998 года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В Европе, США, Азии – с 2000-2002 г.г.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В РФ подходы к пониманию формируются</a:t>
            </a:r>
          </a:p>
          <a:p>
            <a:pPr marL="741363" lvl="1" indent="-284163"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Учебные курсы в НИУ ВШЭ</a:t>
            </a:r>
            <a:r>
              <a:rPr lang="en-US" sz="2400"/>
              <a:t> (</a:t>
            </a:r>
            <a:r>
              <a:rPr lang="ru-RU" sz="2400"/>
              <a:t>г. Москва</a:t>
            </a:r>
            <a:r>
              <a:rPr lang="en-US" sz="2400"/>
              <a:t>)</a:t>
            </a:r>
            <a:r>
              <a:rPr lang="ru-RU" sz="2400"/>
              <a:t> и ГИУ ТУСУР (г. Томск)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Специалисты – номинальные 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/>
              <a:t>Сайт как средство просвещения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5C6236-203D-43C2-82EA-23DA58462BB8}" type="slidenum">
              <a:rPr lang="ru-RU"/>
              <a:pPr/>
              <a:t>38</a:t>
            </a:fld>
            <a:endParaRPr lang="ru-RU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8280400" cy="590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19D705E-7361-49E5-B346-93022E4EAE52}" type="slidenum">
              <a:rPr lang="ru-RU"/>
              <a:pPr/>
              <a:t>39</a:t>
            </a:fld>
            <a:endParaRPr lang="ru-RU"/>
          </a:p>
        </p:txBody>
      </p:sp>
      <p:sp>
        <p:nvSpPr>
          <p:cNvPr id="419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77813"/>
            <a:ext cx="8218487" cy="8477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/>
              <a:t>Перспективы - варианты развития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96975"/>
            <a:ext cx="8229600" cy="5040313"/>
          </a:xfrm>
          <a:ln/>
        </p:spPr>
        <p:txBody>
          <a:bodyPr/>
          <a:lstStyle/>
          <a:p>
            <a:pPr indent="-341313" algn="ctr">
              <a:lnSpc>
                <a:spcPct val="90000"/>
              </a:lnSpc>
              <a:spcBef>
                <a:spcPts val="60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Бакалавриат</a:t>
            </a:r>
          </a:p>
          <a:p>
            <a:pPr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ИТЮД (базовая дисциплина по ГОСу 3-го поколения)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/>
              <a:t>Информационное право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/>
              <a:t>Правовая информатика\Правовые информационные системы </a:t>
            </a:r>
          </a:p>
          <a:p>
            <a:pPr indent="-341313" algn="ctr">
              <a:lnSpc>
                <a:spcPct val="90000"/>
              </a:lnSpc>
              <a:spcBef>
                <a:spcPts val="600"/>
              </a:spcBef>
              <a:buClrTx/>
              <a:buSzPct val="6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Магистратура</a:t>
            </a:r>
          </a:p>
          <a:p>
            <a:pPr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Актуальные вопросы информационного права (УИЭУиП – фил-л г. Н.Тагил)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/>
              <a:t>Правовые основы защиты информации  - факультатив</a:t>
            </a:r>
          </a:p>
          <a:p>
            <a:pPr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>
                <a:solidFill>
                  <a:srgbClr val="00B000"/>
                </a:solidFill>
              </a:rPr>
              <a:t>Телекоммуникационное право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/>
              <a:t>Навигационное (космическое) право - факультатив</a:t>
            </a:r>
          </a:p>
          <a:p>
            <a:pPr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Медиа- право (средств массовой информации) </a:t>
            </a:r>
          </a:p>
          <a:p>
            <a:pPr indent="-341313">
              <a:lnSpc>
                <a:spcPct val="9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/>
              <a:t>Право информационных технологий</a:t>
            </a:r>
            <a:r>
              <a:rPr lang="en-US" sz="2400"/>
              <a:t>….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9E96018-E40A-43FC-AF18-17E8773C9BD6}" type="slidenum">
              <a:rPr lang="ru-RU"/>
              <a:pPr/>
              <a:t>40</a:t>
            </a:fld>
            <a:endParaRPr lang="ru-RU"/>
          </a:p>
        </p:txBody>
      </p:sp>
      <p:sp>
        <p:nvSpPr>
          <p:cNvPr id="430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Направления развития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Исследовательские программы (сборники статей, переводов, монографии)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Конференции, семинары, встречи, круглые столы, учебные сборы,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Информационные сетевые продукты (сайты, форумы, чаты, иное)</a:t>
            </a:r>
          </a:p>
          <a:p>
            <a:pPr marL="341313" indent="-341313">
              <a:buClr>
                <a:srgbClr val="00CCFF"/>
              </a:buClr>
              <a:buSzPct val="6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/>
              <a:t>Сетевой электронный научный журнал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482CFFB-B92B-4A85-9575-8F30465D2723}" type="slidenum">
              <a:rPr lang="ru-RU"/>
              <a:pPr/>
              <a:t>41</a:t>
            </a:fld>
            <a:endParaRPr lang="ru-RU"/>
          </a:p>
        </p:txBody>
      </p:sp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908050"/>
            <a:ext cx="8062913" cy="194468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5400"/>
              <a:t>Ассоциация операторов связи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2997200"/>
            <a:ext cx="6400800" cy="3168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FF3300"/>
                </a:solidFill>
              </a:rPr>
              <a:t>Консолидация</a:t>
            </a:r>
          </a:p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Информационная культура</a:t>
            </a:r>
          </a:p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00B000"/>
                </a:solidFill>
              </a:rPr>
              <a:t>Телекоммуникационное право</a:t>
            </a:r>
          </a:p>
          <a:p>
            <a:pPr marL="0" indent="0" algn="ctr">
              <a:buClrTx/>
              <a:buSzPct val="6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Обучение и подготовка кадров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66"/>
            </a:gs>
            <a:gs pos="50000">
              <a:srgbClr val="2B5481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ru-RU"/>
              <a:t>Yuriy Volkov Telecom-Law KROS-2012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011F50-FA24-4B77-887F-3F6C46F79BF4}" type="slidenum">
              <a:rPr lang="ru-RU"/>
              <a:pPr/>
              <a:t>42</a:t>
            </a:fld>
            <a:endParaRPr lang="ru-RU"/>
          </a:p>
        </p:txBody>
      </p:sp>
      <p:sp>
        <p:nvSpPr>
          <p:cNvPr id="450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/>
              <a:t>Благодарю за внимание ! 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435975" cy="4530725"/>
          </a:xfrm>
          <a:ln/>
        </p:spPr>
        <p:txBody>
          <a:bodyPr/>
          <a:lstStyle/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>
                <a:solidFill>
                  <a:schemeClr val="bg1"/>
                </a:solidFill>
              </a:rPr>
              <a:t>Волков Юрий Викторович </a:t>
            </a:r>
          </a:p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>
                <a:solidFill>
                  <a:schemeClr val="bg1"/>
                </a:solidFill>
              </a:rPr>
              <a:t>Доцент кафедры информационного права УрГЮА,  к.ю.н.,  доцент</a:t>
            </a:r>
          </a:p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endParaRPr lang="ru-RU">
              <a:solidFill>
                <a:schemeClr val="bg1"/>
              </a:solidFill>
            </a:endParaRPr>
          </a:p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>
                <a:solidFill>
                  <a:schemeClr val="bg1"/>
                </a:solidFill>
              </a:rPr>
              <a:t>Автор сайта - </a:t>
            </a:r>
            <a:r>
              <a:rPr lang="en-US">
                <a:solidFill>
                  <a:srgbClr val="00FFFF"/>
                </a:solidFill>
                <a:hlinkClick r:id="rId3"/>
              </a:rPr>
              <a:t>http://www.telecomlaw.ru</a:t>
            </a:r>
            <a:endParaRPr lang="ru-RU">
              <a:solidFill>
                <a:srgbClr val="00FFFF"/>
              </a:solidFill>
              <a:hlinkClick r:id="rId3"/>
            </a:endParaRPr>
          </a:p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>
                <a:solidFill>
                  <a:schemeClr val="bg1"/>
                </a:solidFill>
              </a:rPr>
              <a:t>E-mail </a:t>
            </a:r>
            <a:r>
              <a:rPr lang="ru-RU">
                <a:solidFill>
                  <a:schemeClr val="bg1"/>
                </a:solidFill>
              </a:rPr>
              <a:t>-  </a:t>
            </a:r>
            <a:r>
              <a:rPr lang="en-US">
                <a:solidFill>
                  <a:schemeClr val="bg1"/>
                </a:solidFill>
                <a:hlinkClick r:id="rId4"/>
              </a:rPr>
              <a:t>telecomlaw@mail.ru</a:t>
            </a:r>
            <a:endParaRPr lang="ru-RU">
              <a:solidFill>
                <a:schemeClr val="bg1"/>
              </a:solidFill>
            </a:endParaRPr>
          </a:p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>
                <a:solidFill>
                  <a:schemeClr val="bg1"/>
                </a:solidFill>
              </a:rPr>
              <a:t>(</a:t>
            </a:r>
            <a:r>
              <a:rPr lang="ru-RU">
                <a:solidFill>
                  <a:schemeClr val="bg1"/>
                </a:solidFill>
              </a:rPr>
              <a:t>для общения по данной теме</a:t>
            </a:r>
            <a:r>
              <a:rPr lang="en-US">
                <a:solidFill>
                  <a:schemeClr val="bg1"/>
                </a:solidFill>
              </a:rPr>
              <a:t>)</a:t>
            </a:r>
            <a:r>
              <a:rPr lang="ru-RU">
                <a:solidFill>
                  <a:schemeClr val="bg1"/>
                </a:solidFill>
              </a:rPr>
              <a:t> </a:t>
            </a:r>
            <a:endParaRPr lang="en-US">
              <a:solidFill>
                <a:schemeClr val="bg1"/>
              </a:solidFill>
              <a:hlinkClick r:id="rId4"/>
            </a:endParaRPr>
          </a:p>
          <a:p>
            <a:pPr marL="609600" indent="-608013" algn="ctr">
              <a:buClrTx/>
              <a:buSzPct val="65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Lucida Sans Unicode"/>
        <a:cs typeface="Lucida Sans Unicode"/>
      </a:majorFont>
      <a:minorFont>
        <a:latin typeface="Tahoma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Lucida Sans Unicode"/>
        <a:cs typeface="Lucida Sans Unicode"/>
      </a:majorFont>
      <a:minorFont>
        <a:latin typeface="Tahoma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1877</Words>
  <Application>Microsoft Office PowerPoint</Application>
  <PresentationFormat>Экран (4:3)</PresentationFormat>
  <Paragraphs>345</Paragraphs>
  <Slides>42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50" baseType="lpstr">
      <vt:lpstr>Arial</vt:lpstr>
      <vt:lpstr>Lucida Sans Unicode</vt:lpstr>
      <vt:lpstr>Times New Roman</vt:lpstr>
      <vt:lpstr>Tahoma</vt:lpstr>
      <vt:lpstr>Wingdings</vt:lpstr>
      <vt:lpstr>Bookman Old Style</vt:lpstr>
      <vt:lpstr>Оформление по умолчанию</vt:lpstr>
      <vt:lpstr>Оформление по умолчанию</vt:lpstr>
      <vt:lpstr>Регулирование телекоммуникационной сферы: основания, проблемы, перспективы</vt:lpstr>
      <vt:lpstr>Основные направления доклада</vt:lpstr>
      <vt:lpstr>Проблемы телекоммуникационной сферы</vt:lpstr>
      <vt:lpstr>Правовое регулирование отрасли связи</vt:lpstr>
      <vt:lpstr>Источники Телеком- права</vt:lpstr>
      <vt:lpstr>Презентация PowerPoint</vt:lpstr>
      <vt:lpstr>Ст. 29 Конституции России</vt:lpstr>
      <vt:lpstr>Ст. 23 Конституции России</vt:lpstr>
      <vt:lpstr>Презентация PowerPoint</vt:lpstr>
      <vt:lpstr>ФЗ «О связи»</vt:lpstr>
      <vt:lpstr>Точка начала отсчета для   Телекоммуникационного права 26.07.2011</vt:lpstr>
      <vt:lpstr>Телекоммуникационное право</vt:lpstr>
      <vt:lpstr>Актуальные вопросы развития телекоммуникационного права</vt:lpstr>
      <vt:lpstr>Телекоммуникационное право –   суботрасль информационного права</vt:lpstr>
      <vt:lpstr>Основные понятия :  телекоммуникационая сфера  и телекоммуникационая  деятельность </vt:lpstr>
      <vt:lpstr>Предмет телекоммуникационного права -  базовые предметные сферы</vt:lpstr>
      <vt:lpstr>Предмет телекоммуникационного права </vt:lpstr>
      <vt:lpstr>Предмет телекоммуникационного права -  базовые предметные сферы</vt:lpstr>
      <vt:lpstr>Предмет телекоммуникационного права </vt:lpstr>
      <vt:lpstr>Предмет телекоммуникационного права </vt:lpstr>
      <vt:lpstr>Предмет телекоммуникационного права -  базовые предметные сферы</vt:lpstr>
      <vt:lpstr>Предмет телекоммуникационного права</vt:lpstr>
      <vt:lpstr>Предмет телекоммуникационного права</vt:lpstr>
      <vt:lpstr>Метод телекоммуникационного права (обуславливает самостоятельность отрасли права)</vt:lpstr>
      <vt:lpstr>Презентация PowerPoint</vt:lpstr>
      <vt:lpstr>Werbach K. A layered model for Internet policy // Telecommunications &amp; High Technology Law. 2002. Vol. 1.P. 38-67.</vt:lpstr>
      <vt:lpstr>Традиционные уровни информации (в печатном издании)   Access to public sector information : law, technology and policy. Vol. 2 / edited by Brian Fitzgerald. Sydney University Press. Sydney. 2010. P. 545.</vt:lpstr>
      <vt:lpstr>Новые подходы:  уровни в информационных сетях   Access to public sector information : law, technology and policy. Vol. 2 / edited by Brian Fitzgerald. Sydney University Press. Sydney. 2010. P. 545.</vt:lpstr>
      <vt:lpstr>Субъекты телекоммуникационного права</vt:lpstr>
      <vt:lpstr>Объекты телекоммуникационных правоотношений</vt:lpstr>
      <vt:lpstr>Специальные объекты телекоммуникационных правоотношений</vt:lpstr>
      <vt:lpstr>Проблемы науки телекоммуникационного права</vt:lpstr>
      <vt:lpstr>тематические публикации</vt:lpstr>
      <vt:lpstr>тематические публикации</vt:lpstr>
      <vt:lpstr>Отдельные издания</vt:lpstr>
      <vt:lpstr>Телекоммуникационное право</vt:lpstr>
      <vt:lpstr>Телекоммуникационное право</vt:lpstr>
      <vt:lpstr>Презентация PowerPoint</vt:lpstr>
      <vt:lpstr>Перспективы - варианты развития</vt:lpstr>
      <vt:lpstr>Направления развития</vt:lpstr>
      <vt:lpstr>Ассоциация операторов связи</vt:lpstr>
      <vt:lpstr>Благодарю за внимание 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ВОПРОСЫ ПРЕПОДАВАНИЯ ИНФОРМАЦИОННОГО ПРАВА</dc:title>
  <dc:creator>Yuriy</dc:creator>
  <cp:lastModifiedBy>admin</cp:lastModifiedBy>
  <cp:revision>29</cp:revision>
  <cp:lastPrinted>1601-01-01T00:00:00Z</cp:lastPrinted>
  <dcterms:created xsi:type="dcterms:W3CDTF">2012-05-13T14:58:55Z</dcterms:created>
  <dcterms:modified xsi:type="dcterms:W3CDTF">2015-08-25T05:08:58Z</dcterms:modified>
</cp:coreProperties>
</file>