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9" r:id="rId1"/>
    <p:sldMasterId id="2147483651" r:id="rId2"/>
  </p:sldMasterIdLst>
  <p:notesMasterIdLst>
    <p:notesMasterId r:id="rId39"/>
  </p:notesMasterIdLst>
  <p:sldIdLst>
    <p:sldId id="256" r:id="rId3"/>
    <p:sldId id="259" r:id="rId4"/>
    <p:sldId id="260" r:id="rId5"/>
    <p:sldId id="261" r:id="rId6"/>
    <p:sldId id="258" r:id="rId7"/>
    <p:sldId id="262" r:id="rId8"/>
    <p:sldId id="265" r:id="rId9"/>
    <p:sldId id="266" r:id="rId10"/>
    <p:sldId id="267" r:id="rId11"/>
    <p:sldId id="297" r:id="rId12"/>
    <p:sldId id="298" r:id="rId13"/>
    <p:sldId id="299" r:id="rId14"/>
    <p:sldId id="300" r:id="rId15"/>
    <p:sldId id="301" r:id="rId16"/>
    <p:sldId id="302" r:id="rId17"/>
    <p:sldId id="303" r:id="rId18"/>
    <p:sldId id="286" r:id="rId19"/>
    <p:sldId id="287" r:id="rId20"/>
    <p:sldId id="288" r:id="rId21"/>
    <p:sldId id="289" r:id="rId22"/>
    <p:sldId id="290" r:id="rId23"/>
    <p:sldId id="291" r:id="rId24"/>
    <p:sldId id="292" r:id="rId25"/>
    <p:sldId id="293" r:id="rId26"/>
    <p:sldId id="294" r:id="rId27"/>
    <p:sldId id="304" r:id="rId28"/>
    <p:sldId id="305" r:id="rId29"/>
    <p:sldId id="306" r:id="rId30"/>
    <p:sldId id="307" r:id="rId31"/>
    <p:sldId id="308" r:id="rId32"/>
    <p:sldId id="309" r:id="rId33"/>
    <p:sldId id="310" r:id="rId34"/>
    <p:sldId id="311" r:id="rId35"/>
    <p:sldId id="312" r:id="rId36"/>
    <p:sldId id="313" r:id="rId37"/>
    <p:sldId id="295" r:id="rId38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Verdana" pitchFamily="34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Verdana" pitchFamily="34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Verdana" pitchFamily="34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Verdana" pitchFamily="34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Verdana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Verdana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Verdana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Verdana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Verdana" pitchFamily="34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9999"/>
    <a:srgbClr val="FF0000"/>
    <a:srgbClr val="FFFF99"/>
    <a:srgbClr val="FFFF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98" autoAdjust="0"/>
  </p:normalViewPr>
  <p:slideViewPr>
    <p:cSldViewPr>
      <p:cViewPr>
        <p:scale>
          <a:sx n="77" d="100"/>
          <a:sy n="77" d="100"/>
        </p:scale>
        <p:origin x="-1176" y="-4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theme" Target="theme/them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41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presProps" Target="pres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tableStyles" Target="tableStyle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 smtClean="0">
                <a:latin typeface="Arial" pitchFamily="34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741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 smtClean="0">
                <a:latin typeface="Arial" pitchFamily="34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0964" name="Rectangle 4"/>
          <p:cNvSpPr>
            <a:spLocks noRo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7413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</a:p>
        </p:txBody>
      </p:sp>
      <p:sp>
        <p:nvSpPr>
          <p:cNvPr id="1741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 smtClean="0">
                <a:latin typeface="Arial" pitchFamily="34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741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 smtClean="0">
                <a:latin typeface="Arial" pitchFamily="34" charset="0"/>
              </a:defRPr>
            </a:lvl1pPr>
          </a:lstStyle>
          <a:p>
            <a:pPr>
              <a:defRPr/>
            </a:pPr>
            <a:fld id="{D56CF5BC-EA77-4210-BCFA-7EF0E709A16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15610315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eaLnBrk="1" hangingPunct="1"/>
            <a:fld id="{F7604996-1B61-4FF6-AD64-2F393F27062C}" type="slidenum">
              <a:rPr lang="ru-RU">
                <a:latin typeface="Arial" charset="0"/>
              </a:rPr>
              <a:pPr eaLnBrk="1" hangingPunct="1"/>
              <a:t>9</a:t>
            </a:fld>
            <a:endParaRPr lang="ru-RU">
              <a:latin typeface="Arial" charset="0"/>
            </a:endParaRPr>
          </a:p>
        </p:txBody>
      </p:sp>
      <p:sp>
        <p:nvSpPr>
          <p:cNvPr id="41987" name="Rectangle 2"/>
          <p:cNvSpPr>
            <a:spLocks noRot="1" noChangeArrowheads="1" noTextEdit="1"/>
          </p:cNvSpPr>
          <p:nvPr>
            <p:ph type="sldImg"/>
          </p:nvPr>
        </p:nvSpPr>
        <p:spPr>
          <a:xfrm>
            <a:off x="1144588" y="685800"/>
            <a:ext cx="4572000" cy="3429000"/>
          </a:xfrm>
          <a:ln/>
        </p:spPr>
      </p:sp>
      <p:sp>
        <p:nvSpPr>
          <p:cNvPr id="4198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ru-RU" smtClean="0">
              <a:latin typeface="Arial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/>
          <p:cNvGrpSpPr>
            <a:grpSpLocks/>
          </p:cNvGrpSpPr>
          <p:nvPr/>
        </p:nvGrpSpPr>
        <p:grpSpPr bwMode="auto">
          <a:xfrm>
            <a:off x="-3222625" y="304800"/>
            <a:ext cx="11909425" cy="4724400"/>
            <a:chOff x="-2030" y="192"/>
            <a:chExt cx="7502" cy="2976"/>
          </a:xfrm>
        </p:grpSpPr>
        <p:sp>
          <p:nvSpPr>
            <p:cNvPr id="5" name="Line 3"/>
            <p:cNvSpPr>
              <a:spLocks noChangeShapeType="1"/>
            </p:cNvSpPr>
            <p:nvPr/>
          </p:nvSpPr>
          <p:spPr bwMode="auto">
            <a:xfrm>
              <a:off x="912" y="1584"/>
              <a:ext cx="4560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6" name="AutoShape 4"/>
            <p:cNvSpPr>
              <a:spLocks noChangeArrowheads="1"/>
            </p:cNvSpPr>
            <p:nvPr/>
          </p:nvSpPr>
          <p:spPr bwMode="auto">
            <a:xfrm>
              <a:off x="-1584" y="864"/>
              <a:ext cx="2304" cy="2304"/>
            </a:xfrm>
            <a:custGeom>
              <a:avLst/>
              <a:gdLst>
                <a:gd name="G0" fmla="+- 12083 0 0"/>
                <a:gd name="G1" fmla="+- -32000 0 0"/>
                <a:gd name="G2" fmla="+- 32000 0 0"/>
                <a:gd name="T0" fmla="*/ 32000 32000  1"/>
                <a:gd name="T1" fmla="*/ G0 G0  1"/>
                <a:gd name="T2" fmla="+- 0 T0 T1"/>
                <a:gd name="T3" fmla="sqrt T2"/>
                <a:gd name="G3" fmla="*/ 32000 T3 32000"/>
                <a:gd name="T4" fmla="*/ 32000 32000  1"/>
                <a:gd name="T5" fmla="*/ G1 G1  1"/>
                <a:gd name="T6" fmla="+- 0 T4 T5"/>
                <a:gd name="T7" fmla="sqrt T6"/>
                <a:gd name="G4" fmla="*/ 32000 T7 32000"/>
                <a:gd name="T8" fmla="*/ 32000 32000  1"/>
                <a:gd name="T9" fmla="*/ G2 G2  1"/>
                <a:gd name="T10" fmla="+- 0 T8 T9"/>
                <a:gd name="T11" fmla="sqrt T10"/>
                <a:gd name="G5" fmla="*/ 32000 T11 32000"/>
                <a:gd name="G6" fmla="+- 0 0 G3"/>
                <a:gd name="G7" fmla="+- 0 0 G4"/>
                <a:gd name="G8" fmla="+- 0 0 G5"/>
                <a:gd name="G9" fmla="+- 0 G4 G0"/>
                <a:gd name="G10" fmla="?: G9 G4 G0"/>
                <a:gd name="G11" fmla="?: G9 G1 G6"/>
                <a:gd name="G12" fmla="+- 0 G5 G0"/>
                <a:gd name="G13" fmla="?: G12 G5 G0"/>
                <a:gd name="G14" fmla="?: G12 G2 G3"/>
                <a:gd name="G15" fmla="+- G11 0 1"/>
                <a:gd name="G16" fmla="+- G14 1 0"/>
                <a:gd name="G17" fmla="+- 0 G14 G3"/>
                <a:gd name="G18" fmla="?: G17 G8 G13"/>
                <a:gd name="G19" fmla="?: G17 G0 G13"/>
                <a:gd name="G20" fmla="?: G17 G3 G16"/>
                <a:gd name="G21" fmla="+- 0 G6 G11"/>
                <a:gd name="G22" fmla="?: G21 G7 G10"/>
                <a:gd name="G23" fmla="?: G21 G0 G10"/>
                <a:gd name="G24" fmla="?: G21 G6 G15"/>
                <a:gd name="G25" fmla="min G10 G13"/>
                <a:gd name="G26" fmla="max G8 G7"/>
                <a:gd name="G27" fmla="max G26 G0"/>
                <a:gd name="T12" fmla="+- 0 G27 -32000"/>
                <a:gd name="T13" fmla="*/ T12 w 64000"/>
                <a:gd name="T14" fmla="+- 0 G11 -32000"/>
                <a:gd name="T15" fmla="*/ G11 h 64000"/>
                <a:gd name="T16" fmla="+- 0 G25 -32000"/>
                <a:gd name="T17" fmla="*/ T16 w 64000"/>
                <a:gd name="T18" fmla="+- 0 G14 -32000"/>
                <a:gd name="T19" fmla="*/ G14 h 64000"/>
              </a:gdLst>
              <a:ahLst/>
              <a:cxnLst>
                <a:cxn ang="0">
                  <a:pos x="44083" y="2368"/>
                </a:cxn>
                <a:cxn ang="0">
                  <a:pos x="64000" y="32000"/>
                </a:cxn>
                <a:cxn ang="0">
                  <a:pos x="44083" y="61631"/>
                </a:cxn>
                <a:cxn ang="0">
                  <a:pos x="44083" y="61631"/>
                </a:cxn>
                <a:cxn ang="0">
                  <a:pos x="44082" y="61631"/>
                </a:cxn>
                <a:cxn ang="0">
                  <a:pos x="44083" y="61632"/>
                </a:cxn>
                <a:cxn ang="0">
                  <a:pos x="44083" y="2368"/>
                </a:cxn>
                <a:cxn ang="0">
                  <a:pos x="44082" y="2368"/>
                </a:cxn>
                <a:cxn ang="0">
                  <a:pos x="44083" y="2368"/>
                </a:cxn>
              </a:cxnLst>
              <a:rect l="T13" t="T15" r="T17" b="T19"/>
              <a:pathLst>
                <a:path w="64000" h="64000">
                  <a:moveTo>
                    <a:pt x="44083" y="2368"/>
                  </a:moveTo>
                  <a:cubicBezTo>
                    <a:pt x="56127" y="7280"/>
                    <a:pt x="64000" y="18993"/>
                    <a:pt x="64000" y="32000"/>
                  </a:cubicBezTo>
                  <a:cubicBezTo>
                    <a:pt x="64000" y="45006"/>
                    <a:pt x="56127" y="56719"/>
                    <a:pt x="44083" y="61631"/>
                  </a:cubicBezTo>
                  <a:cubicBezTo>
                    <a:pt x="44082" y="61631"/>
                    <a:pt x="44082" y="61631"/>
                    <a:pt x="44082" y="61631"/>
                  </a:cubicBezTo>
                  <a:lnTo>
                    <a:pt x="44083" y="61632"/>
                  </a:lnTo>
                  <a:lnTo>
                    <a:pt x="44083" y="2368"/>
                  </a:lnTo>
                  <a:lnTo>
                    <a:pt x="44082" y="2368"/>
                  </a:lnTo>
                  <a:cubicBezTo>
                    <a:pt x="44082" y="2368"/>
                    <a:pt x="44082" y="2368"/>
                    <a:pt x="44083" y="2368"/>
                  </a:cubicBezTo>
                  <a:close/>
                </a:path>
              </a:pathLst>
            </a:custGeom>
            <a:solidFill>
              <a:schemeClr val="accent2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 sz="2400">
                <a:latin typeface="Times New Roman" pitchFamily="18" charset="0"/>
              </a:endParaRPr>
            </a:p>
          </p:txBody>
        </p:sp>
        <p:sp>
          <p:nvSpPr>
            <p:cNvPr id="7" name="AutoShape 5"/>
            <p:cNvSpPr>
              <a:spLocks noChangeArrowheads="1"/>
            </p:cNvSpPr>
            <p:nvPr/>
          </p:nvSpPr>
          <p:spPr bwMode="auto">
            <a:xfrm>
              <a:off x="-2030" y="192"/>
              <a:ext cx="2544" cy="2544"/>
            </a:xfrm>
            <a:custGeom>
              <a:avLst/>
              <a:gdLst>
                <a:gd name="G0" fmla="+- 18994 0 0"/>
                <a:gd name="G1" fmla="+- -30013 0 0"/>
                <a:gd name="G2" fmla="+- 32000 0 0"/>
                <a:gd name="T0" fmla="*/ 32000 32000  1"/>
                <a:gd name="T1" fmla="*/ G0 G0  1"/>
                <a:gd name="T2" fmla="+- 0 T0 T1"/>
                <a:gd name="T3" fmla="sqrt T2"/>
                <a:gd name="G3" fmla="*/ 32000 T3 32000"/>
                <a:gd name="T4" fmla="*/ 32000 32000  1"/>
                <a:gd name="T5" fmla="*/ G1 G1  1"/>
                <a:gd name="T6" fmla="+- 0 T4 T5"/>
                <a:gd name="T7" fmla="sqrt T6"/>
                <a:gd name="G4" fmla="*/ 32000 T7 32000"/>
                <a:gd name="T8" fmla="*/ 32000 32000  1"/>
                <a:gd name="T9" fmla="*/ G2 G2  1"/>
                <a:gd name="T10" fmla="+- 0 T8 T9"/>
                <a:gd name="T11" fmla="sqrt T10"/>
                <a:gd name="G5" fmla="*/ 32000 T11 32000"/>
                <a:gd name="G6" fmla="+- 0 0 G3"/>
                <a:gd name="G7" fmla="+- 0 0 G4"/>
                <a:gd name="G8" fmla="+- 0 0 G5"/>
                <a:gd name="G9" fmla="+- 0 G4 G0"/>
                <a:gd name="G10" fmla="?: G9 G4 G0"/>
                <a:gd name="G11" fmla="?: G9 G1 G6"/>
                <a:gd name="G12" fmla="+- 0 G5 G0"/>
                <a:gd name="G13" fmla="?: G12 G5 G0"/>
                <a:gd name="G14" fmla="?: G12 G2 G3"/>
                <a:gd name="G15" fmla="+- G11 0 1"/>
                <a:gd name="G16" fmla="+- G14 1 0"/>
                <a:gd name="G17" fmla="+- 0 G14 G3"/>
                <a:gd name="G18" fmla="?: G17 G8 G13"/>
                <a:gd name="G19" fmla="?: G17 G0 G13"/>
                <a:gd name="G20" fmla="?: G17 G3 G16"/>
                <a:gd name="G21" fmla="+- 0 G6 G11"/>
                <a:gd name="G22" fmla="?: G21 G7 G10"/>
                <a:gd name="G23" fmla="?: G21 G0 G10"/>
                <a:gd name="G24" fmla="?: G21 G6 G15"/>
                <a:gd name="G25" fmla="min G10 G13"/>
                <a:gd name="G26" fmla="max G8 G7"/>
                <a:gd name="G27" fmla="max G26 G0"/>
                <a:gd name="T12" fmla="+- 0 G27 -32000"/>
                <a:gd name="T13" fmla="*/ T12 w 64000"/>
                <a:gd name="T14" fmla="+- 0 G11 -32000"/>
                <a:gd name="T15" fmla="*/ G11 h 64000"/>
                <a:gd name="T16" fmla="+- 0 G25 -32000"/>
                <a:gd name="T17" fmla="*/ T16 w 64000"/>
                <a:gd name="T18" fmla="+- 0 G14 -32000"/>
                <a:gd name="T19" fmla="*/ G14 h 64000"/>
              </a:gdLst>
              <a:ahLst/>
              <a:cxnLst>
                <a:cxn ang="0">
                  <a:pos x="50994" y="6246"/>
                </a:cxn>
                <a:cxn ang="0">
                  <a:pos x="64000" y="32000"/>
                </a:cxn>
                <a:cxn ang="0">
                  <a:pos x="50994" y="57753"/>
                </a:cxn>
                <a:cxn ang="0">
                  <a:pos x="50994" y="57753"/>
                </a:cxn>
                <a:cxn ang="0">
                  <a:pos x="50993" y="57753"/>
                </a:cxn>
                <a:cxn ang="0">
                  <a:pos x="50994" y="57754"/>
                </a:cxn>
                <a:cxn ang="0">
                  <a:pos x="50994" y="6246"/>
                </a:cxn>
                <a:cxn ang="0">
                  <a:pos x="50993" y="6246"/>
                </a:cxn>
                <a:cxn ang="0">
                  <a:pos x="50994" y="6246"/>
                </a:cxn>
              </a:cxnLst>
              <a:rect l="T13" t="T15" r="T17" b="T19"/>
              <a:pathLst>
                <a:path w="64000" h="64000">
                  <a:moveTo>
                    <a:pt x="50994" y="6246"/>
                  </a:moveTo>
                  <a:cubicBezTo>
                    <a:pt x="59172" y="12279"/>
                    <a:pt x="64000" y="21837"/>
                    <a:pt x="64000" y="32000"/>
                  </a:cubicBezTo>
                  <a:cubicBezTo>
                    <a:pt x="64000" y="42162"/>
                    <a:pt x="59172" y="51720"/>
                    <a:pt x="50994" y="57753"/>
                  </a:cubicBezTo>
                  <a:cubicBezTo>
                    <a:pt x="50993" y="57753"/>
                    <a:pt x="50993" y="57753"/>
                    <a:pt x="50993" y="57753"/>
                  </a:cubicBezTo>
                  <a:lnTo>
                    <a:pt x="50994" y="57754"/>
                  </a:lnTo>
                  <a:lnTo>
                    <a:pt x="50994" y="6246"/>
                  </a:lnTo>
                  <a:lnTo>
                    <a:pt x="50993" y="6246"/>
                  </a:lnTo>
                  <a:cubicBezTo>
                    <a:pt x="50993" y="6246"/>
                    <a:pt x="50993" y="6246"/>
                    <a:pt x="50994" y="6246"/>
                  </a:cubicBezTo>
                  <a:close/>
                </a:path>
              </a:pathLst>
            </a:custGeom>
            <a:solidFill>
              <a:schemeClr val="hlink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>
                <a:latin typeface="Arial" pitchFamily="34" charset="0"/>
              </a:endParaRPr>
            </a:p>
          </p:txBody>
        </p:sp>
      </p:grpSp>
      <p:sp>
        <p:nvSpPr>
          <p:cNvPr id="8198" name="Rectangle 6"/>
          <p:cNvSpPr>
            <a:spLocks noGrp="1" noChangeArrowheads="1"/>
          </p:cNvSpPr>
          <p:nvPr>
            <p:ph type="ctrTitle"/>
          </p:nvPr>
        </p:nvSpPr>
        <p:spPr>
          <a:xfrm>
            <a:off x="1443038" y="985838"/>
            <a:ext cx="7239000" cy="1444625"/>
          </a:xfrm>
        </p:spPr>
        <p:txBody>
          <a:bodyPr/>
          <a:lstStyle>
            <a:lvl1pPr>
              <a:defRPr sz="4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8199" name="Rectangle 7"/>
          <p:cNvSpPr>
            <a:spLocks noGrp="1" noChangeArrowheads="1"/>
          </p:cNvSpPr>
          <p:nvPr>
            <p:ph type="subTitle" idx="1"/>
          </p:nvPr>
        </p:nvSpPr>
        <p:spPr>
          <a:xfrm>
            <a:off x="1443038" y="3427413"/>
            <a:ext cx="7239000" cy="1752600"/>
          </a:xfrm>
        </p:spPr>
        <p:txBody>
          <a:bodyPr/>
          <a:lstStyle>
            <a:lvl1pPr marL="0" indent="0">
              <a:buFont typeface="Wingdings" pitchFamily="2" charset="2"/>
              <a:buNone/>
              <a:defRPr/>
            </a:lvl1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8" name="Rectangle 8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Rectangle 9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" name="Rectangle 10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76422819-EAA7-4B06-86A5-7E19A3FAAB6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4446992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1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D9547EA-E26A-46FF-BB36-1B94FA5D8F8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5927569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1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76D01EA-A33E-457A-98D4-28C7BB9138F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3511287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1370013" y="1827213"/>
            <a:ext cx="3579812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5102225" y="1827213"/>
            <a:ext cx="35814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1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37BA571-891F-46AB-8FC2-749076A092A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5899100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Rectangle 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Rectangle 1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DD26280-6DA1-43EF-880F-BD24A200734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4970308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1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F0FB7B6-10B4-4730-BFBD-3D7D0204BFA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3886261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Rectangle 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1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DD6AEB6-E7AB-453E-BD1F-3ED95942FA5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0833274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1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25D1A74-885D-40E6-95E9-8CE7B52980F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0519492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1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33D5B37-8778-43B7-978D-B87B80DD820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4824123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1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1111DF3-7DC6-4456-966A-E16BBA931DC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2560864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56413" y="301625"/>
            <a:ext cx="1827212" cy="564038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1370013" y="301625"/>
            <a:ext cx="5334000" cy="564038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1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3D9BB82-F79A-4BE7-9911-C72B7382775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1300028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Заголовок и таблиц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70013" y="301625"/>
            <a:ext cx="7313612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аблица 2"/>
          <p:cNvSpPr>
            <a:spLocks noGrp="1"/>
          </p:cNvSpPr>
          <p:nvPr>
            <p:ph type="tbl" idx="1"/>
          </p:nvPr>
        </p:nvSpPr>
        <p:spPr>
          <a:xfrm>
            <a:off x="1370013" y="1827213"/>
            <a:ext cx="7313612" cy="4114800"/>
          </a:xfrm>
        </p:spPr>
        <p:txBody>
          <a:bodyPr/>
          <a:lstStyle/>
          <a:p>
            <a:pPr lvl="0"/>
            <a:endParaRPr lang="ru-RU" noProof="0" smtClean="0"/>
          </a:p>
        </p:txBody>
      </p:sp>
      <p:sp>
        <p:nvSpPr>
          <p:cNvPr id="4" name="Rectangle 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1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6C85B08-643F-486B-8497-D072B594222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5077371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36E8C2D-763E-4021-9314-DA4DA69E4C1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115460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DE1D77E-C20C-41B1-BB18-27C5AE2CE69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7388048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4FEFC5B-6B32-442F-8A85-721451E4410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1991265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ADFB481-81FA-4737-9C41-C94685943EC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315600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33C79D5-BEE5-4F47-A8A9-D951D79E8BC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3014314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EFD1DBC-65E9-4609-B987-600797ED404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5650583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E03BA4E-14D5-46F9-93D7-01D9B10EF80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4153316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35F312F-0966-49E3-977D-C887EAC162B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7217787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B8A20E2-A9CA-4FBE-9F88-C6B396AB74C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8013433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26940E6-D66E-48B4-98E6-4B297CF8C6A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91933267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F4660F1-906C-40CC-8E94-BA8D4B73B0F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72325370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/>
          </p:nvPr>
        </p:nvSpPr>
        <p:spPr>
          <a:xfrm>
            <a:off x="457200" y="274638"/>
            <a:ext cx="8229600" cy="585152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FA489BD-B3FB-4627-838B-FA6D71728AF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6246569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074" name="Group 2"/>
          <p:cNvGrpSpPr>
            <a:grpSpLocks/>
          </p:cNvGrpSpPr>
          <p:nvPr/>
        </p:nvGrpSpPr>
        <p:grpSpPr bwMode="auto">
          <a:xfrm>
            <a:off x="-3238500" y="0"/>
            <a:ext cx="11925300" cy="3810000"/>
            <a:chOff x="-2040" y="0"/>
            <a:chExt cx="7512" cy="2400"/>
          </a:xfrm>
        </p:grpSpPr>
        <p:sp>
          <p:nvSpPr>
            <p:cNvPr id="7171" name="AutoShape 3"/>
            <p:cNvSpPr>
              <a:spLocks noChangeArrowheads="1"/>
            </p:cNvSpPr>
            <p:nvPr/>
          </p:nvSpPr>
          <p:spPr bwMode="auto">
            <a:xfrm>
              <a:off x="-2040" y="432"/>
              <a:ext cx="2592" cy="1968"/>
            </a:xfrm>
            <a:custGeom>
              <a:avLst/>
              <a:gdLst>
                <a:gd name="G0" fmla="+- 18296 0 0"/>
                <a:gd name="G1" fmla="+- -30880 0 0"/>
                <a:gd name="G2" fmla="+- 31512 0 0"/>
                <a:gd name="T0" fmla="*/ 32000 32000  1"/>
                <a:gd name="T1" fmla="*/ G0 G0  1"/>
                <a:gd name="T2" fmla="+- 0 T0 T1"/>
                <a:gd name="T3" fmla="sqrt T2"/>
                <a:gd name="G3" fmla="*/ 32000 T3 32000"/>
                <a:gd name="T4" fmla="*/ 32000 32000  1"/>
                <a:gd name="T5" fmla="*/ G1 G1  1"/>
                <a:gd name="T6" fmla="+- 0 T4 T5"/>
                <a:gd name="T7" fmla="sqrt T6"/>
                <a:gd name="G4" fmla="*/ 32000 T7 32000"/>
                <a:gd name="T8" fmla="*/ 32000 32000  1"/>
                <a:gd name="T9" fmla="*/ G2 G2  1"/>
                <a:gd name="T10" fmla="+- 0 T8 T9"/>
                <a:gd name="T11" fmla="sqrt T10"/>
                <a:gd name="G5" fmla="*/ 32000 T11 32000"/>
                <a:gd name="G6" fmla="+- 0 0 G3"/>
                <a:gd name="G7" fmla="+- 0 0 G4"/>
                <a:gd name="G8" fmla="+- 0 0 G5"/>
                <a:gd name="G9" fmla="+- 0 G4 G0"/>
                <a:gd name="G10" fmla="?: G9 G4 G0"/>
                <a:gd name="G11" fmla="?: G9 G1 G6"/>
                <a:gd name="G12" fmla="+- 0 G5 G0"/>
                <a:gd name="G13" fmla="?: G12 G5 G0"/>
                <a:gd name="G14" fmla="?: G12 G2 G3"/>
                <a:gd name="G15" fmla="+- G11 0 1"/>
                <a:gd name="G16" fmla="+- G14 1 0"/>
                <a:gd name="G17" fmla="+- 0 G14 G3"/>
                <a:gd name="G18" fmla="?: G17 G8 G13"/>
                <a:gd name="G19" fmla="?: G17 G0 G13"/>
                <a:gd name="G20" fmla="?: G17 G3 G16"/>
                <a:gd name="G21" fmla="+- 0 G6 G11"/>
                <a:gd name="G22" fmla="?: G21 G7 G10"/>
                <a:gd name="G23" fmla="?: G21 G0 G10"/>
                <a:gd name="G24" fmla="?: G21 G6 G15"/>
                <a:gd name="G25" fmla="min G10 G13"/>
                <a:gd name="G26" fmla="max G8 G7"/>
                <a:gd name="G27" fmla="max G26 G0"/>
                <a:gd name="T12" fmla="+- 0 G27 -32000"/>
                <a:gd name="T13" fmla="*/ T12 w 64000"/>
                <a:gd name="T14" fmla="+- 0 G11 -32000"/>
                <a:gd name="T15" fmla="*/ G11 h 64000"/>
                <a:gd name="T16" fmla="+- 0 G25 -32000"/>
                <a:gd name="T17" fmla="*/ T16 w 64000"/>
                <a:gd name="T18" fmla="+- 0 G14 -32000"/>
                <a:gd name="T19" fmla="*/ G14 h 64000"/>
              </a:gdLst>
              <a:ahLst/>
              <a:cxnLst>
                <a:cxn ang="0">
                  <a:pos x="50296" y="5746"/>
                </a:cxn>
                <a:cxn ang="0">
                  <a:pos x="64000" y="32000"/>
                </a:cxn>
                <a:cxn ang="0">
                  <a:pos x="50296" y="58253"/>
                </a:cxn>
                <a:cxn ang="0">
                  <a:pos x="50296" y="58253"/>
                </a:cxn>
                <a:cxn ang="0">
                  <a:pos x="50295" y="58253"/>
                </a:cxn>
                <a:cxn ang="0">
                  <a:pos x="50296" y="58254"/>
                </a:cxn>
                <a:cxn ang="0">
                  <a:pos x="50296" y="5746"/>
                </a:cxn>
                <a:cxn ang="0">
                  <a:pos x="50295" y="5746"/>
                </a:cxn>
                <a:cxn ang="0">
                  <a:pos x="50296" y="5746"/>
                </a:cxn>
              </a:cxnLst>
              <a:rect l="T13" t="T15" r="T17" b="T19"/>
              <a:pathLst>
                <a:path w="64000" h="64000">
                  <a:moveTo>
                    <a:pt x="50296" y="5746"/>
                  </a:moveTo>
                  <a:cubicBezTo>
                    <a:pt x="58882" y="11730"/>
                    <a:pt x="64000" y="21534"/>
                    <a:pt x="64000" y="32000"/>
                  </a:cubicBezTo>
                  <a:cubicBezTo>
                    <a:pt x="64000" y="42465"/>
                    <a:pt x="58882" y="52269"/>
                    <a:pt x="50296" y="58253"/>
                  </a:cubicBezTo>
                  <a:cubicBezTo>
                    <a:pt x="50296" y="58253"/>
                    <a:pt x="50296" y="58253"/>
                    <a:pt x="50295" y="58253"/>
                  </a:cubicBezTo>
                  <a:lnTo>
                    <a:pt x="50296" y="58254"/>
                  </a:lnTo>
                  <a:lnTo>
                    <a:pt x="50296" y="5746"/>
                  </a:lnTo>
                  <a:lnTo>
                    <a:pt x="50295" y="5746"/>
                  </a:lnTo>
                  <a:cubicBezTo>
                    <a:pt x="50296" y="5746"/>
                    <a:pt x="50296" y="5746"/>
                    <a:pt x="50296" y="5746"/>
                  </a:cubicBezTo>
                  <a:close/>
                </a:path>
              </a:pathLst>
            </a:custGeom>
            <a:solidFill>
              <a:schemeClr val="accent2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 sz="2400">
                <a:latin typeface="Times New Roman" pitchFamily="18" charset="0"/>
              </a:endParaRPr>
            </a:p>
          </p:txBody>
        </p:sp>
        <p:sp>
          <p:nvSpPr>
            <p:cNvPr id="7172" name="AutoShape 4"/>
            <p:cNvSpPr>
              <a:spLocks noChangeArrowheads="1"/>
            </p:cNvSpPr>
            <p:nvPr/>
          </p:nvSpPr>
          <p:spPr bwMode="auto">
            <a:xfrm>
              <a:off x="-1528" y="0"/>
              <a:ext cx="1949" cy="1987"/>
            </a:xfrm>
            <a:custGeom>
              <a:avLst/>
              <a:gdLst>
                <a:gd name="G0" fmla="+- 18077 0 0"/>
                <a:gd name="G1" fmla="+- -30880 0 0"/>
                <a:gd name="G2" fmla="+- 32000 0 0"/>
                <a:gd name="T0" fmla="*/ 32000 32000  1"/>
                <a:gd name="T1" fmla="*/ G0 G0  1"/>
                <a:gd name="T2" fmla="+- 0 T0 T1"/>
                <a:gd name="T3" fmla="sqrt T2"/>
                <a:gd name="G3" fmla="*/ 32000 T3 32000"/>
                <a:gd name="T4" fmla="*/ 32000 32000  1"/>
                <a:gd name="T5" fmla="*/ G1 G1  1"/>
                <a:gd name="T6" fmla="+- 0 T4 T5"/>
                <a:gd name="T7" fmla="sqrt T6"/>
                <a:gd name="G4" fmla="*/ 32000 T7 32000"/>
                <a:gd name="T8" fmla="*/ 32000 32000  1"/>
                <a:gd name="T9" fmla="*/ G2 G2  1"/>
                <a:gd name="T10" fmla="+- 0 T8 T9"/>
                <a:gd name="T11" fmla="sqrt T10"/>
                <a:gd name="G5" fmla="*/ 32000 T11 32000"/>
                <a:gd name="G6" fmla="+- 0 0 G3"/>
                <a:gd name="G7" fmla="+- 0 0 G4"/>
                <a:gd name="G8" fmla="+- 0 0 G5"/>
                <a:gd name="G9" fmla="+- 0 G4 G0"/>
                <a:gd name="G10" fmla="?: G9 G4 G0"/>
                <a:gd name="G11" fmla="?: G9 G1 G6"/>
                <a:gd name="G12" fmla="+- 0 G5 G0"/>
                <a:gd name="G13" fmla="?: G12 G5 G0"/>
                <a:gd name="G14" fmla="?: G12 G2 G3"/>
                <a:gd name="G15" fmla="+- G11 0 1"/>
                <a:gd name="G16" fmla="+- G14 1 0"/>
                <a:gd name="G17" fmla="+- 0 G14 G3"/>
                <a:gd name="G18" fmla="?: G17 G8 G13"/>
                <a:gd name="G19" fmla="?: G17 G0 G13"/>
                <a:gd name="G20" fmla="?: G17 G3 G16"/>
                <a:gd name="G21" fmla="+- 0 G6 G11"/>
                <a:gd name="G22" fmla="?: G21 G7 G10"/>
                <a:gd name="G23" fmla="?: G21 G0 G10"/>
                <a:gd name="G24" fmla="?: G21 G6 G15"/>
                <a:gd name="G25" fmla="min G10 G13"/>
                <a:gd name="G26" fmla="max G8 G7"/>
                <a:gd name="G27" fmla="max G26 G0"/>
                <a:gd name="T12" fmla="+- 0 G27 -32000"/>
                <a:gd name="T13" fmla="*/ T12 w 64000"/>
                <a:gd name="T14" fmla="+- 0 G11 -32000"/>
                <a:gd name="T15" fmla="*/ G11 h 64000"/>
                <a:gd name="T16" fmla="+- 0 G25 -32000"/>
                <a:gd name="T17" fmla="*/ T16 w 64000"/>
                <a:gd name="T18" fmla="+- 0 G14 -32000"/>
                <a:gd name="T19" fmla="*/ G14 h 64000"/>
              </a:gdLst>
              <a:ahLst/>
              <a:cxnLst>
                <a:cxn ang="0">
                  <a:pos x="50077" y="5595"/>
                </a:cxn>
                <a:cxn ang="0">
                  <a:pos x="64000" y="32000"/>
                </a:cxn>
                <a:cxn ang="0">
                  <a:pos x="50077" y="58404"/>
                </a:cxn>
                <a:cxn ang="0">
                  <a:pos x="50077" y="58404"/>
                </a:cxn>
                <a:cxn ang="0">
                  <a:pos x="50076" y="58404"/>
                </a:cxn>
                <a:cxn ang="0">
                  <a:pos x="50077" y="58405"/>
                </a:cxn>
                <a:cxn ang="0">
                  <a:pos x="50077" y="5595"/>
                </a:cxn>
                <a:cxn ang="0">
                  <a:pos x="50076" y="5595"/>
                </a:cxn>
                <a:cxn ang="0">
                  <a:pos x="50077" y="5595"/>
                </a:cxn>
              </a:cxnLst>
              <a:rect l="T13" t="T15" r="T17" b="T19"/>
              <a:pathLst>
                <a:path w="64000" h="64000">
                  <a:moveTo>
                    <a:pt x="50077" y="5595"/>
                  </a:moveTo>
                  <a:cubicBezTo>
                    <a:pt x="58790" y="11560"/>
                    <a:pt x="64000" y="21440"/>
                    <a:pt x="64000" y="32000"/>
                  </a:cubicBezTo>
                  <a:cubicBezTo>
                    <a:pt x="64000" y="42559"/>
                    <a:pt x="58790" y="52439"/>
                    <a:pt x="50077" y="58404"/>
                  </a:cubicBezTo>
                  <a:cubicBezTo>
                    <a:pt x="50077" y="58404"/>
                    <a:pt x="50077" y="58404"/>
                    <a:pt x="50076" y="58404"/>
                  </a:cubicBezTo>
                  <a:lnTo>
                    <a:pt x="50077" y="58405"/>
                  </a:lnTo>
                  <a:lnTo>
                    <a:pt x="50077" y="5595"/>
                  </a:lnTo>
                  <a:lnTo>
                    <a:pt x="50076" y="5595"/>
                  </a:lnTo>
                  <a:cubicBezTo>
                    <a:pt x="50077" y="5595"/>
                    <a:pt x="50077" y="5595"/>
                    <a:pt x="50077" y="5595"/>
                  </a:cubicBezTo>
                  <a:close/>
                </a:path>
              </a:pathLst>
            </a:custGeom>
            <a:solidFill>
              <a:schemeClr val="hlink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>
                <a:latin typeface="Arial" pitchFamily="34" charset="0"/>
              </a:endParaRPr>
            </a:p>
          </p:txBody>
        </p:sp>
        <p:sp>
          <p:nvSpPr>
            <p:cNvPr id="7173" name="Line 5"/>
            <p:cNvSpPr>
              <a:spLocks noChangeShapeType="1"/>
            </p:cNvSpPr>
            <p:nvPr/>
          </p:nvSpPr>
          <p:spPr bwMode="auto">
            <a:xfrm>
              <a:off x="864" y="960"/>
              <a:ext cx="4608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</p:grpSp>
      <p:sp>
        <p:nvSpPr>
          <p:cNvPr id="3075" name="Rectangle 6"/>
          <p:cNvSpPr>
            <a:spLocks noGrp="1" noChangeArrowheads="1"/>
          </p:cNvSpPr>
          <p:nvPr>
            <p:ph type="title"/>
          </p:nvPr>
        </p:nvSpPr>
        <p:spPr bwMode="auto">
          <a:xfrm>
            <a:off x="1370013" y="301625"/>
            <a:ext cx="7313612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3076" name="Rectangle 7"/>
          <p:cNvSpPr>
            <a:spLocks noGrp="1" noChangeArrowheads="1"/>
          </p:cNvSpPr>
          <p:nvPr>
            <p:ph type="body" idx="1"/>
          </p:nvPr>
        </p:nvSpPr>
        <p:spPr bwMode="auto">
          <a:xfrm>
            <a:off x="1370013" y="1827213"/>
            <a:ext cx="7313612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7176" name="Rectangle 8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8400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 smtClean="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177" name="Rectangle 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 smtClean="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178" name="Rectangle 1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 smtClean="0"/>
            </a:lvl1pPr>
          </a:lstStyle>
          <a:p>
            <a:pPr>
              <a:defRPr/>
            </a:pPr>
            <a:fld id="{5AB3FED3-F2D0-4A94-BABC-0CE6EE83C8E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9" r:id="rId1"/>
    <p:sldLayoutId id="2147483676" r:id="rId2"/>
    <p:sldLayoutId id="2147483677" r:id="rId3"/>
    <p:sldLayoutId id="2147483678" r:id="rId4"/>
    <p:sldLayoutId id="2147483679" r:id="rId5"/>
    <p:sldLayoutId id="2147483680" r:id="rId6"/>
    <p:sldLayoutId id="2147483681" r:id="rId7"/>
    <p:sldLayoutId id="2147483682" r:id="rId8"/>
    <p:sldLayoutId id="2147483683" r:id="rId9"/>
    <p:sldLayoutId id="2147483684" r:id="rId10"/>
    <p:sldLayoutId id="2147483685" r:id="rId11"/>
    <p:sldLayoutId id="2147483686" r:id="rId12"/>
  </p:sldLayoutIdLst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SzPct val="70000"/>
        <a:buFont typeface="Wingdings" pitchFamily="2" charset="2"/>
        <a:buChar char="¡"/>
        <a:defRPr sz="29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l"/>
        <a:defRPr sz="25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SzPct val="65000"/>
        <a:buFont typeface="Wingdings" pitchFamily="2" charset="2"/>
        <a:buChar char="¡"/>
        <a:defRPr sz="22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l"/>
        <a:defRPr sz="19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SzPct val="60000"/>
        <a:buFont typeface="Wingdings" pitchFamily="2" charset="2"/>
        <a:buChar char="¡"/>
        <a:defRPr sz="19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SzPct val="60000"/>
        <a:buFont typeface="Wingdings" pitchFamily="2" charset="2"/>
        <a:buChar char="¡"/>
        <a:defRPr sz="19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SzPct val="60000"/>
        <a:buFont typeface="Wingdings" pitchFamily="2" charset="2"/>
        <a:buChar char="¡"/>
        <a:defRPr sz="19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SzPct val="60000"/>
        <a:buFont typeface="Wingdings" pitchFamily="2" charset="2"/>
        <a:buChar char="¡"/>
        <a:defRPr sz="19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SzPct val="60000"/>
        <a:buFont typeface="Wingdings" pitchFamily="2" charset="2"/>
        <a:buChar char="¡"/>
        <a:defRPr sz="19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22532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 smtClean="0"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22533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 smtClean="0"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22534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 smtClean="0">
                <a:latin typeface="+mn-lt"/>
              </a:defRPr>
            </a:lvl1pPr>
          </a:lstStyle>
          <a:p>
            <a:pPr>
              <a:defRPr/>
            </a:pPr>
            <a:fld id="{F39BB5A5-AA1E-4A16-BADB-20CC48C1A66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7" r:id="rId1"/>
    <p:sldLayoutId id="2147483688" r:id="rId2"/>
    <p:sldLayoutId id="2147483689" r:id="rId3"/>
    <p:sldLayoutId id="2147483690" r:id="rId4"/>
    <p:sldLayoutId id="2147483691" r:id="rId5"/>
    <p:sldLayoutId id="2147483692" r:id="rId6"/>
    <p:sldLayoutId id="2147483693" r:id="rId7"/>
    <p:sldLayoutId id="2147483694" r:id="rId8"/>
    <p:sldLayoutId id="2147483695" r:id="rId9"/>
    <p:sldLayoutId id="2147483696" r:id="rId10"/>
    <p:sldLayoutId id="2147483697" r:id="rId11"/>
    <p:sldLayoutId id="2147483698" r:id="rId12"/>
  </p:sldLayoutIdLst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hyperlink" Target="http://900igr.net/" TargetMode="Externa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2.em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4" Type="http://schemas.openxmlformats.org/officeDocument/2006/relationships/image" Target="../media/image3.em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4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hyperlink" Target="http://ranking.zeit.de/che2011/en/" TargetMode="Externa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hyperlink" Target="http://www.ireg-observatory.org/pdf/IREG_audit.pdf" TargetMode="External"/><Relationship Id="rId2" Type="http://schemas.openxmlformats.org/officeDocument/2006/relationships/hyperlink" Target="http://www.ireg-observatory.org/index.php?option=com_content&amp;task=view&amp;id=59&amp;Itemid=60" TargetMode="Externa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emf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hyperlink" Target="http://www.iori.hse.ru/" TargetMode="External"/><Relationship Id="rId2" Type="http://schemas.openxmlformats.org/officeDocument/2006/relationships/hyperlink" Target="mailto:Perfilieva@hse.ru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219200" y="304800"/>
            <a:ext cx="7620000" cy="1752600"/>
          </a:xfrm>
        </p:spPr>
        <p:txBody>
          <a:bodyPr/>
          <a:lstStyle/>
          <a:p>
            <a:pPr eaLnBrk="1" hangingPunct="1"/>
            <a:r>
              <a:rPr lang="ru-RU" sz="2800" b="1" dirty="0" smtClean="0">
                <a:latin typeface="Calibri" pitchFamily="34" charset="0"/>
              </a:rPr>
              <a:t>Многомерное ранжирование как методология сбалансированной оценки исследовательской, образовательной и международной деятельности университетов</a:t>
            </a:r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295400" y="2971800"/>
            <a:ext cx="7543800" cy="2971800"/>
          </a:xfrm>
        </p:spPr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ru-RU" sz="1600" smtClean="0">
                <a:latin typeface="Calibri" pitchFamily="34" charset="0"/>
              </a:rPr>
              <a:t>Ольга Перфильева</a:t>
            </a:r>
          </a:p>
          <a:p>
            <a:pPr eaLnBrk="1" hangingPunct="1">
              <a:lnSpc>
                <a:spcPct val="80000"/>
              </a:lnSpc>
            </a:pPr>
            <a:r>
              <a:rPr lang="ru-RU" sz="1600" smtClean="0">
                <a:latin typeface="Calibri" pitchFamily="34" charset="0"/>
              </a:rPr>
              <a:t>эксперт НФПК, директора Центра международных сопоставительных исследований </a:t>
            </a:r>
          </a:p>
          <a:p>
            <a:pPr eaLnBrk="1" hangingPunct="1">
              <a:lnSpc>
                <a:spcPct val="80000"/>
              </a:lnSpc>
            </a:pPr>
            <a:r>
              <a:rPr lang="ru-RU" sz="1600" smtClean="0">
                <a:latin typeface="Calibri" pitchFamily="34" charset="0"/>
              </a:rPr>
              <a:t>ИМОМС НИУ ВШЭ</a:t>
            </a:r>
          </a:p>
          <a:p>
            <a:pPr eaLnBrk="1" hangingPunct="1">
              <a:lnSpc>
                <a:spcPct val="90000"/>
              </a:lnSpc>
            </a:pPr>
            <a:r>
              <a:rPr lang="ru-RU" sz="1600" smtClean="0">
                <a:latin typeface="Calibri" pitchFamily="34" charset="0"/>
              </a:rPr>
              <a:t>Проект «Разработка и апробация методологии рейтингования образовательных учреждений профессионального образования» </a:t>
            </a:r>
          </a:p>
          <a:p>
            <a:pPr eaLnBrk="1" hangingPunct="1">
              <a:lnSpc>
                <a:spcPct val="80000"/>
              </a:lnSpc>
            </a:pPr>
            <a:r>
              <a:rPr lang="ru-RU" sz="1600" smtClean="0">
                <a:latin typeface="Calibri" pitchFamily="34" charset="0"/>
              </a:rPr>
              <a:t>2011-2013 гг.</a:t>
            </a:r>
          </a:p>
          <a:p>
            <a:pPr eaLnBrk="1" hangingPunct="1">
              <a:lnSpc>
                <a:spcPct val="80000"/>
              </a:lnSpc>
            </a:pPr>
            <a:endParaRPr lang="en-US" sz="1600" smtClean="0">
              <a:latin typeface="Calibri" pitchFamily="34" charset="0"/>
            </a:endParaRPr>
          </a:p>
          <a:p>
            <a:pPr algn="ctr" eaLnBrk="1" hangingPunct="1">
              <a:lnSpc>
                <a:spcPct val="80000"/>
              </a:lnSpc>
            </a:pPr>
            <a:endParaRPr lang="ru-RU" sz="1600" smtClean="0">
              <a:solidFill>
                <a:schemeClr val="hlink"/>
              </a:solidFill>
              <a:latin typeface="Calibri" pitchFamily="34" charset="0"/>
            </a:endParaRPr>
          </a:p>
          <a:p>
            <a:pPr algn="ctr" eaLnBrk="1" hangingPunct="1">
              <a:lnSpc>
                <a:spcPct val="80000"/>
              </a:lnSpc>
            </a:pPr>
            <a:r>
              <a:rPr lang="ru-RU" sz="1400" smtClean="0">
                <a:solidFill>
                  <a:schemeClr val="hlink"/>
                </a:solidFill>
                <a:latin typeface="Calibri" pitchFamily="34" charset="0"/>
              </a:rPr>
              <a:t>Российско-британский семинар</a:t>
            </a:r>
          </a:p>
          <a:p>
            <a:pPr algn="ctr" eaLnBrk="1" hangingPunct="1">
              <a:lnSpc>
                <a:spcPct val="80000"/>
              </a:lnSpc>
            </a:pPr>
            <a:r>
              <a:rPr lang="ru-RU" sz="1400" smtClean="0">
                <a:solidFill>
                  <a:schemeClr val="hlink"/>
                </a:solidFill>
                <a:latin typeface="Calibri" pitchFamily="34" charset="0"/>
              </a:rPr>
              <a:t>«Оценка эффективности деятельности вузов и их международное позиционирование»</a:t>
            </a:r>
          </a:p>
          <a:p>
            <a:pPr algn="ctr" eaLnBrk="1" hangingPunct="1">
              <a:lnSpc>
                <a:spcPct val="80000"/>
              </a:lnSpc>
            </a:pPr>
            <a:r>
              <a:rPr lang="ru-RU" sz="1400" smtClean="0">
                <a:solidFill>
                  <a:schemeClr val="hlink"/>
                </a:solidFill>
                <a:latin typeface="Calibri" pitchFamily="34" charset="0"/>
              </a:rPr>
              <a:t>Санкт-Петербург, 28 февраля 2012 г.</a:t>
            </a:r>
            <a:endParaRPr lang="en-US" sz="1400" smtClean="0">
              <a:solidFill>
                <a:schemeClr val="hlink"/>
              </a:solidFill>
              <a:latin typeface="Calibri" pitchFamily="34" charset="0"/>
            </a:endParaRPr>
          </a:p>
          <a:p>
            <a:pPr eaLnBrk="1" hangingPunct="1">
              <a:lnSpc>
                <a:spcPct val="80000"/>
              </a:lnSpc>
            </a:pPr>
            <a:endParaRPr lang="en-US" sz="1400" smtClean="0">
              <a:solidFill>
                <a:schemeClr val="hlink"/>
              </a:solidFill>
              <a:latin typeface="Calibri" pitchFamily="34" charset="0"/>
            </a:endParaRPr>
          </a:p>
          <a:p>
            <a:pPr eaLnBrk="1" hangingPunct="1">
              <a:lnSpc>
                <a:spcPct val="80000"/>
              </a:lnSpc>
            </a:pPr>
            <a:endParaRPr lang="ru-RU" sz="1600" smtClean="0">
              <a:solidFill>
                <a:schemeClr val="hlink"/>
              </a:solidFill>
              <a:latin typeface="Calibri" pitchFamily="34" charset="0"/>
            </a:endParaRPr>
          </a:p>
          <a:p>
            <a:pPr eaLnBrk="1" hangingPunct="1">
              <a:lnSpc>
                <a:spcPct val="80000"/>
              </a:lnSpc>
            </a:pPr>
            <a:endParaRPr lang="ru-RU" sz="1100" smtClean="0">
              <a:latin typeface="Calibri" pitchFamily="34" charset="0"/>
            </a:endParaRPr>
          </a:p>
        </p:txBody>
      </p:sp>
      <p:sp>
        <p:nvSpPr>
          <p:cNvPr id="4" name="Скругленный прямоугольник 3">
            <a:hlinkClick r:id="rId2" tooltip=" Каталог презентаций "/>
          </p:cNvPr>
          <p:cNvSpPr/>
          <p:nvPr/>
        </p:nvSpPr>
        <p:spPr>
          <a:xfrm>
            <a:off x="3898900" y="6477000"/>
            <a:ext cx="1346200" cy="355600"/>
          </a:xfrm>
          <a:prstGeom prst="roundRect">
            <a:avLst/>
          </a:prstGeom>
          <a:gradFill flip="none" rotWithShape="1">
            <a:gsLst>
              <a:gs pos="0">
                <a:srgbClr val="FFFFFF"/>
              </a:gs>
              <a:gs pos="100000">
                <a:srgbClr val="FFFFFF">
                  <a:shade val="88000"/>
                </a:srgbClr>
              </a:gs>
            </a:gsLst>
            <a:lin ang="5400000" scaled="1"/>
            <a:tileRect/>
          </a:gradFill>
          <a:ln w="12700">
            <a:solidFill>
              <a:srgbClr val="3333C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88900" tIns="25400" rIns="88900" bIns="50800" anchor="ctr" anchorCtr="1"/>
          <a:lstStyle/>
          <a:p>
            <a:pPr algn="ctr">
              <a:defRPr/>
            </a:pPr>
            <a:r>
              <a:rPr lang="en-US" sz="2000" u="sng">
                <a:solidFill>
                  <a:srgbClr val="3333CC"/>
                </a:solidFill>
                <a:latin typeface="Arial"/>
              </a:rPr>
              <a:t>900igr.net</a:t>
            </a:r>
            <a:endParaRPr lang="ru-RU" sz="2000" u="sng">
              <a:solidFill>
                <a:srgbClr val="3333CC"/>
              </a:solidFill>
              <a:latin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Номер слайда 4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eaLnBrk="1" hangingPunct="1"/>
            <a:fld id="{A8898344-DCAB-489C-B619-24DEF4E2A4F3}" type="slidenum">
              <a:rPr lang="ru-RU"/>
              <a:pPr eaLnBrk="1" hangingPunct="1"/>
              <a:t>2</a:t>
            </a:fld>
            <a:endParaRPr lang="ru-RU"/>
          </a:p>
        </p:txBody>
      </p:sp>
      <p:sp>
        <p:nvSpPr>
          <p:cNvPr id="7171" name="Rectangle 2"/>
          <p:cNvSpPr>
            <a:spLocks noGrp="1" noChangeArrowheads="1"/>
          </p:cNvSpPr>
          <p:nvPr>
            <p:ph type="title"/>
          </p:nvPr>
        </p:nvSpPr>
        <p:spPr>
          <a:xfrm>
            <a:off x="609600" y="228600"/>
            <a:ext cx="8382000" cy="609600"/>
          </a:xfrm>
        </p:spPr>
        <p:txBody>
          <a:bodyPr/>
          <a:lstStyle/>
          <a:p>
            <a:pPr eaLnBrk="1" hangingPunct="1"/>
            <a:r>
              <a:rPr lang="ru-RU" sz="2400" b="1" smtClean="0">
                <a:latin typeface="Calibri" pitchFamily="34" charset="0"/>
              </a:rPr>
              <a:t>Многообразие методологий ранжирования университетов</a:t>
            </a:r>
            <a:r>
              <a:rPr lang="ru-RU" sz="2700" b="1" smtClean="0">
                <a:latin typeface="Calibri" pitchFamily="34" charset="0"/>
              </a:rPr>
              <a:t> </a:t>
            </a:r>
          </a:p>
        </p:txBody>
      </p:sp>
      <p:pic>
        <p:nvPicPr>
          <p:cNvPr id="7172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4400" y="1143000"/>
            <a:ext cx="7696200" cy="533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Номер слайда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eaLnBrk="1" hangingPunct="1"/>
            <a:fld id="{7582E02A-50B9-4A26-8597-F2E57D4E1D5D}" type="slidenum">
              <a:rPr lang="ru-RU"/>
              <a:pPr eaLnBrk="1" hangingPunct="1"/>
              <a:t>3</a:t>
            </a:fld>
            <a:endParaRPr lang="ru-RU"/>
          </a:p>
        </p:txBody>
      </p:sp>
      <p:sp>
        <p:nvSpPr>
          <p:cNvPr id="8195" name="Rectangle 2"/>
          <p:cNvSpPr>
            <a:spLocks noGrp="1" noChangeArrowheads="1"/>
          </p:cNvSpPr>
          <p:nvPr>
            <p:ph type="title"/>
          </p:nvPr>
        </p:nvSpPr>
        <p:spPr>
          <a:xfrm>
            <a:off x="762000" y="304800"/>
            <a:ext cx="8153400" cy="609600"/>
          </a:xfrm>
        </p:spPr>
        <p:txBody>
          <a:bodyPr/>
          <a:lstStyle/>
          <a:p>
            <a:pPr eaLnBrk="1" hangingPunct="1"/>
            <a:r>
              <a:rPr lang="ru-RU" sz="3000" b="1" smtClean="0">
                <a:latin typeface="Calibri" pitchFamily="34" charset="0"/>
              </a:rPr>
              <a:t>Одномерные ранжирования университетов</a:t>
            </a:r>
          </a:p>
        </p:txBody>
      </p:sp>
      <p:sp>
        <p:nvSpPr>
          <p:cNvPr id="819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1600200"/>
            <a:ext cx="7924800" cy="5029200"/>
          </a:xfrm>
        </p:spPr>
        <p:txBody>
          <a:bodyPr/>
          <a:lstStyle/>
          <a:p>
            <a:pPr eaLnBrk="1" hangingPunct="1">
              <a:lnSpc>
                <a:spcPct val="90000"/>
              </a:lnSpc>
              <a:buSzTx/>
              <a:buFontTx/>
              <a:buChar char="•"/>
            </a:pPr>
            <a:r>
              <a:rPr lang="ru-RU" sz="2400" smtClean="0">
                <a:latin typeface="Calibri" pitchFamily="34" charset="0"/>
              </a:rPr>
              <a:t>Преобладают в системе международных подходов к оценке качества деятельности университетов </a:t>
            </a:r>
          </a:p>
          <a:p>
            <a:pPr eaLnBrk="1" hangingPunct="1">
              <a:lnSpc>
                <a:spcPct val="90000"/>
              </a:lnSpc>
              <a:buSzTx/>
              <a:buFontTx/>
              <a:buChar char="•"/>
            </a:pPr>
            <a:r>
              <a:rPr lang="ru-RU" sz="2400" smtClean="0">
                <a:latin typeface="Calibri" pitchFamily="34" charset="0"/>
              </a:rPr>
              <a:t>Удовлетворяют запросам основных потребителей услуг высшего образования (студенты, родители, органы управления высшим образованием) </a:t>
            </a:r>
          </a:p>
          <a:p>
            <a:pPr eaLnBrk="1" hangingPunct="1">
              <a:lnSpc>
                <a:spcPct val="90000"/>
              </a:lnSpc>
              <a:buSzTx/>
              <a:buFontTx/>
              <a:buChar char="•"/>
            </a:pPr>
            <a:r>
              <a:rPr lang="ru-RU" sz="2400" smtClean="0">
                <a:latin typeface="Calibri" pitchFamily="34" charset="0"/>
              </a:rPr>
              <a:t>Предоставляют удобный и дружелюбный для пользователей услуг высшего образования способ сравнения университетов на внутристрановом, международном и глобальном уровнях</a:t>
            </a:r>
          </a:p>
          <a:p>
            <a:pPr eaLnBrk="1" hangingPunct="1">
              <a:lnSpc>
                <a:spcPct val="90000"/>
              </a:lnSpc>
              <a:buSzTx/>
              <a:buFontTx/>
              <a:buChar char="•"/>
            </a:pPr>
            <a:r>
              <a:rPr lang="ru-RU" sz="2400" smtClean="0">
                <a:latin typeface="Calibri" pitchFamily="34" charset="0"/>
              </a:rPr>
              <a:t>Являются инструментом влияния и конкурентоспособности университетов в национальном и международном пространстве высшего образования</a:t>
            </a:r>
          </a:p>
          <a:p>
            <a:pPr eaLnBrk="1" hangingPunct="1">
              <a:lnSpc>
                <a:spcPct val="90000"/>
              </a:lnSpc>
              <a:buSzTx/>
              <a:buFontTx/>
              <a:buChar char="•"/>
            </a:pPr>
            <a:r>
              <a:rPr lang="ru-RU" sz="2400" smtClean="0">
                <a:latin typeface="Calibri" pitchFamily="34" charset="0"/>
              </a:rPr>
              <a:t>Являются источником для бенчмаркинга в сфере высшего образования  </a:t>
            </a:r>
          </a:p>
          <a:p>
            <a:pPr eaLnBrk="1" hangingPunct="1">
              <a:lnSpc>
                <a:spcPct val="90000"/>
              </a:lnSpc>
              <a:buSzTx/>
              <a:buFontTx/>
              <a:buChar char="•"/>
            </a:pPr>
            <a:endParaRPr lang="ru-RU" sz="2400" smtClean="0">
              <a:latin typeface="Calibri" pitchFamily="34" charset="0"/>
            </a:endParaRP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endParaRPr lang="ru-RU" sz="2400" smtClean="0"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Номер слайда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eaLnBrk="1" hangingPunct="1"/>
            <a:fld id="{0E179B4E-BBD7-4DEA-9108-26E48C45D385}" type="slidenum">
              <a:rPr lang="ru-RU"/>
              <a:pPr eaLnBrk="1" hangingPunct="1"/>
              <a:t>4</a:t>
            </a:fld>
            <a:endParaRPr lang="ru-RU"/>
          </a:p>
        </p:txBody>
      </p:sp>
      <p:sp>
        <p:nvSpPr>
          <p:cNvPr id="9219" name="Rectangle 2"/>
          <p:cNvSpPr>
            <a:spLocks noGrp="1" noChangeArrowheads="1"/>
          </p:cNvSpPr>
          <p:nvPr>
            <p:ph type="title"/>
          </p:nvPr>
        </p:nvSpPr>
        <p:spPr>
          <a:xfrm>
            <a:off x="914400" y="304800"/>
            <a:ext cx="7772400" cy="609600"/>
          </a:xfrm>
        </p:spPr>
        <p:txBody>
          <a:bodyPr/>
          <a:lstStyle/>
          <a:p>
            <a:pPr eaLnBrk="1" hangingPunct="1"/>
            <a:r>
              <a:rPr lang="ru-RU" sz="3000" b="1" smtClean="0">
                <a:latin typeface="Calibri" pitchFamily="34" charset="0"/>
              </a:rPr>
              <a:t>Одномерные ранжирования университетов</a:t>
            </a:r>
          </a:p>
        </p:txBody>
      </p:sp>
      <p:sp>
        <p:nvSpPr>
          <p:cNvPr id="922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1447800"/>
            <a:ext cx="7924800" cy="5257800"/>
          </a:xfrm>
        </p:spPr>
        <p:txBody>
          <a:bodyPr/>
          <a:lstStyle/>
          <a:p>
            <a:pPr algn="just" eaLnBrk="1" hangingPunct="1">
              <a:lnSpc>
                <a:spcPct val="90000"/>
              </a:lnSpc>
              <a:spcAft>
                <a:spcPct val="20000"/>
              </a:spcAft>
              <a:buSzTx/>
              <a:buFontTx/>
              <a:buChar char="•"/>
            </a:pPr>
            <a:r>
              <a:rPr lang="ru-RU" sz="2400" smtClean="0">
                <a:latin typeface="Calibri" pitchFamily="34" charset="0"/>
              </a:rPr>
              <a:t>Используют в основном индикаторы, оценивающие значение и влияние исследований</a:t>
            </a:r>
          </a:p>
          <a:p>
            <a:pPr algn="just" eaLnBrk="1" hangingPunct="1">
              <a:lnSpc>
                <a:spcPct val="90000"/>
              </a:lnSpc>
              <a:spcAft>
                <a:spcPct val="20000"/>
              </a:spcAft>
              <a:buSzTx/>
              <a:buFontTx/>
              <a:buChar char="•"/>
            </a:pPr>
            <a:r>
              <a:rPr lang="ru-RU" sz="2400" smtClean="0">
                <a:latin typeface="Calibri" pitchFamily="34" charset="0"/>
              </a:rPr>
              <a:t>Опираются на единый агрегированный показатель, который не дает взвешенной оценки по всей совокупности деятельности университета (обучение, роль в социально-экономическом развитии региона)</a:t>
            </a:r>
          </a:p>
          <a:p>
            <a:pPr algn="just" eaLnBrk="1" hangingPunct="1">
              <a:lnSpc>
                <a:spcPct val="90000"/>
              </a:lnSpc>
              <a:spcAft>
                <a:spcPct val="20000"/>
              </a:spcAft>
              <a:buSzTx/>
              <a:buFontTx/>
              <a:buChar char="•"/>
            </a:pPr>
            <a:r>
              <a:rPr lang="ru-RU" sz="2400" smtClean="0">
                <a:latin typeface="Calibri" pitchFamily="34" charset="0"/>
              </a:rPr>
              <a:t>Набор критериев не отражает всего многообразия миссий и целей университетов, условий их развития и различий в деятельности </a:t>
            </a:r>
          </a:p>
          <a:p>
            <a:pPr algn="just" eaLnBrk="1" hangingPunct="1">
              <a:lnSpc>
                <a:spcPct val="90000"/>
              </a:lnSpc>
              <a:spcAft>
                <a:spcPct val="20000"/>
              </a:spcAft>
              <a:buSzTx/>
              <a:buFontTx/>
              <a:buChar char="•"/>
            </a:pPr>
            <a:r>
              <a:rPr lang="ru-RU" sz="2400" smtClean="0">
                <a:latin typeface="Calibri" pitchFamily="34" charset="0"/>
              </a:rPr>
              <a:t>Не сбалансированы с точки зрения «равно удаленности» по языковым и культурным условиям деятельности университетов</a:t>
            </a:r>
          </a:p>
          <a:p>
            <a:pPr algn="just" eaLnBrk="1" hangingPunct="1">
              <a:lnSpc>
                <a:spcPct val="90000"/>
              </a:lnSpc>
              <a:spcAft>
                <a:spcPct val="20000"/>
              </a:spcAft>
              <a:buSzTx/>
              <a:buFontTx/>
              <a:buChar char="•"/>
            </a:pPr>
            <a:r>
              <a:rPr lang="ru-RU" sz="2400" smtClean="0">
                <a:latin typeface="Calibri" pitchFamily="34" charset="0"/>
              </a:rPr>
              <a:t>Представляют собой упрощенную картину сложной реальности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endParaRPr lang="ru-RU" sz="2400" smtClean="0"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7" name="Номер слайда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eaLnBrk="1" hangingPunct="1"/>
            <a:fld id="{6BFFFC45-592E-402F-9A05-569557C3DDBB}" type="slidenum">
              <a:rPr lang="ru-RU"/>
              <a:pPr eaLnBrk="1" hangingPunct="1"/>
              <a:t>5</a:t>
            </a:fld>
            <a:endParaRPr lang="ru-RU"/>
          </a:p>
        </p:txBody>
      </p:sp>
      <p:sp>
        <p:nvSpPr>
          <p:cNvPr id="1028" name="Rectangle 5"/>
          <p:cNvSpPr>
            <a:spLocks noGrp="1" noChangeArrowheads="1"/>
          </p:cNvSpPr>
          <p:nvPr>
            <p:ph type="title"/>
          </p:nvPr>
        </p:nvSpPr>
        <p:spPr>
          <a:xfrm>
            <a:off x="914400" y="152400"/>
            <a:ext cx="7769225" cy="917575"/>
          </a:xfrm>
        </p:spPr>
        <p:txBody>
          <a:bodyPr/>
          <a:lstStyle/>
          <a:p>
            <a:pPr eaLnBrk="1" hangingPunct="1"/>
            <a:r>
              <a:rPr lang="ru-RU" sz="3000" b="1" smtClean="0">
                <a:latin typeface="Calibri" pitchFamily="34" charset="0"/>
              </a:rPr>
              <a:t>Глобальные одномерные ранжирования</a:t>
            </a:r>
            <a:br>
              <a:rPr lang="ru-RU" sz="3000" b="1" smtClean="0">
                <a:latin typeface="Calibri" pitchFamily="34" charset="0"/>
              </a:rPr>
            </a:br>
            <a:r>
              <a:rPr lang="ru-RU" sz="3000" b="1" smtClean="0">
                <a:latin typeface="Calibri" pitchFamily="34" charset="0"/>
              </a:rPr>
              <a:t>несбалансированность показателей</a:t>
            </a:r>
          </a:p>
        </p:txBody>
      </p:sp>
      <p:graphicFrame>
        <p:nvGraphicFramePr>
          <p:cNvPr id="1026" name="Object 8"/>
          <p:cNvGraphicFramePr>
            <a:graphicFrameLocks noChangeAspect="1"/>
          </p:cNvGraphicFramePr>
          <p:nvPr>
            <p:ph idx="1"/>
          </p:nvPr>
        </p:nvGraphicFramePr>
        <p:xfrm>
          <a:off x="1371600" y="1676400"/>
          <a:ext cx="5715000" cy="4648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0" name="Диаграмма" r:id="rId3" imgW="6715006" imgH="5191083" progId="Excel.Chart.8">
                  <p:embed/>
                </p:oleObj>
              </mc:Choice>
              <mc:Fallback>
                <p:oleObj name="Диаграмма" r:id="rId3" imgW="6715006" imgH="5191083" progId="Excel.Chart.8">
                  <p:embed/>
                  <p:pic>
                    <p:nvPicPr>
                      <p:cNvPr id="0" name="Object 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371600" y="1676400"/>
                        <a:ext cx="5715000" cy="46482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29" name="Rectangle 9"/>
          <p:cNvSpPr>
            <a:spLocks noChangeArrowheads="1"/>
          </p:cNvSpPr>
          <p:nvPr/>
        </p:nvSpPr>
        <p:spPr bwMode="auto">
          <a:xfrm>
            <a:off x="7162800" y="2438400"/>
            <a:ext cx="1524000" cy="863600"/>
          </a:xfrm>
          <a:prstGeom prst="rect">
            <a:avLst/>
          </a:prstGeom>
          <a:solidFill>
            <a:srgbClr val="C0C0C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r>
              <a:rPr lang="ru-RU" sz="1000" b="1">
                <a:solidFill>
                  <a:srgbClr val="FF0000"/>
                </a:solidFill>
              </a:rPr>
              <a:t>Смешение в сторону оценки академической репутации</a:t>
            </a:r>
          </a:p>
          <a:p>
            <a:endParaRPr lang="ru-RU" sz="1000" b="1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1" name="Номер слайда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eaLnBrk="1" hangingPunct="1"/>
            <a:fld id="{3049AC24-9A22-4D00-A819-57E931F74A96}" type="slidenum">
              <a:rPr lang="ru-RU"/>
              <a:pPr eaLnBrk="1" hangingPunct="1"/>
              <a:t>6</a:t>
            </a:fld>
            <a:endParaRPr lang="ru-RU"/>
          </a:p>
        </p:txBody>
      </p:sp>
      <p:sp>
        <p:nvSpPr>
          <p:cNvPr id="2052" name="Rectangle 2"/>
          <p:cNvSpPr>
            <a:spLocks noGrp="1" noChangeArrowheads="1"/>
          </p:cNvSpPr>
          <p:nvPr>
            <p:ph type="title"/>
          </p:nvPr>
        </p:nvSpPr>
        <p:spPr>
          <a:xfrm>
            <a:off x="990600" y="228600"/>
            <a:ext cx="7693025" cy="917575"/>
          </a:xfrm>
        </p:spPr>
        <p:txBody>
          <a:bodyPr/>
          <a:lstStyle/>
          <a:p>
            <a:pPr eaLnBrk="1" hangingPunct="1"/>
            <a:r>
              <a:rPr lang="ru-RU" sz="3000" b="1" smtClean="0">
                <a:latin typeface="Calibri" pitchFamily="34" charset="0"/>
              </a:rPr>
              <a:t>Глобальные одномерные ранжирования</a:t>
            </a:r>
            <a:br>
              <a:rPr lang="ru-RU" sz="3000" b="1" smtClean="0">
                <a:latin typeface="Calibri" pitchFamily="34" charset="0"/>
              </a:rPr>
            </a:br>
            <a:r>
              <a:rPr lang="ru-RU" sz="3000" b="1" smtClean="0">
                <a:latin typeface="Calibri" pitchFamily="34" charset="0"/>
              </a:rPr>
              <a:t> несбалансированность показателей</a:t>
            </a:r>
          </a:p>
        </p:txBody>
      </p:sp>
      <p:graphicFrame>
        <p:nvGraphicFramePr>
          <p:cNvPr id="2050" name="Object 5"/>
          <p:cNvGraphicFramePr>
            <a:graphicFrameLocks noChangeAspect="1"/>
          </p:cNvGraphicFramePr>
          <p:nvPr>
            <p:ph idx="1"/>
          </p:nvPr>
        </p:nvGraphicFramePr>
        <p:xfrm>
          <a:off x="1295400" y="1676400"/>
          <a:ext cx="5791200" cy="4495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60" name="Диаграмма" r:id="rId3" imgW="6353226" imgH="4143474" progId="Excel.Chart.8">
                  <p:embed/>
                </p:oleObj>
              </mc:Choice>
              <mc:Fallback>
                <p:oleObj name="Диаграмма" r:id="rId3" imgW="6353226" imgH="4143474" progId="Excel.Chart.8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95400" y="1676400"/>
                        <a:ext cx="5791200" cy="44958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053" name="Rectangle 7"/>
          <p:cNvSpPr>
            <a:spLocks noChangeArrowheads="1"/>
          </p:cNvSpPr>
          <p:nvPr/>
        </p:nvSpPr>
        <p:spPr bwMode="auto">
          <a:xfrm>
            <a:off x="7162800" y="1752600"/>
            <a:ext cx="1676400" cy="2235200"/>
          </a:xfrm>
          <a:prstGeom prst="rect">
            <a:avLst/>
          </a:prstGeom>
          <a:solidFill>
            <a:srgbClr val="993366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r>
              <a:rPr lang="ru-RU" sz="1000" b="1">
                <a:solidFill>
                  <a:schemeClr val="bg1"/>
                </a:solidFill>
                <a:latin typeface="Calibri" pitchFamily="34" charset="0"/>
              </a:rPr>
              <a:t>Доля иностранных ппс </a:t>
            </a:r>
          </a:p>
          <a:p>
            <a:r>
              <a:rPr lang="ru-RU" sz="1000" b="1">
                <a:solidFill>
                  <a:schemeClr val="bg1"/>
                </a:solidFill>
                <a:latin typeface="Calibri" pitchFamily="34" charset="0"/>
              </a:rPr>
              <a:t>в общей численности ППС – 2,5%</a:t>
            </a:r>
          </a:p>
          <a:p>
            <a:r>
              <a:rPr lang="ru-RU" sz="1000" b="1">
                <a:solidFill>
                  <a:schemeClr val="bg1"/>
                </a:solidFill>
                <a:latin typeface="Calibri" pitchFamily="34" charset="0"/>
              </a:rPr>
              <a:t>Доля иностранных студентов в общей численности студентов – 2,5%</a:t>
            </a:r>
          </a:p>
          <a:p>
            <a:r>
              <a:rPr lang="ru-RU" sz="1000" b="1">
                <a:solidFill>
                  <a:schemeClr val="bg1"/>
                </a:solidFill>
                <a:latin typeface="Calibri" pitchFamily="34" charset="0"/>
              </a:rPr>
              <a:t>Доля публикаций ППС в научной периодике в соавторстве с иностранным автором в общей количестве публикаций ППС университета за год – 2,5%</a:t>
            </a:r>
          </a:p>
        </p:txBody>
      </p:sp>
      <p:sp>
        <p:nvSpPr>
          <p:cNvPr id="2054" name="Line 8"/>
          <p:cNvSpPr>
            <a:spLocks noChangeShapeType="1"/>
          </p:cNvSpPr>
          <p:nvPr/>
        </p:nvSpPr>
        <p:spPr bwMode="auto">
          <a:xfrm flipH="1">
            <a:off x="4800600" y="2057400"/>
            <a:ext cx="2286000" cy="990600"/>
          </a:xfrm>
          <a:prstGeom prst="line">
            <a:avLst/>
          </a:prstGeom>
          <a:noFill/>
          <a:ln w="25400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2055" name="Rectangle 9"/>
          <p:cNvSpPr>
            <a:spLocks noChangeArrowheads="1"/>
          </p:cNvSpPr>
          <p:nvPr/>
        </p:nvSpPr>
        <p:spPr bwMode="auto">
          <a:xfrm>
            <a:off x="7162800" y="4191000"/>
            <a:ext cx="1828800" cy="1930400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r>
              <a:rPr lang="ru-RU" sz="1000" b="1">
                <a:latin typeface="Calibri" pitchFamily="34" charset="0"/>
              </a:rPr>
              <a:t>Репутационная оценка по вопросам преподавания  – 15%</a:t>
            </a:r>
          </a:p>
          <a:p>
            <a:r>
              <a:rPr lang="ru-RU" sz="1000" b="1">
                <a:latin typeface="Calibri" pitchFamily="34" charset="0"/>
              </a:rPr>
              <a:t>Кол-во присуждаемых степеней PhD в расчете на одного ППС – 6%</a:t>
            </a:r>
          </a:p>
          <a:p>
            <a:r>
              <a:rPr lang="ru-RU" sz="1000" b="1">
                <a:latin typeface="Calibri" pitchFamily="34" charset="0"/>
              </a:rPr>
              <a:t>Соотношение принятых студентов к кол-ву ППС университета – 4,5%</a:t>
            </a:r>
          </a:p>
          <a:p>
            <a:r>
              <a:rPr lang="ru-RU" sz="1000" b="1">
                <a:latin typeface="Calibri" pitchFamily="34" charset="0"/>
              </a:rPr>
              <a:t>Соотношение присужденных докторских степеней к бакалавриату – 2,25%</a:t>
            </a:r>
          </a:p>
        </p:txBody>
      </p:sp>
      <p:sp>
        <p:nvSpPr>
          <p:cNvPr id="2056" name="Line 10"/>
          <p:cNvSpPr>
            <a:spLocks noChangeShapeType="1"/>
          </p:cNvSpPr>
          <p:nvPr/>
        </p:nvSpPr>
        <p:spPr bwMode="auto">
          <a:xfrm flipH="1" flipV="1">
            <a:off x="5410200" y="3810000"/>
            <a:ext cx="1676400" cy="990600"/>
          </a:xfrm>
          <a:prstGeom prst="line">
            <a:avLst/>
          </a:prstGeom>
          <a:noFill/>
          <a:ln w="25400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2057" name="Rectangle 11"/>
          <p:cNvSpPr>
            <a:spLocks noChangeArrowheads="1"/>
          </p:cNvSpPr>
          <p:nvPr/>
        </p:nvSpPr>
        <p:spPr bwMode="auto">
          <a:xfrm>
            <a:off x="304800" y="1905000"/>
            <a:ext cx="2057400" cy="1168400"/>
          </a:xfrm>
          <a:prstGeom prst="rect">
            <a:avLst/>
          </a:pr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r>
              <a:rPr lang="ru-RU" sz="1000" b="1">
                <a:latin typeface="Calibri" pitchFamily="34" charset="0"/>
              </a:rPr>
              <a:t>Репутационная оценка по вопросам научно-исследовательской деятельности – 18%</a:t>
            </a:r>
          </a:p>
          <a:p>
            <a:r>
              <a:rPr lang="ru-RU" sz="1000" b="1">
                <a:latin typeface="Calibri" pitchFamily="34" charset="0"/>
              </a:rPr>
              <a:t>Доход от исследований – 6%</a:t>
            </a:r>
          </a:p>
          <a:p>
            <a:r>
              <a:rPr lang="ru-RU" sz="1000" b="1">
                <a:latin typeface="Calibri" pitchFamily="34" charset="0"/>
              </a:rPr>
              <a:t>Кол-во статей на одного ППС и одного исследователя – 6%</a:t>
            </a:r>
          </a:p>
        </p:txBody>
      </p:sp>
      <p:sp>
        <p:nvSpPr>
          <p:cNvPr id="2058" name="Line 13"/>
          <p:cNvSpPr>
            <a:spLocks noChangeShapeType="1"/>
          </p:cNvSpPr>
          <p:nvPr/>
        </p:nvSpPr>
        <p:spPr bwMode="auto">
          <a:xfrm>
            <a:off x="1981200" y="3124200"/>
            <a:ext cx="1143000" cy="762000"/>
          </a:xfrm>
          <a:prstGeom prst="line">
            <a:avLst/>
          </a:prstGeom>
          <a:noFill/>
          <a:ln w="25400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2059" name="Rectangle 14"/>
          <p:cNvSpPr>
            <a:spLocks noChangeArrowheads="1"/>
          </p:cNvSpPr>
          <p:nvPr/>
        </p:nvSpPr>
        <p:spPr bwMode="auto">
          <a:xfrm>
            <a:off x="457200" y="3429000"/>
            <a:ext cx="1371600" cy="1778000"/>
          </a:xfrm>
          <a:prstGeom prst="rect">
            <a:avLst/>
          </a:prstGeom>
          <a:solidFill>
            <a:srgbClr val="C0C0C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r>
              <a:rPr lang="ru-RU" sz="1000" b="1">
                <a:solidFill>
                  <a:srgbClr val="FF0000"/>
                </a:solidFill>
              </a:rPr>
              <a:t>Смешение в сторону оценки научно-исследовательской деятельности, в совокупности с индикатором цитирования:</a:t>
            </a:r>
            <a:br>
              <a:rPr lang="ru-RU" sz="1000" b="1">
                <a:solidFill>
                  <a:srgbClr val="FF0000"/>
                </a:solidFill>
              </a:rPr>
            </a:br>
            <a:r>
              <a:rPr lang="ru-RU" sz="1000" b="1">
                <a:solidFill>
                  <a:srgbClr val="FF0000"/>
                </a:solidFill>
              </a:rPr>
              <a:t>60%</a:t>
            </a:r>
          </a:p>
          <a:p>
            <a:endParaRPr lang="ru-RU" sz="1000" b="1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73F3FED-F9B9-48D5-8F10-23FC77DD5071}" type="slidenum">
              <a:rPr lang="ru-RU"/>
              <a:pPr>
                <a:defRPr/>
              </a:pPr>
              <a:t>7</a:t>
            </a:fld>
            <a:endParaRPr lang="ru-RU"/>
          </a:p>
        </p:txBody>
      </p:sp>
      <p:pic>
        <p:nvPicPr>
          <p:cNvPr id="10243" name="Picture 7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152400"/>
            <a:ext cx="4343400" cy="6172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44" name="Picture 9"/>
          <p:cNvPicPr>
            <a:picLocks noGrp="1" noChangeAspect="1" noChangeArrowheads="1"/>
          </p:cNvPicPr>
          <p:nvPr>
            <p:ph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52400" y="152400"/>
            <a:ext cx="4267200" cy="6248400"/>
          </a:xfrm>
        </p:spPr>
      </p:pic>
      <p:sp>
        <p:nvSpPr>
          <p:cNvPr id="10245" name="Rectangle 10"/>
          <p:cNvSpPr>
            <a:spLocks noChangeArrowheads="1"/>
          </p:cNvSpPr>
          <p:nvPr/>
        </p:nvSpPr>
        <p:spPr bwMode="auto">
          <a:xfrm>
            <a:off x="228600" y="6308725"/>
            <a:ext cx="4191000" cy="549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/>
          <a:p>
            <a:r>
              <a:rPr lang="ru-RU" sz="1000">
                <a:latin typeface="Calibri" pitchFamily="34" charset="0"/>
              </a:rPr>
              <a:t>Источник: </a:t>
            </a:r>
            <a:r>
              <a:rPr lang="en-US" sz="1000">
                <a:latin typeface="Calibri" pitchFamily="34" charset="0"/>
              </a:rPr>
              <a:t>QS TopUniversities. URL: </a:t>
            </a:r>
            <a:r>
              <a:rPr lang="ru-RU" sz="1000">
                <a:latin typeface="Calibri" pitchFamily="34" charset="0"/>
              </a:rPr>
              <a:t>http://www.topuniversities.com/university-rankings/world-university-rankings/2011</a:t>
            </a:r>
          </a:p>
        </p:txBody>
      </p:sp>
      <p:sp>
        <p:nvSpPr>
          <p:cNvPr id="10246" name="Rectangle 11"/>
          <p:cNvSpPr>
            <a:spLocks noChangeArrowheads="1"/>
          </p:cNvSpPr>
          <p:nvPr/>
        </p:nvSpPr>
        <p:spPr bwMode="auto">
          <a:xfrm>
            <a:off x="4648200" y="6308725"/>
            <a:ext cx="4191000" cy="549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/>
          <a:p>
            <a:r>
              <a:rPr lang="ru-RU" sz="1000">
                <a:latin typeface="Calibri" pitchFamily="34" charset="0"/>
              </a:rPr>
              <a:t>Источник: </a:t>
            </a:r>
            <a:r>
              <a:rPr lang="en-US" sz="1000">
                <a:latin typeface="Calibri" pitchFamily="34" charset="0"/>
              </a:rPr>
              <a:t>THE World Universities Rankings 2011-2012. URL: </a:t>
            </a:r>
            <a:r>
              <a:rPr lang="ru-RU" sz="1000">
                <a:latin typeface="Calibri" pitchFamily="34" charset="0"/>
              </a:rPr>
              <a:t>http://www.timeshighereducation.co.uk/world-university-rankings/2011-2012/top-400.html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Номер слайда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eaLnBrk="1" hangingPunct="1"/>
            <a:fld id="{4328CB1F-B2E0-47A7-AC47-74D17650584D}" type="slidenum">
              <a:rPr lang="ru-RU"/>
              <a:pPr eaLnBrk="1" hangingPunct="1"/>
              <a:t>8</a:t>
            </a:fld>
            <a:endParaRPr lang="ru-RU"/>
          </a:p>
        </p:txBody>
      </p:sp>
      <p:sp>
        <p:nvSpPr>
          <p:cNvPr id="11267" name="Rectangle 2"/>
          <p:cNvSpPr>
            <a:spLocks noGrp="1" noChangeArrowheads="1"/>
          </p:cNvSpPr>
          <p:nvPr>
            <p:ph type="title"/>
          </p:nvPr>
        </p:nvSpPr>
        <p:spPr>
          <a:xfrm>
            <a:off x="838200" y="301625"/>
            <a:ext cx="8077200" cy="841375"/>
          </a:xfrm>
        </p:spPr>
        <p:txBody>
          <a:bodyPr/>
          <a:lstStyle/>
          <a:p>
            <a:pPr eaLnBrk="1" hangingPunct="1"/>
            <a:r>
              <a:rPr lang="ru-RU" sz="2800" b="1" smtClean="0">
                <a:solidFill>
                  <a:schemeClr val="hlink"/>
                </a:solidFill>
                <a:latin typeface="Calibri" pitchFamily="34" charset="0"/>
              </a:rPr>
              <a:t>Глобальные одномерные ранжирования</a:t>
            </a:r>
            <a:br>
              <a:rPr lang="ru-RU" sz="2800" b="1" smtClean="0">
                <a:solidFill>
                  <a:schemeClr val="hlink"/>
                </a:solidFill>
                <a:latin typeface="Calibri" pitchFamily="34" charset="0"/>
              </a:rPr>
            </a:br>
            <a:r>
              <a:rPr lang="ru-RU" sz="2800" b="1" smtClean="0">
                <a:solidFill>
                  <a:schemeClr val="hlink"/>
                </a:solidFill>
                <a:latin typeface="Calibri" pitchFamily="34" charset="0"/>
              </a:rPr>
              <a:t> основные проблемы</a:t>
            </a:r>
          </a:p>
        </p:txBody>
      </p:sp>
      <p:sp>
        <p:nvSpPr>
          <p:cNvPr id="1126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90600" y="1676400"/>
            <a:ext cx="8001000" cy="4953000"/>
          </a:xfrm>
        </p:spPr>
        <p:txBody>
          <a:bodyPr/>
          <a:lstStyle/>
          <a:p>
            <a:pPr eaLnBrk="1" hangingPunct="1">
              <a:buClr>
                <a:schemeClr val="hlink"/>
              </a:buClr>
              <a:buSzTx/>
              <a:buFontTx/>
              <a:buChar char="•"/>
            </a:pPr>
            <a:r>
              <a:rPr lang="ru-RU" sz="1700" b="1" smtClean="0">
                <a:solidFill>
                  <a:schemeClr val="tx2"/>
                </a:solidFill>
                <a:latin typeface="Calibri" pitchFamily="34" charset="0"/>
              </a:rPr>
              <a:t>Проблема надежности</a:t>
            </a:r>
            <a:r>
              <a:rPr lang="ru-RU" sz="1700" smtClean="0">
                <a:solidFill>
                  <a:schemeClr val="tx2"/>
                </a:solidFill>
                <a:latin typeface="Calibri" pitchFamily="34" charset="0"/>
              </a:rPr>
              <a:t>:</a:t>
            </a:r>
            <a:r>
              <a:rPr lang="ru-RU" sz="1700" smtClean="0">
                <a:latin typeface="Calibri" pitchFamily="34" charset="0"/>
              </a:rPr>
              <a:t> Опора на репутационные исследования определяет недоверие к процедурам проведения глобальных опросов, построения выборочной совокупности, к получаемым результатам</a:t>
            </a:r>
          </a:p>
          <a:p>
            <a:pPr eaLnBrk="1" hangingPunct="1">
              <a:buClr>
                <a:schemeClr val="hlink"/>
              </a:buClr>
              <a:buSzTx/>
              <a:buFontTx/>
              <a:buChar char="•"/>
            </a:pPr>
            <a:r>
              <a:rPr lang="ru-RU" sz="1700" b="1" smtClean="0">
                <a:solidFill>
                  <a:schemeClr val="tx2"/>
                </a:solidFill>
                <a:latin typeface="Calibri" pitchFamily="34" charset="0"/>
              </a:rPr>
              <a:t>Проблема релевантности</a:t>
            </a:r>
            <a:r>
              <a:rPr lang="ru-RU" sz="1700" smtClean="0">
                <a:latin typeface="Calibri" pitchFamily="34" charset="0"/>
              </a:rPr>
              <a:t>: Использование некоторых показателей вызывает сомнение относительно их способности определять и оценивать качество университетов (например, индикаторы, отражающие доходы университетов, или индикатор соотношения численности студентов и преподавателей для оценки качества обучения в университете, или индикатор влияния научного цитирования для оценки качества университетских исследований)</a:t>
            </a:r>
          </a:p>
          <a:p>
            <a:pPr eaLnBrk="1" hangingPunct="1">
              <a:buClr>
                <a:schemeClr val="hlink"/>
              </a:buClr>
              <a:buSzTx/>
              <a:buFontTx/>
              <a:buChar char="•"/>
            </a:pPr>
            <a:r>
              <a:rPr lang="ru-RU" sz="1700" b="1" smtClean="0">
                <a:solidFill>
                  <a:schemeClr val="tx2"/>
                </a:solidFill>
                <a:latin typeface="Calibri" pitchFamily="34" charset="0"/>
              </a:rPr>
              <a:t>Проблема методологии</a:t>
            </a:r>
            <a:r>
              <a:rPr lang="ru-RU" sz="1700" smtClean="0">
                <a:latin typeface="Calibri" pitchFamily="34" charset="0"/>
              </a:rPr>
              <a:t>: Веса, присвоенные индикаторам вызывают критику, особенно, в части индикаторов международной деятельности. Веса индикаторов интернационализации занижены и не обоснованы, несмотря на то, что интернационализация является ключевой характеристикой университетов «мирового уровня»</a:t>
            </a:r>
          </a:p>
          <a:p>
            <a:pPr eaLnBrk="1" hangingPunct="1">
              <a:buClr>
                <a:schemeClr val="hlink"/>
              </a:buClr>
              <a:buSzTx/>
              <a:buFontTx/>
              <a:buChar char="•"/>
            </a:pPr>
            <a:r>
              <a:rPr lang="ru-RU" sz="1700" b="1" smtClean="0">
                <a:solidFill>
                  <a:schemeClr val="tx2"/>
                </a:solidFill>
                <a:latin typeface="Calibri" pitchFamily="34" charset="0"/>
              </a:rPr>
              <a:t>Проблема доступности данных</a:t>
            </a:r>
            <a:r>
              <a:rPr lang="ru-RU" sz="1700" smtClean="0">
                <a:latin typeface="Calibri" pitchFamily="34" charset="0"/>
              </a:rPr>
              <a:t>: В случае отсутствия данных по индикаторам, не имеющих высокого веса, университетам, не предоставившим информацию, приписываются минимальные значения, чтобы все равно учесть их в рейтинге </a:t>
            </a:r>
          </a:p>
          <a:p>
            <a:pPr eaLnBrk="1" hangingPunct="1">
              <a:buClr>
                <a:schemeClr val="hlink"/>
              </a:buClr>
            </a:pPr>
            <a:endParaRPr lang="ru-RU" sz="1700" smtClean="0"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Номер слайда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eaLnBrk="1" hangingPunct="1"/>
            <a:fld id="{FC319E37-7C1A-4B2D-82B7-E304019464FF}" type="slidenum">
              <a:rPr lang="ru-RU"/>
              <a:pPr eaLnBrk="1" hangingPunct="1"/>
              <a:t>9</a:t>
            </a:fld>
            <a:endParaRPr lang="ru-RU"/>
          </a:p>
        </p:txBody>
      </p:sp>
      <p:sp>
        <p:nvSpPr>
          <p:cNvPr id="12291" name="Rectangle 2"/>
          <p:cNvSpPr>
            <a:spLocks noGrp="1" noChangeArrowheads="1"/>
          </p:cNvSpPr>
          <p:nvPr>
            <p:ph type="title"/>
          </p:nvPr>
        </p:nvSpPr>
        <p:spPr>
          <a:xfrm>
            <a:off x="990600" y="152400"/>
            <a:ext cx="7924800" cy="533400"/>
          </a:xfrm>
        </p:spPr>
        <p:txBody>
          <a:bodyPr/>
          <a:lstStyle/>
          <a:p>
            <a:pPr eaLnBrk="1" hangingPunct="1"/>
            <a:r>
              <a:rPr lang="ru-RU" sz="2800" b="1" smtClean="0">
                <a:latin typeface="Calibri" pitchFamily="34" charset="0"/>
              </a:rPr>
              <a:t>Развитие систем ранжирования университетов</a:t>
            </a:r>
            <a:r>
              <a:rPr lang="ru-RU" sz="2800" smtClean="0"/>
              <a:t> </a:t>
            </a:r>
          </a:p>
        </p:txBody>
      </p:sp>
      <p:grpSp>
        <p:nvGrpSpPr>
          <p:cNvPr id="12292" name="Group 3"/>
          <p:cNvGrpSpPr>
            <a:grpSpLocks noChangeAspect="1"/>
          </p:cNvGrpSpPr>
          <p:nvPr/>
        </p:nvGrpSpPr>
        <p:grpSpPr bwMode="auto">
          <a:xfrm>
            <a:off x="1295400" y="1447800"/>
            <a:ext cx="7162800" cy="4946650"/>
            <a:chOff x="2281" y="3379"/>
            <a:chExt cx="8444" cy="5853"/>
          </a:xfrm>
        </p:grpSpPr>
        <p:sp>
          <p:nvSpPr>
            <p:cNvPr id="12294" name="AutoShape 4"/>
            <p:cNvSpPr>
              <a:spLocks noChangeAspect="1" noChangeArrowheads="1"/>
            </p:cNvSpPr>
            <p:nvPr/>
          </p:nvSpPr>
          <p:spPr bwMode="auto">
            <a:xfrm>
              <a:off x="2281" y="3379"/>
              <a:ext cx="8444" cy="585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2295" name="Rectangle 5"/>
            <p:cNvSpPr>
              <a:spLocks noChangeArrowheads="1"/>
            </p:cNvSpPr>
            <p:nvPr/>
          </p:nvSpPr>
          <p:spPr bwMode="auto">
            <a:xfrm>
              <a:off x="2422" y="4215"/>
              <a:ext cx="1553" cy="559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lIns="82296" tIns="41148" rIns="82296" bIns="41148"/>
            <a:lstStyle/>
            <a:p>
              <a:r>
                <a:rPr lang="ru-RU" sz="1000" b="1">
                  <a:latin typeface="Calibri" pitchFamily="34" charset="0"/>
                </a:rPr>
                <a:t>Эгалитаризм </a:t>
              </a:r>
            </a:p>
            <a:p>
              <a:r>
                <a:rPr lang="ru-RU" sz="1000" b="1">
                  <a:latin typeface="Calibri" pitchFamily="34" charset="0"/>
                </a:rPr>
                <a:t>массификация </a:t>
              </a:r>
              <a:endParaRPr lang="ru-RU" b="1">
                <a:latin typeface="Calibri" pitchFamily="34" charset="0"/>
              </a:endParaRPr>
            </a:p>
          </p:txBody>
        </p:sp>
        <p:sp>
          <p:nvSpPr>
            <p:cNvPr id="12296" name="Rectangle 6"/>
            <p:cNvSpPr>
              <a:spLocks noChangeArrowheads="1"/>
            </p:cNvSpPr>
            <p:nvPr/>
          </p:nvSpPr>
          <p:spPr bwMode="auto">
            <a:xfrm>
              <a:off x="2422" y="5888"/>
              <a:ext cx="1553" cy="557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lIns="82296" tIns="41148" rIns="82296" bIns="41148"/>
            <a:lstStyle/>
            <a:p>
              <a:r>
                <a:rPr lang="ru-RU" sz="900" b="1">
                  <a:latin typeface="Calibri" pitchFamily="34" charset="0"/>
                </a:rPr>
                <a:t>Элитизм </a:t>
              </a:r>
            </a:p>
            <a:p>
              <a:r>
                <a:rPr lang="ru-RU" sz="900" b="1">
                  <a:latin typeface="Calibri" pitchFamily="34" charset="0"/>
                </a:rPr>
                <a:t>Высокое качество</a:t>
              </a:r>
              <a:endParaRPr lang="ru-RU" b="1">
                <a:latin typeface="Calibri" pitchFamily="34" charset="0"/>
              </a:endParaRPr>
            </a:p>
          </p:txBody>
        </p:sp>
        <p:sp>
          <p:nvSpPr>
            <p:cNvPr id="12297" name="Line 7"/>
            <p:cNvSpPr>
              <a:spLocks noChangeShapeType="1"/>
            </p:cNvSpPr>
            <p:nvPr/>
          </p:nvSpPr>
          <p:spPr bwMode="auto">
            <a:xfrm>
              <a:off x="3975" y="6166"/>
              <a:ext cx="987" cy="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2298" name="Line 8"/>
            <p:cNvSpPr>
              <a:spLocks noChangeShapeType="1"/>
            </p:cNvSpPr>
            <p:nvPr/>
          </p:nvSpPr>
          <p:spPr bwMode="auto">
            <a:xfrm>
              <a:off x="3975" y="4494"/>
              <a:ext cx="987" cy="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2299" name="Rectangle 9"/>
            <p:cNvSpPr>
              <a:spLocks noChangeArrowheads="1"/>
            </p:cNvSpPr>
            <p:nvPr/>
          </p:nvSpPr>
          <p:spPr bwMode="auto">
            <a:xfrm>
              <a:off x="4964" y="4215"/>
              <a:ext cx="1412" cy="562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lIns="82296" tIns="41148" rIns="82296" bIns="41148"/>
            <a:lstStyle/>
            <a:p>
              <a:pPr algn="ctr"/>
              <a:r>
                <a:rPr lang="ru-RU" sz="1000" b="1">
                  <a:latin typeface="Calibri" pitchFamily="34" charset="0"/>
                </a:rPr>
                <a:t>Обеспечение качества</a:t>
              </a:r>
              <a:endParaRPr lang="ru-RU" b="1">
                <a:latin typeface="Calibri" pitchFamily="34" charset="0"/>
              </a:endParaRPr>
            </a:p>
          </p:txBody>
        </p:sp>
        <p:sp>
          <p:nvSpPr>
            <p:cNvPr id="12300" name="Rectangle 10"/>
            <p:cNvSpPr>
              <a:spLocks noChangeArrowheads="1"/>
            </p:cNvSpPr>
            <p:nvPr/>
          </p:nvSpPr>
          <p:spPr bwMode="auto">
            <a:xfrm>
              <a:off x="4964" y="5052"/>
              <a:ext cx="1412" cy="559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prstDash val="dashDot"/>
              <a:miter lim="800000"/>
              <a:headEnd/>
              <a:tailEnd/>
            </a:ln>
          </p:spPr>
          <p:txBody>
            <a:bodyPr lIns="82296" tIns="41148" rIns="82296" bIns="41148"/>
            <a:lstStyle/>
            <a:p>
              <a:pPr algn="ctr"/>
              <a:r>
                <a:rPr lang="ru-RU" sz="1000" b="1">
                  <a:latin typeface="Calibri" pitchFamily="34" charset="0"/>
                </a:rPr>
                <a:t>Подотчетность</a:t>
              </a:r>
              <a:endParaRPr lang="ru-RU" b="1">
                <a:latin typeface="Calibri" pitchFamily="34" charset="0"/>
              </a:endParaRPr>
            </a:p>
          </p:txBody>
        </p:sp>
        <p:sp>
          <p:nvSpPr>
            <p:cNvPr id="12301" name="Rectangle 11"/>
            <p:cNvSpPr>
              <a:spLocks noChangeArrowheads="1"/>
            </p:cNvSpPr>
            <p:nvPr/>
          </p:nvSpPr>
          <p:spPr bwMode="auto">
            <a:xfrm>
              <a:off x="4964" y="5888"/>
              <a:ext cx="1412" cy="560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lIns="82296" tIns="41148" rIns="82296" bIns="41148"/>
            <a:lstStyle/>
            <a:p>
              <a:pPr algn="ctr"/>
              <a:r>
                <a:rPr lang="ru-RU" sz="1000" b="1">
                  <a:latin typeface="Calibri" pitchFamily="34" charset="0"/>
                </a:rPr>
                <a:t>Ранжирование</a:t>
              </a:r>
              <a:endParaRPr lang="ru-RU" b="1">
                <a:latin typeface="Calibri" pitchFamily="34" charset="0"/>
              </a:endParaRPr>
            </a:p>
          </p:txBody>
        </p:sp>
        <p:sp>
          <p:nvSpPr>
            <p:cNvPr id="12302" name="Line 12"/>
            <p:cNvSpPr>
              <a:spLocks noChangeShapeType="1"/>
            </p:cNvSpPr>
            <p:nvPr/>
          </p:nvSpPr>
          <p:spPr bwMode="auto">
            <a:xfrm>
              <a:off x="6375" y="4494"/>
              <a:ext cx="706" cy="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2303" name="Line 13"/>
            <p:cNvSpPr>
              <a:spLocks noChangeShapeType="1"/>
            </p:cNvSpPr>
            <p:nvPr/>
          </p:nvSpPr>
          <p:spPr bwMode="auto">
            <a:xfrm>
              <a:off x="7081" y="4494"/>
              <a:ext cx="1" cy="1672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2304" name="Line 14"/>
            <p:cNvSpPr>
              <a:spLocks noChangeShapeType="1"/>
            </p:cNvSpPr>
            <p:nvPr/>
          </p:nvSpPr>
          <p:spPr bwMode="auto">
            <a:xfrm>
              <a:off x="6375" y="6166"/>
              <a:ext cx="706" cy="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2305" name="Line 15"/>
            <p:cNvSpPr>
              <a:spLocks noChangeShapeType="1"/>
            </p:cNvSpPr>
            <p:nvPr/>
          </p:nvSpPr>
          <p:spPr bwMode="auto">
            <a:xfrm>
              <a:off x="6375" y="5330"/>
              <a:ext cx="847" cy="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2306" name="Rectangle 16"/>
            <p:cNvSpPr>
              <a:spLocks noChangeArrowheads="1"/>
            </p:cNvSpPr>
            <p:nvPr/>
          </p:nvSpPr>
          <p:spPr bwMode="auto">
            <a:xfrm>
              <a:off x="8917" y="5888"/>
              <a:ext cx="988" cy="1114"/>
            </a:xfrm>
            <a:prstGeom prst="rect">
              <a:avLst/>
            </a:prstGeom>
            <a:solidFill>
              <a:srgbClr val="FFFFFF"/>
            </a:solidFill>
            <a:ln w="12700">
              <a:solidFill>
                <a:srgbClr val="000000"/>
              </a:solidFill>
              <a:miter lim="800000"/>
              <a:headEnd/>
              <a:tailEnd/>
            </a:ln>
          </p:spPr>
          <p:txBody>
            <a:bodyPr lIns="82296" tIns="41148" rIns="82296" bIns="41148"/>
            <a:lstStyle/>
            <a:p>
              <a:r>
                <a:rPr lang="ru-RU" sz="900" b="1">
                  <a:latin typeface="Calibri" pitchFamily="34" charset="0"/>
                </a:rPr>
                <a:t>Отражать региональное разнообразие</a:t>
              </a:r>
              <a:endParaRPr lang="ru-RU" b="1">
                <a:latin typeface="Calibri" pitchFamily="34" charset="0"/>
              </a:endParaRPr>
            </a:p>
          </p:txBody>
        </p:sp>
        <p:sp>
          <p:nvSpPr>
            <p:cNvPr id="12307" name="Line 17"/>
            <p:cNvSpPr>
              <a:spLocks noChangeShapeType="1"/>
            </p:cNvSpPr>
            <p:nvPr/>
          </p:nvSpPr>
          <p:spPr bwMode="auto">
            <a:xfrm>
              <a:off x="8493" y="3937"/>
              <a:ext cx="2" cy="3623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2308" name="Line 18"/>
            <p:cNvSpPr>
              <a:spLocks noChangeShapeType="1"/>
            </p:cNvSpPr>
            <p:nvPr/>
          </p:nvSpPr>
          <p:spPr bwMode="auto">
            <a:xfrm>
              <a:off x="8493" y="7560"/>
              <a:ext cx="424" cy="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2309" name="Line 19"/>
            <p:cNvSpPr>
              <a:spLocks noChangeShapeType="1"/>
            </p:cNvSpPr>
            <p:nvPr/>
          </p:nvSpPr>
          <p:spPr bwMode="auto">
            <a:xfrm>
              <a:off x="8493" y="6166"/>
              <a:ext cx="424" cy="3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2310" name="Line 20"/>
            <p:cNvSpPr>
              <a:spLocks noChangeShapeType="1"/>
            </p:cNvSpPr>
            <p:nvPr/>
          </p:nvSpPr>
          <p:spPr bwMode="auto">
            <a:xfrm>
              <a:off x="8493" y="5052"/>
              <a:ext cx="424" cy="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2311" name="Line 21"/>
            <p:cNvSpPr>
              <a:spLocks noChangeShapeType="1"/>
            </p:cNvSpPr>
            <p:nvPr/>
          </p:nvSpPr>
          <p:spPr bwMode="auto">
            <a:xfrm>
              <a:off x="8493" y="3937"/>
              <a:ext cx="424" cy="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2312" name="Line 22"/>
            <p:cNvSpPr>
              <a:spLocks noChangeShapeType="1"/>
            </p:cNvSpPr>
            <p:nvPr/>
          </p:nvSpPr>
          <p:spPr bwMode="auto">
            <a:xfrm>
              <a:off x="8211" y="5330"/>
              <a:ext cx="282" cy="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2313" name="Rectangle 23"/>
            <p:cNvSpPr>
              <a:spLocks noChangeArrowheads="1"/>
            </p:cNvSpPr>
            <p:nvPr/>
          </p:nvSpPr>
          <p:spPr bwMode="auto">
            <a:xfrm>
              <a:off x="8917" y="3379"/>
              <a:ext cx="988" cy="1115"/>
            </a:xfrm>
            <a:prstGeom prst="rect">
              <a:avLst/>
            </a:prstGeom>
            <a:solidFill>
              <a:srgbClr val="FFFFFF"/>
            </a:solidFill>
            <a:ln w="12700">
              <a:solidFill>
                <a:srgbClr val="000000"/>
              </a:solidFill>
              <a:miter lim="800000"/>
              <a:headEnd/>
              <a:tailEnd/>
            </a:ln>
          </p:spPr>
          <p:txBody>
            <a:bodyPr lIns="82296" tIns="41148" rIns="82296" bIns="41148"/>
            <a:lstStyle/>
            <a:p>
              <a:r>
                <a:rPr lang="ru-RU" sz="900" b="1">
                  <a:latin typeface="Calibri" pitchFamily="34" charset="0"/>
                </a:rPr>
                <a:t>Отражать институциональное многообразие</a:t>
              </a:r>
              <a:endParaRPr lang="ru-RU" b="1">
                <a:latin typeface="Calibri" pitchFamily="34" charset="0"/>
              </a:endParaRPr>
            </a:p>
          </p:txBody>
        </p:sp>
        <p:sp>
          <p:nvSpPr>
            <p:cNvPr id="12314" name="Rectangle 24"/>
            <p:cNvSpPr>
              <a:spLocks noChangeArrowheads="1"/>
            </p:cNvSpPr>
            <p:nvPr/>
          </p:nvSpPr>
          <p:spPr bwMode="auto">
            <a:xfrm>
              <a:off x="8917" y="4633"/>
              <a:ext cx="988" cy="976"/>
            </a:xfrm>
            <a:prstGeom prst="rect">
              <a:avLst/>
            </a:prstGeom>
            <a:solidFill>
              <a:srgbClr val="FFFFFF"/>
            </a:solidFill>
            <a:ln w="12700">
              <a:solidFill>
                <a:srgbClr val="000000"/>
              </a:solidFill>
              <a:miter lim="800000"/>
              <a:headEnd/>
              <a:tailEnd/>
            </a:ln>
          </p:spPr>
          <p:txBody>
            <a:bodyPr lIns="82296" tIns="41148" rIns="82296" bIns="41148"/>
            <a:lstStyle/>
            <a:p>
              <a:r>
                <a:rPr lang="ru-RU" sz="900" b="1">
                  <a:latin typeface="Calibri" pitchFamily="34" charset="0"/>
                </a:rPr>
                <a:t>Ориентироваться на потребителей услуг</a:t>
              </a:r>
              <a:endParaRPr lang="ru-RU" b="1">
                <a:latin typeface="Calibri" pitchFamily="34" charset="0"/>
              </a:endParaRPr>
            </a:p>
          </p:txBody>
        </p:sp>
        <p:sp>
          <p:nvSpPr>
            <p:cNvPr id="12315" name="Rectangle 25"/>
            <p:cNvSpPr>
              <a:spLocks noChangeArrowheads="1"/>
            </p:cNvSpPr>
            <p:nvPr/>
          </p:nvSpPr>
          <p:spPr bwMode="auto">
            <a:xfrm>
              <a:off x="7222" y="5052"/>
              <a:ext cx="1130" cy="558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lIns="82296" tIns="41148" rIns="82296" bIns="41148"/>
            <a:lstStyle/>
            <a:p>
              <a:r>
                <a:rPr lang="ru-RU" sz="900" b="1">
                  <a:latin typeface="Calibri" pitchFamily="34" charset="0"/>
                </a:rPr>
                <a:t>Гибридные формы</a:t>
              </a:r>
              <a:endParaRPr lang="ru-RU" b="1">
                <a:latin typeface="Calibri" pitchFamily="34" charset="0"/>
              </a:endParaRPr>
            </a:p>
          </p:txBody>
        </p:sp>
        <p:sp>
          <p:nvSpPr>
            <p:cNvPr id="12316" name="Rectangle 26"/>
            <p:cNvSpPr>
              <a:spLocks noChangeArrowheads="1"/>
            </p:cNvSpPr>
            <p:nvPr/>
          </p:nvSpPr>
          <p:spPr bwMode="auto">
            <a:xfrm>
              <a:off x="8917" y="7142"/>
              <a:ext cx="988" cy="1115"/>
            </a:xfrm>
            <a:prstGeom prst="rect">
              <a:avLst/>
            </a:prstGeom>
            <a:solidFill>
              <a:srgbClr val="FFFFFF"/>
            </a:solidFill>
            <a:ln w="12700">
              <a:solidFill>
                <a:srgbClr val="000000"/>
              </a:solidFill>
              <a:miter lim="800000"/>
              <a:headEnd/>
              <a:tailEnd/>
            </a:ln>
          </p:spPr>
          <p:txBody>
            <a:bodyPr lIns="82296" tIns="41148" rIns="82296" bIns="41148"/>
            <a:lstStyle/>
            <a:p>
              <a:r>
                <a:rPr lang="ru-RU" sz="900" b="1">
                  <a:latin typeface="Calibri" pitchFamily="34" charset="0"/>
                </a:rPr>
                <a:t>Отражать разнообразие предметных областей</a:t>
              </a:r>
              <a:endParaRPr lang="ru-RU" b="1">
                <a:latin typeface="Calibri" pitchFamily="34" charset="0"/>
              </a:endParaRPr>
            </a:p>
          </p:txBody>
        </p:sp>
        <p:sp>
          <p:nvSpPr>
            <p:cNvPr id="12317" name="Line 27"/>
            <p:cNvSpPr>
              <a:spLocks noChangeShapeType="1"/>
            </p:cNvSpPr>
            <p:nvPr/>
          </p:nvSpPr>
          <p:spPr bwMode="auto">
            <a:xfrm>
              <a:off x="8634" y="3937"/>
              <a:ext cx="0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2318" name="Line 28"/>
            <p:cNvSpPr>
              <a:spLocks noChangeShapeType="1"/>
            </p:cNvSpPr>
            <p:nvPr/>
          </p:nvSpPr>
          <p:spPr bwMode="auto">
            <a:xfrm>
              <a:off x="8493" y="3937"/>
              <a:ext cx="423" cy="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2319" name="Line 29"/>
            <p:cNvSpPr>
              <a:spLocks noChangeShapeType="1"/>
            </p:cNvSpPr>
            <p:nvPr/>
          </p:nvSpPr>
          <p:spPr bwMode="auto">
            <a:xfrm>
              <a:off x="8493" y="5052"/>
              <a:ext cx="424" cy="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2320" name="Line 30"/>
            <p:cNvSpPr>
              <a:spLocks noChangeShapeType="1"/>
            </p:cNvSpPr>
            <p:nvPr/>
          </p:nvSpPr>
          <p:spPr bwMode="auto">
            <a:xfrm>
              <a:off x="8493" y="6166"/>
              <a:ext cx="424" cy="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2321" name="Line 31"/>
            <p:cNvSpPr>
              <a:spLocks noChangeShapeType="1"/>
            </p:cNvSpPr>
            <p:nvPr/>
          </p:nvSpPr>
          <p:spPr bwMode="auto">
            <a:xfrm>
              <a:off x="8493" y="7560"/>
              <a:ext cx="424" cy="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2322" name="Line 32"/>
            <p:cNvSpPr>
              <a:spLocks noChangeShapeType="1"/>
            </p:cNvSpPr>
            <p:nvPr/>
          </p:nvSpPr>
          <p:spPr bwMode="auto">
            <a:xfrm flipV="1">
              <a:off x="3693" y="4355"/>
              <a:ext cx="200" cy="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2323" name="Line 33"/>
            <p:cNvSpPr>
              <a:spLocks noChangeShapeType="1"/>
            </p:cNvSpPr>
            <p:nvPr/>
          </p:nvSpPr>
          <p:spPr bwMode="auto">
            <a:xfrm>
              <a:off x="3269" y="6027"/>
              <a:ext cx="283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2324" name="Line 34"/>
            <p:cNvSpPr>
              <a:spLocks noChangeShapeType="1"/>
            </p:cNvSpPr>
            <p:nvPr/>
          </p:nvSpPr>
          <p:spPr bwMode="auto">
            <a:xfrm>
              <a:off x="2422" y="8396"/>
              <a:ext cx="1836" cy="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prstDash val="lg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2325" name="Line 35"/>
            <p:cNvSpPr>
              <a:spLocks noChangeShapeType="1"/>
            </p:cNvSpPr>
            <p:nvPr/>
          </p:nvSpPr>
          <p:spPr bwMode="auto">
            <a:xfrm>
              <a:off x="4822" y="8396"/>
              <a:ext cx="2119" cy="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prstDash val="lg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2326" name="Line 36"/>
            <p:cNvSpPr>
              <a:spLocks noChangeShapeType="1"/>
            </p:cNvSpPr>
            <p:nvPr/>
          </p:nvSpPr>
          <p:spPr bwMode="auto">
            <a:xfrm>
              <a:off x="7787" y="8396"/>
              <a:ext cx="1837" cy="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prstDash val="lg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2327" name="Rectangle 37"/>
            <p:cNvSpPr>
              <a:spLocks noChangeArrowheads="1"/>
            </p:cNvSpPr>
            <p:nvPr/>
          </p:nvSpPr>
          <p:spPr bwMode="auto">
            <a:xfrm>
              <a:off x="2422" y="8535"/>
              <a:ext cx="1837" cy="418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82296" tIns="41148" rIns="82296" bIns="41148"/>
            <a:lstStyle/>
            <a:p>
              <a:pPr algn="ctr"/>
              <a:r>
                <a:rPr lang="ru-RU" sz="1100" b="1" i="1">
                  <a:latin typeface="Calibri" pitchFamily="34" charset="0"/>
                </a:rPr>
                <a:t>Два подхода</a:t>
              </a:r>
              <a:endParaRPr lang="ru-RU" b="1" i="1">
                <a:latin typeface="Calibri" pitchFamily="34" charset="0"/>
              </a:endParaRPr>
            </a:p>
          </p:txBody>
        </p:sp>
        <p:sp>
          <p:nvSpPr>
            <p:cNvPr id="12328" name="Rectangle 38"/>
            <p:cNvSpPr>
              <a:spLocks noChangeArrowheads="1"/>
            </p:cNvSpPr>
            <p:nvPr/>
          </p:nvSpPr>
          <p:spPr bwMode="auto">
            <a:xfrm>
              <a:off x="4822" y="8535"/>
              <a:ext cx="2259" cy="418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82296" tIns="41148" rIns="82296" bIns="41148"/>
            <a:lstStyle/>
            <a:p>
              <a:pPr algn="ctr"/>
              <a:r>
                <a:rPr lang="ru-RU" sz="1100" b="1" i="1">
                  <a:latin typeface="Calibri" pitchFamily="34" charset="0"/>
                </a:rPr>
                <a:t>Современные системы</a:t>
              </a:r>
              <a:endParaRPr lang="ru-RU" b="1" i="1">
                <a:latin typeface="Calibri" pitchFamily="34" charset="0"/>
              </a:endParaRPr>
            </a:p>
          </p:txBody>
        </p:sp>
        <p:sp>
          <p:nvSpPr>
            <p:cNvPr id="12329" name="Rectangle 39"/>
            <p:cNvSpPr>
              <a:spLocks noChangeArrowheads="1"/>
            </p:cNvSpPr>
            <p:nvPr/>
          </p:nvSpPr>
          <p:spPr bwMode="auto">
            <a:xfrm>
              <a:off x="7646" y="8535"/>
              <a:ext cx="2118" cy="558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82296" tIns="41148" rIns="82296" bIns="41148"/>
            <a:lstStyle/>
            <a:p>
              <a:pPr algn="ctr"/>
              <a:r>
                <a:rPr lang="ru-RU" sz="1100" b="1" i="1">
                  <a:latin typeface="Calibri" pitchFamily="34" charset="0"/>
                </a:rPr>
                <a:t>Направления будущего развития</a:t>
              </a:r>
              <a:endParaRPr lang="ru-RU" b="1" i="1">
                <a:latin typeface="Calibri" pitchFamily="34" charset="0"/>
              </a:endParaRPr>
            </a:p>
          </p:txBody>
        </p:sp>
      </p:grpSp>
      <p:sp>
        <p:nvSpPr>
          <p:cNvPr id="12293" name="Text Box 40"/>
          <p:cNvSpPr txBox="1">
            <a:spLocks noChangeArrowheads="1"/>
          </p:cNvSpPr>
          <p:nvPr/>
        </p:nvSpPr>
        <p:spPr bwMode="auto">
          <a:xfrm>
            <a:off x="381000" y="6324600"/>
            <a:ext cx="548640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sz="1000">
                <a:latin typeface="Calibri" pitchFamily="34" charset="0"/>
              </a:rPr>
              <a:t>Shin J.Ch., Toutkoushian R.K., Teichler U. (eds.) University Rankings: Theoretical Basis, Methodology and Impacts on Global Higher Education. Springer, 2011. P.14. </a:t>
            </a:r>
            <a:endParaRPr lang="ru-RU" sz="1000"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Номер слайда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eaLnBrk="1" hangingPunct="1"/>
            <a:fld id="{DA6AA4C4-019D-48BC-9D70-2EF75BAA9C3B}" type="slidenum">
              <a:rPr lang="ru-RU"/>
              <a:pPr eaLnBrk="1" hangingPunct="1"/>
              <a:t>10</a:t>
            </a:fld>
            <a:endParaRPr lang="ru-RU"/>
          </a:p>
        </p:txBody>
      </p:sp>
      <p:sp>
        <p:nvSpPr>
          <p:cNvPr id="13315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152400"/>
            <a:ext cx="8305800" cy="838200"/>
          </a:xfrm>
        </p:spPr>
        <p:txBody>
          <a:bodyPr/>
          <a:lstStyle/>
          <a:p>
            <a:pPr eaLnBrk="1" hangingPunct="1"/>
            <a:r>
              <a:rPr lang="ru-RU" sz="2800" b="1" smtClean="0">
                <a:solidFill>
                  <a:srgbClr val="006666"/>
                </a:solidFill>
                <a:latin typeface="Calibri" pitchFamily="34" charset="0"/>
              </a:rPr>
              <a:t>Региональные/ национальные многомерные ранжирования: </a:t>
            </a:r>
            <a:r>
              <a:rPr lang="en-US" sz="2800" b="1" smtClean="0">
                <a:solidFill>
                  <a:srgbClr val="006666"/>
                </a:solidFill>
                <a:latin typeface="Calibri" pitchFamily="34" charset="0"/>
              </a:rPr>
              <a:t>The</a:t>
            </a:r>
            <a:r>
              <a:rPr lang="ru-RU" sz="2800" b="1" smtClean="0">
                <a:solidFill>
                  <a:srgbClr val="006666"/>
                </a:solidFill>
                <a:latin typeface="Calibri" pitchFamily="34" charset="0"/>
              </a:rPr>
              <a:t> СНЕ </a:t>
            </a:r>
            <a:r>
              <a:rPr lang="en-US" sz="2800" b="1" smtClean="0">
                <a:solidFill>
                  <a:srgbClr val="006666"/>
                </a:solidFill>
                <a:latin typeface="Calibri" pitchFamily="34" charset="0"/>
              </a:rPr>
              <a:t>Rankings</a:t>
            </a:r>
            <a:endParaRPr lang="ru-RU" sz="2800" b="1" smtClean="0">
              <a:solidFill>
                <a:srgbClr val="006666"/>
              </a:solidFill>
              <a:latin typeface="Calibri" pitchFamily="34" charset="0"/>
            </a:endParaRPr>
          </a:p>
        </p:txBody>
      </p:sp>
      <p:sp>
        <p:nvSpPr>
          <p:cNvPr id="1331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838200" y="1676400"/>
            <a:ext cx="8001000" cy="4800600"/>
          </a:xfrm>
        </p:spPr>
        <p:txBody>
          <a:bodyPr/>
          <a:lstStyle/>
          <a:p>
            <a:pPr algn="just" eaLnBrk="1" hangingPunct="1">
              <a:lnSpc>
                <a:spcPct val="95000"/>
              </a:lnSpc>
              <a:spcAft>
                <a:spcPct val="20000"/>
              </a:spcAft>
              <a:buClr>
                <a:srgbClr val="008080"/>
              </a:buClr>
              <a:buSzTx/>
              <a:buFontTx/>
              <a:buChar char="•"/>
            </a:pPr>
            <a:r>
              <a:rPr lang="en-US" sz="1600" smtClean="0">
                <a:latin typeface="Calibri" pitchFamily="34" charset="0"/>
              </a:rPr>
              <a:t>CHE </a:t>
            </a:r>
            <a:r>
              <a:rPr lang="ru-RU" sz="1600" smtClean="0">
                <a:latin typeface="Calibri" pitchFamily="34" charset="0"/>
              </a:rPr>
              <a:t>– негосударственная некоммерческая организация, основанная 1 мая 1994 года</a:t>
            </a:r>
          </a:p>
          <a:p>
            <a:pPr algn="just" eaLnBrk="1" hangingPunct="1">
              <a:lnSpc>
                <a:spcPct val="95000"/>
              </a:lnSpc>
              <a:spcAft>
                <a:spcPct val="20000"/>
              </a:spcAft>
              <a:buClr>
                <a:srgbClr val="008080"/>
              </a:buClr>
              <a:buSzTx/>
              <a:buFontTx/>
              <a:buChar char="•"/>
            </a:pPr>
            <a:r>
              <a:rPr lang="en-US" altLang="ja-JP" sz="1600" smtClean="0">
                <a:latin typeface="Calibri" pitchFamily="34" charset="0"/>
                <a:ea typeface="MS PGothic" pitchFamily="34" charset="-128"/>
              </a:rPr>
              <a:t>CHE</a:t>
            </a:r>
            <a:r>
              <a:rPr lang="ru-RU" altLang="ja-JP" sz="1600" smtClean="0">
                <a:latin typeface="Calibri" pitchFamily="34" charset="0"/>
              </a:rPr>
              <a:t> предлагает четыре системы ранжирования, отличающихся между собой как по целевой аудитории (категории пользователей), так и по набору показателей</a:t>
            </a:r>
          </a:p>
          <a:p>
            <a:pPr algn="just" eaLnBrk="1" hangingPunct="1">
              <a:lnSpc>
                <a:spcPct val="95000"/>
              </a:lnSpc>
              <a:spcAft>
                <a:spcPct val="20000"/>
              </a:spcAft>
              <a:buClr>
                <a:srgbClr val="008080"/>
              </a:buClr>
              <a:buSzTx/>
              <a:buFontTx/>
              <a:buChar char="•"/>
            </a:pPr>
            <a:r>
              <a:rPr lang="en-US" altLang="ja-JP" sz="1600" smtClean="0">
                <a:latin typeface="Calibri" pitchFamily="34" charset="0"/>
                <a:ea typeface="MS PGothic" pitchFamily="34" charset="-128"/>
              </a:rPr>
              <a:t>CHE </a:t>
            </a:r>
            <a:r>
              <a:rPr lang="ru-RU" altLang="ja-JP" sz="1600" smtClean="0">
                <a:latin typeface="Calibri" pitchFamily="34" charset="0"/>
              </a:rPr>
              <a:t>не производит ранжирование университета в целом – оценка производится только по отдельным предметам или по предметным областям </a:t>
            </a:r>
            <a:endParaRPr lang="en-US" altLang="ja-JP" sz="1600" smtClean="0">
              <a:latin typeface="Calibri" pitchFamily="34" charset="0"/>
              <a:ea typeface="MS PGothic" pitchFamily="34" charset="-128"/>
            </a:endParaRPr>
          </a:p>
          <a:p>
            <a:pPr algn="just" eaLnBrk="1" hangingPunct="1">
              <a:lnSpc>
                <a:spcPct val="95000"/>
              </a:lnSpc>
              <a:spcAft>
                <a:spcPct val="20000"/>
              </a:spcAft>
              <a:buClr>
                <a:srgbClr val="008080"/>
              </a:buClr>
              <a:buSzTx/>
              <a:buFontTx/>
              <a:buChar char="•"/>
            </a:pPr>
            <a:r>
              <a:rPr lang="en-US" altLang="ja-JP" sz="1600" smtClean="0">
                <a:latin typeface="Calibri" pitchFamily="34" charset="0"/>
                <a:ea typeface="MS PGothic" pitchFamily="34" charset="-128"/>
              </a:rPr>
              <a:t>CHE</a:t>
            </a:r>
            <a:r>
              <a:rPr lang="ru-RU" altLang="ja-JP" sz="1600" smtClean="0">
                <a:latin typeface="Calibri" pitchFamily="34" charset="0"/>
              </a:rPr>
              <a:t> не опирается на единый комплексный показатель – при ранжировании используется несколько показателей, позволяющих осуществить многомерную оценку учебного заведения (направления: преподавательский потенциал вуза, инфраструктура, интернационализация, учет вузом потребностей рынка труда, развитость исследовательской деятельности и т.д. )</a:t>
            </a:r>
          </a:p>
          <a:p>
            <a:pPr algn="just" eaLnBrk="1" hangingPunct="1">
              <a:lnSpc>
                <a:spcPct val="95000"/>
              </a:lnSpc>
              <a:spcAft>
                <a:spcPct val="20000"/>
              </a:spcAft>
              <a:buClr>
                <a:srgbClr val="008080"/>
              </a:buClr>
              <a:buSzTx/>
              <a:buFontTx/>
              <a:buChar char="•"/>
            </a:pPr>
            <a:r>
              <a:rPr lang="en-US" altLang="ja-JP" sz="1600" smtClean="0">
                <a:latin typeface="Calibri" pitchFamily="34" charset="0"/>
                <a:ea typeface="MS PGothic" pitchFamily="34" charset="-128"/>
              </a:rPr>
              <a:t>CHE </a:t>
            </a:r>
            <a:r>
              <a:rPr lang="ru-RU" altLang="ja-JP" sz="1600" smtClean="0">
                <a:latin typeface="Calibri" pitchFamily="34" charset="0"/>
              </a:rPr>
              <a:t>формирует группы университетов по результатам ранжирований «верхнюю», «среднюю» или «нижнюю». Группы отражают степень оценки по отдельному показателю: от наиболее высокой к наиболее низкой. При этом внутри каждой из групп ранжирование не производится, а университеты располагаются внутри группы по отношению друг к другу в алфавитном</a:t>
            </a:r>
            <a:r>
              <a:rPr lang="ru-RU" altLang="ja-JP" sz="1500" smtClean="0">
                <a:latin typeface="Calibri" pitchFamily="34" charset="0"/>
              </a:rPr>
              <a:t> порядке. </a:t>
            </a:r>
          </a:p>
          <a:p>
            <a:pPr algn="just" eaLnBrk="1" hangingPunct="1">
              <a:lnSpc>
                <a:spcPct val="95000"/>
              </a:lnSpc>
              <a:spcAft>
                <a:spcPct val="20000"/>
              </a:spcAft>
              <a:buClr>
                <a:srgbClr val="008080"/>
              </a:buClr>
              <a:buFont typeface="Wingdings" pitchFamily="2" charset="2"/>
              <a:buNone/>
            </a:pPr>
            <a:endParaRPr lang="ru-RU" altLang="ja-JP" sz="1700" smtClean="0">
              <a:latin typeface="Calibri" pitchFamily="34" charset="0"/>
            </a:endParaRPr>
          </a:p>
          <a:p>
            <a:pPr eaLnBrk="1" hangingPunct="1">
              <a:lnSpc>
                <a:spcPct val="80000"/>
              </a:lnSpc>
            </a:pPr>
            <a:endParaRPr lang="en-US" altLang="ja-JP" sz="1700" smtClean="0">
              <a:latin typeface="Calibri" pitchFamily="34" charset="0"/>
              <a:ea typeface="MS PGothic" pitchFamily="34" charset="-128"/>
            </a:endParaRPr>
          </a:p>
          <a:p>
            <a:pPr eaLnBrk="1" hangingPunct="1">
              <a:lnSpc>
                <a:spcPct val="80000"/>
              </a:lnSpc>
            </a:pPr>
            <a:endParaRPr lang="ru-RU" altLang="ja-JP" sz="1700" smtClean="0">
              <a:latin typeface="Calibri" pitchFamily="34" charset="0"/>
            </a:endParaRPr>
          </a:p>
          <a:p>
            <a:pPr eaLnBrk="1" hangingPunct="1">
              <a:lnSpc>
                <a:spcPct val="80000"/>
              </a:lnSpc>
            </a:pPr>
            <a:endParaRPr lang="ru-RU" sz="1700" smtClean="0"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Номер слайда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eaLnBrk="1" hangingPunct="1"/>
            <a:fld id="{04048C66-29C3-4849-A16A-5B8D9E6B33E1}" type="slidenum">
              <a:rPr lang="ru-RU"/>
              <a:pPr eaLnBrk="1" hangingPunct="1"/>
              <a:t>11</a:t>
            </a:fld>
            <a:endParaRPr lang="ru-RU"/>
          </a:p>
        </p:txBody>
      </p:sp>
      <p:sp>
        <p:nvSpPr>
          <p:cNvPr id="14339" name="Rectangle 2"/>
          <p:cNvSpPr>
            <a:spLocks noGrp="1" noChangeArrowheads="1"/>
          </p:cNvSpPr>
          <p:nvPr>
            <p:ph type="title"/>
          </p:nvPr>
        </p:nvSpPr>
        <p:spPr>
          <a:xfrm>
            <a:off x="914400" y="228600"/>
            <a:ext cx="8001000" cy="838200"/>
          </a:xfrm>
        </p:spPr>
        <p:txBody>
          <a:bodyPr/>
          <a:lstStyle/>
          <a:p>
            <a:pPr eaLnBrk="1" hangingPunct="1"/>
            <a:r>
              <a:rPr lang="ru-RU" sz="2800" b="1" smtClean="0">
                <a:solidFill>
                  <a:srgbClr val="006666"/>
                </a:solidFill>
                <a:latin typeface="Calibri" pitchFamily="34" charset="0"/>
              </a:rPr>
              <a:t>Региональные/ национальные многомерные ранжирования: </a:t>
            </a:r>
            <a:r>
              <a:rPr lang="en-US" sz="2800" b="1" smtClean="0">
                <a:solidFill>
                  <a:srgbClr val="006666"/>
                </a:solidFill>
                <a:latin typeface="Calibri" pitchFamily="34" charset="0"/>
              </a:rPr>
              <a:t>The</a:t>
            </a:r>
            <a:r>
              <a:rPr lang="ru-RU" sz="2800" b="1" smtClean="0">
                <a:solidFill>
                  <a:srgbClr val="006666"/>
                </a:solidFill>
                <a:latin typeface="Calibri" pitchFamily="34" charset="0"/>
              </a:rPr>
              <a:t> СНЕ </a:t>
            </a:r>
            <a:r>
              <a:rPr lang="en-US" sz="2800" b="1" smtClean="0">
                <a:solidFill>
                  <a:srgbClr val="006666"/>
                </a:solidFill>
                <a:latin typeface="Calibri" pitchFamily="34" charset="0"/>
              </a:rPr>
              <a:t>Rankings</a:t>
            </a:r>
            <a:endParaRPr lang="ru-RU" sz="2800" b="1" smtClean="0">
              <a:solidFill>
                <a:srgbClr val="006666"/>
              </a:solidFill>
              <a:latin typeface="Calibri" pitchFamily="34" charset="0"/>
            </a:endParaRPr>
          </a:p>
        </p:txBody>
      </p:sp>
      <p:grpSp>
        <p:nvGrpSpPr>
          <p:cNvPr id="14340" name="Group 3"/>
          <p:cNvGrpSpPr>
            <a:grpSpLocks noChangeAspect="1"/>
          </p:cNvGrpSpPr>
          <p:nvPr/>
        </p:nvGrpSpPr>
        <p:grpSpPr bwMode="auto">
          <a:xfrm>
            <a:off x="1066800" y="1676400"/>
            <a:ext cx="7391400" cy="4270375"/>
            <a:chOff x="1828" y="379"/>
            <a:chExt cx="7617" cy="4455"/>
          </a:xfrm>
        </p:grpSpPr>
        <p:sp>
          <p:nvSpPr>
            <p:cNvPr id="14341" name="AutoShape 4"/>
            <p:cNvSpPr>
              <a:spLocks noChangeAspect="1" noChangeArrowheads="1"/>
            </p:cNvSpPr>
            <p:nvPr/>
          </p:nvSpPr>
          <p:spPr bwMode="auto">
            <a:xfrm>
              <a:off x="1828" y="379"/>
              <a:ext cx="7617" cy="44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4342" name="Text Box 5"/>
            <p:cNvSpPr txBox="1">
              <a:spLocks noChangeArrowheads="1"/>
            </p:cNvSpPr>
            <p:nvPr/>
          </p:nvSpPr>
          <p:spPr bwMode="auto">
            <a:xfrm>
              <a:off x="1828" y="379"/>
              <a:ext cx="1733" cy="675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lIns="89611" tIns="44806" rIns="89611" bIns="44806"/>
            <a:lstStyle>
              <a:lvl1pPr eaLnBrk="0" hangingPunct="0">
                <a:defRPr>
                  <a:solidFill>
                    <a:schemeClr val="tx1"/>
                  </a:solidFill>
                  <a:latin typeface="Verdana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Verdana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Verdana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Verdana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Verdana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itchFamily="34" charset="0"/>
                </a:defRPr>
              </a:lvl9pPr>
            </a:lstStyle>
            <a:p>
              <a:pPr algn="ctr" eaLnBrk="1" hangingPunct="1"/>
              <a:r>
                <a:rPr lang="ru-RU" sz="1000" b="1">
                  <a:latin typeface="Times New Roman" pitchFamily="18" charset="0"/>
                </a:rPr>
                <a:t>Ранжирование  Университетов</a:t>
              </a:r>
              <a:endParaRPr lang="ru-RU" b="1"/>
            </a:p>
          </p:txBody>
        </p:sp>
        <p:sp>
          <p:nvSpPr>
            <p:cNvPr id="14343" name="Text Box 6"/>
            <p:cNvSpPr txBox="1">
              <a:spLocks noChangeArrowheads="1"/>
            </p:cNvSpPr>
            <p:nvPr/>
          </p:nvSpPr>
          <p:spPr bwMode="auto">
            <a:xfrm>
              <a:off x="1828" y="1189"/>
              <a:ext cx="1733" cy="3645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lIns="89611" tIns="44806" rIns="89611" bIns="44806"/>
            <a:lstStyle>
              <a:lvl1pPr eaLnBrk="0" hangingPunct="0">
                <a:defRPr>
                  <a:solidFill>
                    <a:schemeClr val="tx1"/>
                  </a:solidFill>
                  <a:latin typeface="Verdana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Verdana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Verdana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Verdana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Verdana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itchFamily="34" charset="0"/>
                </a:defRPr>
              </a:lvl9pPr>
            </a:lstStyle>
            <a:p>
              <a:pPr eaLnBrk="1" hangingPunct="1"/>
              <a:r>
                <a:rPr lang="ru-RU" sz="1200" b="1">
                  <a:latin typeface="Times New Roman" pitchFamily="18" charset="0"/>
                </a:rPr>
                <a:t>Целевая группа:</a:t>
              </a:r>
            </a:p>
            <a:p>
              <a:pPr eaLnBrk="1" hangingPunct="1"/>
              <a:r>
                <a:rPr lang="ru-RU" sz="1200">
                  <a:latin typeface="Times New Roman" pitchFamily="18" charset="0"/>
                </a:rPr>
                <a:t>студенты и университеты</a:t>
              </a:r>
            </a:p>
            <a:p>
              <a:pPr eaLnBrk="1" hangingPunct="1"/>
              <a:r>
                <a:rPr lang="ru-RU" sz="1200" b="1">
                  <a:latin typeface="Times New Roman" pitchFamily="18" charset="0"/>
                </a:rPr>
                <a:t>Индикаторы:</a:t>
              </a:r>
            </a:p>
            <a:p>
              <a:pPr eaLnBrk="1" hangingPunct="1"/>
              <a:r>
                <a:rPr lang="ru-RU" sz="1200">
                  <a:latin typeface="Times New Roman" pitchFamily="18" charset="0"/>
                </a:rPr>
                <a:t>1.Обучение и преподавание</a:t>
              </a:r>
            </a:p>
            <a:p>
              <a:pPr eaLnBrk="1" hangingPunct="1"/>
              <a:r>
                <a:rPr lang="ru-RU" sz="1200">
                  <a:latin typeface="Times New Roman" pitchFamily="18" charset="0"/>
                </a:rPr>
                <a:t>2.Инфраструктура     3.Интернацинализация</a:t>
              </a:r>
            </a:p>
            <a:p>
              <a:pPr eaLnBrk="1" hangingPunct="1"/>
              <a:r>
                <a:rPr lang="ru-RU" sz="1200">
                  <a:latin typeface="Times New Roman" pitchFamily="18" charset="0"/>
                </a:rPr>
                <a:t>4.Ориентация на  рынок труда</a:t>
              </a:r>
            </a:p>
            <a:p>
              <a:pPr eaLnBrk="1" hangingPunct="1"/>
              <a:r>
                <a:rPr lang="ru-RU" sz="1200">
                  <a:latin typeface="Times New Roman" pitchFamily="18" charset="0"/>
                </a:rPr>
                <a:t>5.Репутационная оценка ВУЗа</a:t>
              </a:r>
            </a:p>
            <a:p>
              <a:pPr eaLnBrk="1" hangingPunct="1"/>
              <a:r>
                <a:rPr lang="ru-RU" sz="1200">
                  <a:latin typeface="Times New Roman" pitchFamily="18" charset="0"/>
                </a:rPr>
                <a:t>6.Исследовательская деятельность</a:t>
              </a:r>
            </a:p>
            <a:p>
              <a:pPr eaLnBrk="1" hangingPunct="1"/>
              <a:r>
                <a:rPr lang="ru-RU" sz="1200">
                  <a:latin typeface="Times New Roman" pitchFamily="18" charset="0"/>
                </a:rPr>
                <a:t>7.Город и университет</a:t>
              </a:r>
              <a:endParaRPr lang="ru-RU" sz="1200"/>
            </a:p>
          </p:txBody>
        </p:sp>
        <p:sp>
          <p:nvSpPr>
            <p:cNvPr id="14344" name="Text Box 7"/>
            <p:cNvSpPr txBox="1">
              <a:spLocks noChangeArrowheads="1"/>
            </p:cNvSpPr>
            <p:nvPr/>
          </p:nvSpPr>
          <p:spPr bwMode="auto">
            <a:xfrm>
              <a:off x="3695" y="1189"/>
              <a:ext cx="1733" cy="3645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lIns="89611" tIns="44806" rIns="89611" bIns="44806"/>
            <a:lstStyle>
              <a:lvl1pPr eaLnBrk="0" hangingPunct="0">
                <a:defRPr>
                  <a:solidFill>
                    <a:schemeClr val="tx1"/>
                  </a:solidFill>
                  <a:latin typeface="Verdana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Verdana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Verdana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Verdana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Verdana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itchFamily="34" charset="0"/>
                </a:defRPr>
              </a:lvl9pPr>
            </a:lstStyle>
            <a:p>
              <a:pPr eaLnBrk="1" hangingPunct="1"/>
              <a:r>
                <a:rPr lang="ru-RU" sz="1200" b="1">
                  <a:latin typeface="Times New Roman" pitchFamily="18" charset="0"/>
                </a:rPr>
                <a:t>Целевая группа:</a:t>
              </a:r>
            </a:p>
            <a:p>
              <a:pPr eaLnBrk="1" hangingPunct="1"/>
              <a:r>
                <a:rPr lang="ru-RU" sz="1200">
                  <a:latin typeface="Times New Roman" pitchFamily="18" charset="0"/>
                </a:rPr>
                <a:t>исследователи, университеты, ведущие исследовательскую деятельность</a:t>
              </a:r>
            </a:p>
            <a:p>
              <a:pPr eaLnBrk="1" hangingPunct="1"/>
              <a:r>
                <a:rPr lang="ru-RU" sz="1200" b="1">
                  <a:latin typeface="Times New Roman" pitchFamily="18" charset="0"/>
                </a:rPr>
                <a:t>Индикаторы:</a:t>
              </a:r>
            </a:p>
            <a:p>
              <a:pPr eaLnBrk="1" hangingPunct="1"/>
              <a:r>
                <a:rPr lang="ru-RU" sz="1200">
                  <a:latin typeface="Times New Roman" pitchFamily="18" charset="0"/>
                </a:rPr>
                <a:t>1.Внешнее финансирование за три года.</a:t>
              </a:r>
            </a:p>
            <a:p>
              <a:pPr eaLnBrk="1" hangingPunct="1"/>
              <a:r>
                <a:rPr lang="ru-RU" sz="1200">
                  <a:latin typeface="Times New Roman" pitchFamily="18" charset="0"/>
                </a:rPr>
                <a:t>2.Публикации    3.Изобретения/патенты</a:t>
              </a:r>
            </a:p>
            <a:p>
              <a:pPr eaLnBrk="1" hangingPunct="1"/>
              <a:r>
                <a:rPr lang="ru-RU" sz="1200">
                  <a:latin typeface="Times New Roman" pitchFamily="18" charset="0"/>
                </a:rPr>
                <a:t>4.Присуждение степеней</a:t>
              </a:r>
            </a:p>
            <a:p>
              <a:pPr eaLnBrk="1" hangingPunct="1"/>
              <a:endParaRPr lang="ru-RU" sz="1200"/>
            </a:p>
          </p:txBody>
        </p:sp>
        <p:sp>
          <p:nvSpPr>
            <p:cNvPr id="14345" name="Text Box 8"/>
            <p:cNvSpPr txBox="1">
              <a:spLocks noChangeArrowheads="1"/>
            </p:cNvSpPr>
            <p:nvPr/>
          </p:nvSpPr>
          <p:spPr bwMode="auto">
            <a:xfrm>
              <a:off x="5561" y="1189"/>
              <a:ext cx="1733" cy="3645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lIns="89611" tIns="44806" rIns="89611" bIns="44806"/>
            <a:lstStyle>
              <a:lvl1pPr eaLnBrk="0" hangingPunct="0">
                <a:defRPr>
                  <a:solidFill>
                    <a:schemeClr val="tx1"/>
                  </a:solidFill>
                  <a:latin typeface="Verdana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Verdana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Verdana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Verdana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Verdana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itchFamily="34" charset="0"/>
                </a:defRPr>
              </a:lvl9pPr>
            </a:lstStyle>
            <a:p>
              <a:pPr eaLnBrk="1" hangingPunct="1"/>
              <a:r>
                <a:rPr lang="ru-RU" sz="1000" b="1">
                  <a:latin typeface="Times New Roman" pitchFamily="18" charset="0"/>
                </a:rPr>
                <a:t>Целевая группа:</a:t>
              </a:r>
            </a:p>
            <a:p>
              <a:pPr eaLnBrk="1" hangingPunct="1"/>
              <a:r>
                <a:rPr lang="ru-RU" sz="1000">
                  <a:latin typeface="Times New Roman" pitchFamily="18" charset="0"/>
                </a:rPr>
                <a:t>соискатели магистерской и докторской степени</a:t>
              </a:r>
            </a:p>
            <a:p>
              <a:pPr eaLnBrk="1" hangingPunct="1"/>
              <a:r>
                <a:rPr lang="ru-RU" sz="1000" b="1">
                  <a:latin typeface="Times New Roman" pitchFamily="18" charset="0"/>
                </a:rPr>
                <a:t>Индикаторы:</a:t>
              </a:r>
            </a:p>
            <a:p>
              <a:pPr eaLnBrk="1" hangingPunct="1"/>
              <a:r>
                <a:rPr lang="ru-RU" sz="1000">
                  <a:latin typeface="Times New Roman" pitchFamily="18" charset="0"/>
                </a:rPr>
                <a:t>1.Библиометрический критерий отбора</a:t>
              </a:r>
            </a:p>
            <a:p>
              <a:pPr eaLnBrk="1" hangingPunct="1"/>
              <a:r>
                <a:rPr lang="ru-RU" sz="1000">
                  <a:latin typeface="Times New Roman" pitchFamily="18" charset="0"/>
                </a:rPr>
                <a:t>2.Наличие выдающихся ученых (лауреаты Нобелевской премии, прими Филдса, премия Кёрбера)</a:t>
              </a:r>
            </a:p>
            <a:p>
              <a:pPr eaLnBrk="1" hangingPunct="1"/>
              <a:r>
                <a:rPr lang="ru-RU" sz="1000">
                  <a:latin typeface="Times New Roman" pitchFamily="18" charset="0"/>
                </a:rPr>
                <a:t> 3.Количество проектов по программе Мари Кюри</a:t>
              </a:r>
            </a:p>
            <a:p>
              <a:pPr eaLnBrk="1" hangingPunct="1"/>
              <a:r>
                <a:rPr lang="ru-RU" sz="1000">
                  <a:latin typeface="Times New Roman" pitchFamily="18" charset="0"/>
                </a:rPr>
                <a:t>4.Студенческая мобильность</a:t>
              </a:r>
            </a:p>
            <a:p>
              <a:pPr eaLnBrk="1" hangingPunct="1"/>
              <a:r>
                <a:rPr lang="ru-RU" sz="1000">
                  <a:latin typeface="Times New Roman" pitchFamily="18" charset="0"/>
                </a:rPr>
                <a:t>5.Преподавательская мобильность</a:t>
              </a:r>
            </a:p>
            <a:p>
              <a:pPr eaLnBrk="1" hangingPunct="1"/>
              <a:r>
                <a:rPr lang="ru-RU" sz="1000">
                  <a:latin typeface="Times New Roman" pitchFamily="18" charset="0"/>
                </a:rPr>
                <a:t>6.Участие в программе Эрасмус Мундус</a:t>
              </a:r>
            </a:p>
            <a:p>
              <a:pPr eaLnBrk="1" hangingPunct="1"/>
              <a:r>
                <a:rPr lang="ru-RU" sz="1000">
                  <a:latin typeface="Times New Roman" pitchFamily="18" charset="0"/>
                </a:rPr>
                <a:t>7.Получение грантов Европейского Совета</a:t>
              </a:r>
            </a:p>
            <a:p>
              <a:pPr eaLnBrk="1" hangingPunct="1"/>
              <a:endParaRPr lang="ru-RU" sz="1000"/>
            </a:p>
          </p:txBody>
        </p:sp>
        <p:sp>
          <p:nvSpPr>
            <p:cNvPr id="14346" name="Text Box 9"/>
            <p:cNvSpPr txBox="1">
              <a:spLocks noChangeArrowheads="1"/>
            </p:cNvSpPr>
            <p:nvPr/>
          </p:nvSpPr>
          <p:spPr bwMode="auto">
            <a:xfrm>
              <a:off x="7428" y="1189"/>
              <a:ext cx="2000" cy="3645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lIns="89611" tIns="44806" rIns="89611" bIns="44806"/>
            <a:lstStyle>
              <a:lvl1pPr eaLnBrk="0" hangingPunct="0">
                <a:defRPr>
                  <a:solidFill>
                    <a:schemeClr val="tx1"/>
                  </a:solidFill>
                  <a:latin typeface="Verdana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Verdana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Verdana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Verdana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Verdana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itchFamily="34" charset="0"/>
                </a:defRPr>
              </a:lvl9pPr>
            </a:lstStyle>
            <a:p>
              <a:pPr eaLnBrk="1" hangingPunct="1"/>
              <a:r>
                <a:rPr lang="ru-RU" sz="1200" b="1">
                  <a:latin typeface="Times New Roman" pitchFamily="18" charset="0"/>
                </a:rPr>
                <a:t>Целевая группа:</a:t>
              </a:r>
            </a:p>
            <a:p>
              <a:pPr eaLnBrk="1" hangingPunct="1"/>
              <a:r>
                <a:rPr lang="ru-RU" sz="1200">
                  <a:latin typeface="Times New Roman" pitchFamily="18" charset="0"/>
                </a:rPr>
                <a:t>студенты программ профессионального бакалавриата, работодатели, учебные заведения</a:t>
              </a:r>
            </a:p>
            <a:p>
              <a:pPr eaLnBrk="1" hangingPunct="1"/>
              <a:r>
                <a:rPr lang="ru-RU" sz="1200" b="1">
                  <a:latin typeface="Times New Roman" pitchFamily="18" charset="0"/>
                </a:rPr>
                <a:t>Индикаторы:</a:t>
              </a:r>
            </a:p>
            <a:p>
              <a:pPr eaLnBrk="1" hangingPunct="1"/>
              <a:r>
                <a:rPr lang="ru-RU" sz="1200">
                  <a:latin typeface="Times New Roman" pitchFamily="18" charset="0"/>
                </a:rPr>
                <a:t>1.Практико-ориентированные навыки</a:t>
              </a:r>
            </a:p>
            <a:p>
              <a:pPr eaLnBrk="1" hangingPunct="1"/>
              <a:r>
                <a:rPr lang="ru-RU" sz="1200">
                  <a:latin typeface="Times New Roman" pitchFamily="18" charset="0"/>
                </a:rPr>
                <a:t>2.Соцальные компетенции   </a:t>
              </a:r>
            </a:p>
            <a:p>
              <a:pPr eaLnBrk="1" hangingPunct="1"/>
              <a:r>
                <a:rPr lang="ru-RU" sz="1200">
                  <a:latin typeface="Times New Roman" pitchFamily="18" charset="0"/>
                </a:rPr>
                <a:t>3.Практический опыт работы</a:t>
              </a:r>
            </a:p>
            <a:p>
              <a:pPr eaLnBrk="1" hangingPunct="1"/>
              <a:r>
                <a:rPr lang="ru-RU" sz="1200">
                  <a:latin typeface="Times New Roman" pitchFamily="18" charset="0"/>
                </a:rPr>
                <a:t>4.Интернационализация</a:t>
              </a:r>
            </a:p>
            <a:p>
              <a:pPr eaLnBrk="1" hangingPunct="1"/>
              <a:endParaRPr lang="ru-RU" sz="1200"/>
            </a:p>
          </p:txBody>
        </p:sp>
        <p:sp>
          <p:nvSpPr>
            <p:cNvPr id="14347" name="Text Box 10"/>
            <p:cNvSpPr txBox="1">
              <a:spLocks noChangeArrowheads="1"/>
            </p:cNvSpPr>
            <p:nvPr/>
          </p:nvSpPr>
          <p:spPr bwMode="auto">
            <a:xfrm>
              <a:off x="3689" y="379"/>
              <a:ext cx="1739" cy="675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lIns="89611" tIns="44806" rIns="89611" bIns="44806"/>
            <a:lstStyle>
              <a:lvl1pPr eaLnBrk="0" hangingPunct="0">
                <a:defRPr>
                  <a:solidFill>
                    <a:schemeClr val="tx1"/>
                  </a:solidFill>
                  <a:latin typeface="Verdana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Verdana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Verdana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Verdana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Verdana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itchFamily="34" charset="0"/>
                </a:defRPr>
              </a:lvl9pPr>
            </a:lstStyle>
            <a:p>
              <a:pPr algn="ctr" eaLnBrk="1" hangingPunct="1"/>
              <a:r>
                <a:rPr lang="ru-RU" sz="1000" b="1">
                  <a:latin typeface="Times New Roman" pitchFamily="18" charset="0"/>
                </a:rPr>
                <a:t>Ранжирование</a:t>
              </a:r>
            </a:p>
            <a:p>
              <a:pPr algn="ctr" eaLnBrk="1" hangingPunct="1"/>
              <a:r>
                <a:rPr lang="ru-RU" sz="1000" b="1">
                  <a:latin typeface="Times New Roman" pitchFamily="18" charset="0"/>
                </a:rPr>
                <a:t>исследовательских программ</a:t>
              </a:r>
              <a:endParaRPr lang="ru-RU" b="1"/>
            </a:p>
          </p:txBody>
        </p:sp>
        <p:sp>
          <p:nvSpPr>
            <p:cNvPr id="14348" name="Text Box 11"/>
            <p:cNvSpPr txBox="1">
              <a:spLocks noChangeArrowheads="1"/>
            </p:cNvSpPr>
            <p:nvPr/>
          </p:nvSpPr>
          <p:spPr bwMode="auto">
            <a:xfrm>
              <a:off x="5500" y="379"/>
              <a:ext cx="1769" cy="689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lIns="89611" tIns="44806" rIns="89611" bIns="44806"/>
            <a:lstStyle>
              <a:lvl1pPr eaLnBrk="0" hangingPunct="0">
                <a:defRPr>
                  <a:solidFill>
                    <a:schemeClr val="tx1"/>
                  </a:solidFill>
                  <a:latin typeface="Verdana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Verdana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Verdana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Verdana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Verdana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itchFamily="34" charset="0"/>
                </a:defRPr>
              </a:lvl9pPr>
            </a:lstStyle>
            <a:p>
              <a:pPr algn="ctr" eaLnBrk="1" hangingPunct="1"/>
              <a:r>
                <a:rPr lang="ru-RU" sz="1000" b="1">
                  <a:latin typeface="Times New Roman" pitchFamily="18" charset="0"/>
                </a:rPr>
                <a:t>Ранжирование</a:t>
              </a:r>
            </a:p>
            <a:p>
              <a:pPr algn="ctr" eaLnBrk="1" hangingPunct="1"/>
              <a:r>
                <a:rPr lang="ru-RU" sz="1000" b="1">
                  <a:latin typeface="Times New Roman" pitchFamily="18" charset="0"/>
                </a:rPr>
                <a:t>программ для</a:t>
              </a:r>
              <a:r>
                <a:rPr lang="ru-RU" sz="1000" b="1" i="1">
                  <a:latin typeface="Times New Roman" pitchFamily="18" charset="0"/>
                </a:rPr>
                <a:t> </a:t>
              </a:r>
              <a:r>
                <a:rPr lang="ru-RU" sz="1000" b="1">
                  <a:latin typeface="Times New Roman" pitchFamily="18" charset="0"/>
                </a:rPr>
                <a:t>магистров и докторов</a:t>
              </a:r>
            </a:p>
            <a:p>
              <a:pPr eaLnBrk="1" hangingPunct="1"/>
              <a:endParaRPr lang="ru-RU" sz="1000" b="1"/>
            </a:p>
          </p:txBody>
        </p:sp>
        <p:sp>
          <p:nvSpPr>
            <p:cNvPr id="14349" name="Text Box 12"/>
            <p:cNvSpPr txBox="1">
              <a:spLocks noChangeArrowheads="1"/>
            </p:cNvSpPr>
            <p:nvPr/>
          </p:nvSpPr>
          <p:spPr bwMode="auto">
            <a:xfrm>
              <a:off x="7405" y="379"/>
              <a:ext cx="2000" cy="705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lIns="89611" tIns="44806" rIns="89611" bIns="44806"/>
            <a:lstStyle>
              <a:lvl1pPr eaLnBrk="0" hangingPunct="0">
                <a:defRPr>
                  <a:solidFill>
                    <a:schemeClr val="tx1"/>
                  </a:solidFill>
                  <a:latin typeface="Verdana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Verdana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Verdana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Verdana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Verdana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itchFamily="34" charset="0"/>
                </a:defRPr>
              </a:lvl9pPr>
            </a:lstStyle>
            <a:p>
              <a:pPr eaLnBrk="1" hangingPunct="1"/>
              <a:r>
                <a:rPr lang="ru-RU" sz="1000" b="1">
                  <a:latin typeface="Times New Roman" pitchFamily="18" charset="0"/>
                </a:rPr>
                <a:t>Рейтинг учебных заведений по уровню подготовки выпускников к рынку труда</a:t>
              </a:r>
            </a:p>
            <a:p>
              <a:pPr eaLnBrk="1" hangingPunct="1"/>
              <a:endParaRPr lang="ru-RU" sz="1000" b="1"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Номер слайда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eaLnBrk="1" hangingPunct="1"/>
            <a:fld id="{48119002-1D31-4974-8F6D-C4676C3B4D8A}" type="slidenum">
              <a:rPr lang="ru-RU"/>
              <a:pPr eaLnBrk="1" hangingPunct="1"/>
              <a:t>12</a:t>
            </a:fld>
            <a:endParaRPr lang="ru-RU"/>
          </a:p>
        </p:txBody>
      </p:sp>
      <p:sp>
        <p:nvSpPr>
          <p:cNvPr id="15363" name="Rectangle 2"/>
          <p:cNvSpPr>
            <a:spLocks noGrp="1" noChangeArrowheads="1"/>
          </p:cNvSpPr>
          <p:nvPr>
            <p:ph type="title"/>
          </p:nvPr>
        </p:nvSpPr>
        <p:spPr>
          <a:xfrm>
            <a:off x="914400" y="228600"/>
            <a:ext cx="8001000" cy="838200"/>
          </a:xfrm>
        </p:spPr>
        <p:txBody>
          <a:bodyPr/>
          <a:lstStyle/>
          <a:p>
            <a:pPr eaLnBrk="1" hangingPunct="1"/>
            <a:r>
              <a:rPr lang="en-US" b="1" smtClean="0">
                <a:solidFill>
                  <a:srgbClr val="006666"/>
                </a:solidFill>
                <a:latin typeface="Calibri" pitchFamily="34" charset="0"/>
              </a:rPr>
              <a:t>The</a:t>
            </a:r>
            <a:r>
              <a:rPr lang="ru-RU" b="1" smtClean="0">
                <a:solidFill>
                  <a:srgbClr val="006666"/>
                </a:solidFill>
                <a:latin typeface="Calibri" pitchFamily="34" charset="0"/>
              </a:rPr>
              <a:t> СНЕ </a:t>
            </a:r>
            <a:r>
              <a:rPr lang="en-US" b="1" smtClean="0">
                <a:solidFill>
                  <a:srgbClr val="006666"/>
                </a:solidFill>
                <a:latin typeface="Calibri" pitchFamily="34" charset="0"/>
              </a:rPr>
              <a:t>University Ranking</a:t>
            </a:r>
            <a:endParaRPr lang="ru-RU" b="1" smtClean="0">
              <a:solidFill>
                <a:srgbClr val="006666"/>
              </a:solidFill>
              <a:latin typeface="Calibri" pitchFamily="34" charset="0"/>
            </a:endParaRPr>
          </a:p>
        </p:txBody>
      </p:sp>
      <p:sp>
        <p:nvSpPr>
          <p:cNvPr id="1536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953000" y="1600200"/>
            <a:ext cx="3810000" cy="5029200"/>
          </a:xfrm>
        </p:spPr>
        <p:txBody>
          <a:bodyPr/>
          <a:lstStyle/>
          <a:p>
            <a:pPr algn="just" eaLnBrk="1" hangingPunct="1">
              <a:lnSpc>
                <a:spcPct val="95000"/>
              </a:lnSpc>
              <a:spcAft>
                <a:spcPct val="20000"/>
              </a:spcAft>
              <a:buClr>
                <a:srgbClr val="008080"/>
              </a:buClr>
              <a:buFont typeface="Wingdings" pitchFamily="2" charset="2"/>
              <a:buChar char="Ø"/>
            </a:pPr>
            <a:r>
              <a:rPr lang="en-US" sz="1400" smtClean="0">
                <a:latin typeface="Calibri" pitchFamily="34" charset="0"/>
              </a:rPr>
              <a:t>The CHE University</a:t>
            </a:r>
            <a:r>
              <a:rPr lang="ru-RU" sz="1400" smtClean="0">
                <a:latin typeface="Calibri" pitchFamily="34" charset="0"/>
              </a:rPr>
              <a:t> </a:t>
            </a:r>
            <a:r>
              <a:rPr lang="en-US" sz="1400" smtClean="0">
                <a:latin typeface="Calibri" pitchFamily="34" charset="0"/>
              </a:rPr>
              <a:t>Ranking</a:t>
            </a:r>
            <a:r>
              <a:rPr lang="ru-RU" sz="1400" smtClean="0">
                <a:latin typeface="Calibri" pitchFamily="34" charset="0"/>
              </a:rPr>
              <a:t> впервые опубликован в 1998 году</a:t>
            </a:r>
          </a:p>
          <a:p>
            <a:pPr algn="just" eaLnBrk="1" hangingPunct="1">
              <a:lnSpc>
                <a:spcPct val="95000"/>
              </a:lnSpc>
              <a:spcAft>
                <a:spcPct val="20000"/>
              </a:spcAft>
              <a:buClr>
                <a:srgbClr val="008080"/>
              </a:buClr>
              <a:buFont typeface="Wingdings" pitchFamily="2" charset="2"/>
              <a:buChar char="Ø"/>
            </a:pPr>
            <a:r>
              <a:rPr lang="ru-RU" sz="1400" smtClean="0">
                <a:latin typeface="Calibri" pitchFamily="34" charset="0"/>
              </a:rPr>
              <a:t>Рейтинг включает информацию об учебных программах, качестве обучении, оборудовании и инфраструктуре, научных исследованиях</a:t>
            </a:r>
            <a:r>
              <a:rPr lang="en-US" sz="1400" smtClean="0">
                <a:latin typeface="Calibri" pitchFamily="34" charset="0"/>
              </a:rPr>
              <a:t> </a:t>
            </a:r>
            <a:r>
              <a:rPr lang="ru-RU" sz="1400" smtClean="0">
                <a:latin typeface="Calibri" pitchFamily="34" charset="0"/>
              </a:rPr>
              <a:t>и репутации вуза</a:t>
            </a:r>
          </a:p>
          <a:p>
            <a:pPr algn="just" eaLnBrk="1" hangingPunct="1">
              <a:lnSpc>
                <a:spcPct val="80000"/>
              </a:lnSpc>
              <a:spcAft>
                <a:spcPct val="20000"/>
              </a:spcAft>
              <a:buClr>
                <a:srgbClr val="008080"/>
              </a:buClr>
              <a:buFont typeface="Wingdings" pitchFamily="2" charset="2"/>
              <a:buChar char="Ø"/>
            </a:pPr>
            <a:r>
              <a:rPr lang="ru-RU" sz="1400" smtClean="0">
                <a:latin typeface="Calibri" pitchFamily="34" charset="0"/>
              </a:rPr>
              <a:t>Оцениваются вузы Германии, а также других стран, где есть образовательные программы на немецком языке (Австрия, Швейцария, Нидерланды и др.)</a:t>
            </a:r>
          </a:p>
          <a:p>
            <a:pPr algn="just" eaLnBrk="1" hangingPunct="1">
              <a:lnSpc>
                <a:spcPct val="95000"/>
              </a:lnSpc>
              <a:spcAft>
                <a:spcPct val="20000"/>
              </a:spcAft>
              <a:buClr>
                <a:srgbClr val="008080"/>
              </a:buClr>
              <a:buFont typeface="Wingdings" pitchFamily="2" charset="2"/>
              <a:buChar char="Ø"/>
            </a:pPr>
            <a:r>
              <a:rPr lang="ru-RU" sz="1400" smtClean="0">
                <a:latin typeface="Calibri" pitchFamily="34" charset="0"/>
              </a:rPr>
              <a:t>Целевые группы:</a:t>
            </a:r>
          </a:p>
          <a:p>
            <a:pPr lvl="1" algn="just" eaLnBrk="1" hangingPunct="1">
              <a:lnSpc>
                <a:spcPct val="95000"/>
              </a:lnSpc>
              <a:spcAft>
                <a:spcPct val="20000"/>
              </a:spcAft>
              <a:buClr>
                <a:srgbClr val="008080"/>
              </a:buClr>
              <a:buFont typeface="Wingdings" pitchFamily="2" charset="2"/>
              <a:buChar char="Ø"/>
            </a:pPr>
            <a:r>
              <a:rPr lang="ru-RU" sz="1400" smtClean="0">
                <a:latin typeface="Calibri" pitchFamily="34" charset="0"/>
              </a:rPr>
              <a:t>Абитуриенты, родители и студенты</a:t>
            </a:r>
          </a:p>
          <a:p>
            <a:pPr lvl="1" algn="just" eaLnBrk="1" hangingPunct="1">
              <a:lnSpc>
                <a:spcPct val="95000"/>
              </a:lnSpc>
              <a:spcAft>
                <a:spcPct val="20000"/>
              </a:spcAft>
              <a:buClr>
                <a:srgbClr val="008080"/>
              </a:buClr>
              <a:buFont typeface="Wingdings" pitchFamily="2" charset="2"/>
              <a:buChar char="Ø"/>
            </a:pPr>
            <a:r>
              <a:rPr lang="ru-RU" sz="1400" smtClean="0">
                <a:latin typeface="Calibri" pitchFamily="34" charset="0"/>
              </a:rPr>
              <a:t>ВУЗы</a:t>
            </a:r>
          </a:p>
          <a:p>
            <a:pPr algn="just" eaLnBrk="1" hangingPunct="1">
              <a:lnSpc>
                <a:spcPct val="95000"/>
              </a:lnSpc>
              <a:spcAft>
                <a:spcPct val="20000"/>
              </a:spcAft>
              <a:buClr>
                <a:srgbClr val="008080"/>
              </a:buClr>
              <a:buFont typeface="Wingdings" pitchFamily="2" charset="2"/>
              <a:buChar char="Ø"/>
            </a:pPr>
            <a:r>
              <a:rPr lang="ru-RU" sz="1400" smtClean="0">
                <a:latin typeface="Calibri" pitchFamily="34" charset="0"/>
              </a:rPr>
              <a:t>Рейтинг составляется по 37 предметам, что соответствует ¾ всех направлений </a:t>
            </a:r>
          </a:p>
          <a:p>
            <a:pPr algn="just" eaLnBrk="1" hangingPunct="1">
              <a:lnSpc>
                <a:spcPct val="95000"/>
              </a:lnSpc>
              <a:spcAft>
                <a:spcPct val="20000"/>
              </a:spcAft>
              <a:buClr>
                <a:srgbClr val="008080"/>
              </a:buClr>
              <a:buFont typeface="Wingdings" pitchFamily="2" charset="2"/>
              <a:buChar char="Ø"/>
            </a:pPr>
            <a:r>
              <a:rPr lang="ru-RU" sz="1400" smtClean="0">
                <a:latin typeface="Calibri" pitchFamily="34" charset="0"/>
              </a:rPr>
              <a:t>Данные для каждой предметной области обновляются каждые три года, но не одновременно по всем категориям, а последовательно</a:t>
            </a:r>
            <a:endParaRPr lang="en-US" sz="1400" smtClean="0">
              <a:latin typeface="Calibri" pitchFamily="34" charset="0"/>
            </a:endParaRPr>
          </a:p>
          <a:p>
            <a:pPr algn="just" eaLnBrk="1" hangingPunct="1">
              <a:lnSpc>
                <a:spcPct val="95000"/>
              </a:lnSpc>
              <a:spcAft>
                <a:spcPct val="20000"/>
              </a:spcAft>
              <a:buClr>
                <a:srgbClr val="008080"/>
              </a:buClr>
              <a:buFont typeface="Wingdings" pitchFamily="2" charset="2"/>
              <a:buChar char="Ø"/>
            </a:pPr>
            <a:r>
              <a:rPr lang="ru-RU" altLang="ja-JP" sz="1400" smtClean="0">
                <a:latin typeface="Calibri" pitchFamily="34" charset="0"/>
              </a:rPr>
              <a:t>Рейтинг публикуется на официальном портале еженедельной немецкой газеты </a:t>
            </a:r>
            <a:r>
              <a:rPr lang="en-US" altLang="ja-JP" sz="1400" smtClean="0">
                <a:latin typeface="Calibri" pitchFamily="34" charset="0"/>
                <a:ea typeface="MS PGothic" pitchFamily="34" charset="-128"/>
              </a:rPr>
              <a:t>DIE ZEIT </a:t>
            </a:r>
            <a:r>
              <a:rPr lang="ru-RU" sz="1400" smtClean="0">
                <a:latin typeface="Calibri" pitchFamily="34" charset="0"/>
                <a:hlinkClick r:id="rId2"/>
              </a:rPr>
              <a:t>http://ranking.zeit.de/che2011/en/</a:t>
            </a:r>
            <a:r>
              <a:rPr lang="en-US" sz="1400" smtClean="0">
                <a:latin typeface="Calibri" pitchFamily="34" charset="0"/>
              </a:rPr>
              <a:t> </a:t>
            </a:r>
            <a:endParaRPr lang="ru-RU" altLang="ja-JP" sz="1400" smtClean="0">
              <a:latin typeface="Calibri" pitchFamily="34" charset="0"/>
            </a:endParaRPr>
          </a:p>
          <a:p>
            <a:pPr eaLnBrk="1" hangingPunct="1">
              <a:lnSpc>
                <a:spcPct val="80000"/>
              </a:lnSpc>
            </a:pPr>
            <a:endParaRPr lang="en-US" altLang="ja-JP" sz="1400" smtClean="0">
              <a:latin typeface="Calibri" pitchFamily="34" charset="0"/>
              <a:ea typeface="MS PGothic" pitchFamily="34" charset="-128"/>
            </a:endParaRPr>
          </a:p>
          <a:p>
            <a:pPr eaLnBrk="1" hangingPunct="1">
              <a:lnSpc>
                <a:spcPct val="80000"/>
              </a:lnSpc>
            </a:pPr>
            <a:endParaRPr lang="ru-RU" altLang="ja-JP" sz="1400" smtClean="0">
              <a:latin typeface="Calibri" pitchFamily="34" charset="0"/>
            </a:endParaRPr>
          </a:p>
          <a:p>
            <a:pPr eaLnBrk="1" hangingPunct="1">
              <a:lnSpc>
                <a:spcPct val="80000"/>
              </a:lnSpc>
            </a:pPr>
            <a:endParaRPr lang="ru-RU" sz="1400" smtClean="0">
              <a:latin typeface="Calibri" pitchFamily="34" charset="0"/>
            </a:endParaRPr>
          </a:p>
        </p:txBody>
      </p:sp>
      <p:pic>
        <p:nvPicPr>
          <p:cNvPr id="15365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1600200"/>
            <a:ext cx="4043363" cy="4897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366" name="Line 5"/>
          <p:cNvSpPr>
            <a:spLocks noChangeShapeType="1"/>
          </p:cNvSpPr>
          <p:nvPr/>
        </p:nvSpPr>
        <p:spPr bwMode="auto">
          <a:xfrm flipH="1">
            <a:off x="2895600" y="4953000"/>
            <a:ext cx="765175" cy="0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5367" name="Line 6"/>
          <p:cNvSpPr>
            <a:spLocks noChangeShapeType="1"/>
          </p:cNvSpPr>
          <p:nvPr/>
        </p:nvSpPr>
        <p:spPr bwMode="auto">
          <a:xfrm flipH="1">
            <a:off x="2895600" y="5257800"/>
            <a:ext cx="917575" cy="0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5368" name="Line 7"/>
          <p:cNvSpPr>
            <a:spLocks noChangeShapeType="1"/>
          </p:cNvSpPr>
          <p:nvPr/>
        </p:nvSpPr>
        <p:spPr bwMode="auto">
          <a:xfrm flipH="1">
            <a:off x="2819400" y="4724400"/>
            <a:ext cx="917575" cy="0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Номер слайда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eaLnBrk="1" hangingPunct="1"/>
            <a:fld id="{88A59708-B03A-475D-B754-A0BCE321D74F}" type="slidenum">
              <a:rPr lang="ru-RU"/>
              <a:pPr eaLnBrk="1" hangingPunct="1"/>
              <a:t>13</a:t>
            </a:fld>
            <a:endParaRPr lang="ru-RU"/>
          </a:p>
        </p:txBody>
      </p:sp>
      <p:sp>
        <p:nvSpPr>
          <p:cNvPr id="16387" name="Rectangle 2"/>
          <p:cNvSpPr>
            <a:spLocks noGrp="1" noChangeArrowheads="1"/>
          </p:cNvSpPr>
          <p:nvPr>
            <p:ph type="title"/>
          </p:nvPr>
        </p:nvSpPr>
        <p:spPr>
          <a:xfrm>
            <a:off x="1143000" y="304800"/>
            <a:ext cx="7540625" cy="838200"/>
          </a:xfrm>
        </p:spPr>
        <p:txBody>
          <a:bodyPr/>
          <a:lstStyle/>
          <a:p>
            <a:pPr eaLnBrk="1" hangingPunct="1"/>
            <a:r>
              <a:rPr lang="en-US" b="1" smtClean="0">
                <a:solidFill>
                  <a:srgbClr val="006666"/>
                </a:solidFill>
                <a:latin typeface="Calibri" pitchFamily="34" charset="0"/>
              </a:rPr>
              <a:t>The</a:t>
            </a:r>
            <a:r>
              <a:rPr lang="ru-RU" b="1" smtClean="0">
                <a:solidFill>
                  <a:srgbClr val="006666"/>
                </a:solidFill>
                <a:latin typeface="Calibri" pitchFamily="34" charset="0"/>
              </a:rPr>
              <a:t> СНЕ </a:t>
            </a:r>
            <a:r>
              <a:rPr lang="en-US" b="1" smtClean="0">
                <a:solidFill>
                  <a:srgbClr val="006666"/>
                </a:solidFill>
                <a:latin typeface="Calibri" pitchFamily="34" charset="0"/>
              </a:rPr>
              <a:t>University Ranking</a:t>
            </a:r>
            <a:r>
              <a:rPr lang="ru-RU" b="1" smtClean="0">
                <a:solidFill>
                  <a:srgbClr val="006666"/>
                </a:solidFill>
                <a:latin typeface="Calibri" pitchFamily="34" charset="0"/>
              </a:rPr>
              <a:t>:</a:t>
            </a:r>
          </a:p>
        </p:txBody>
      </p:sp>
      <p:sp>
        <p:nvSpPr>
          <p:cNvPr id="1638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1600200"/>
            <a:ext cx="8001000" cy="5029200"/>
          </a:xfrm>
        </p:spPr>
        <p:txBody>
          <a:bodyPr/>
          <a:lstStyle/>
          <a:p>
            <a:pPr algn="just" eaLnBrk="1" hangingPunct="1">
              <a:lnSpc>
                <a:spcPct val="80000"/>
              </a:lnSpc>
              <a:buSzTx/>
              <a:buFont typeface="Wingdings" pitchFamily="2" charset="2"/>
              <a:buNone/>
            </a:pPr>
            <a:r>
              <a:rPr lang="ru-RU" sz="1700" b="1" smtClean="0">
                <a:solidFill>
                  <a:srgbClr val="006666"/>
                </a:solidFill>
                <a:latin typeface="Calibri" pitchFamily="34" charset="0"/>
              </a:rPr>
              <a:t>Методология</a:t>
            </a:r>
          </a:p>
          <a:p>
            <a:pPr algn="just" eaLnBrk="1" hangingPunct="1">
              <a:lnSpc>
                <a:spcPct val="80000"/>
              </a:lnSpc>
              <a:buSzTx/>
              <a:buFont typeface="Wingdings" pitchFamily="2" charset="2"/>
              <a:buNone/>
            </a:pPr>
            <a:endParaRPr lang="en-US" sz="1700" b="1" smtClean="0">
              <a:solidFill>
                <a:srgbClr val="006666"/>
              </a:solidFill>
              <a:latin typeface="Calibri" pitchFamily="34" charset="0"/>
            </a:endParaRPr>
          </a:p>
          <a:p>
            <a:pPr algn="just" eaLnBrk="1" hangingPunct="1">
              <a:lnSpc>
                <a:spcPct val="80000"/>
              </a:lnSpc>
              <a:buClr>
                <a:srgbClr val="008080"/>
              </a:buClr>
              <a:buSzTx/>
              <a:buFontTx/>
              <a:buChar char="•"/>
            </a:pPr>
            <a:r>
              <a:rPr lang="ru-RU" sz="1700" smtClean="0">
                <a:latin typeface="Calibri" pitchFamily="34" charset="0"/>
              </a:rPr>
              <a:t>Рейтинг не представляется в единственном агрегированном виде, а имеет модули, которые могут настраиваться по запросам</a:t>
            </a:r>
            <a:r>
              <a:rPr lang="en-US" sz="1700" smtClean="0">
                <a:latin typeface="Calibri" pitchFamily="34" charset="0"/>
              </a:rPr>
              <a:t> </a:t>
            </a:r>
            <a:r>
              <a:rPr lang="ru-RU" sz="1700" smtClean="0">
                <a:latin typeface="Calibri" pitchFamily="34" charset="0"/>
              </a:rPr>
              <a:t>пользователя (</a:t>
            </a:r>
            <a:r>
              <a:rPr lang="en-US" sz="1700" smtClean="0">
                <a:latin typeface="Calibri" pitchFamily="34" charset="0"/>
              </a:rPr>
              <a:t>Job market and career-orientation</a:t>
            </a:r>
            <a:r>
              <a:rPr lang="ru-RU" sz="1700" smtClean="0">
                <a:latin typeface="Calibri" pitchFamily="34" charset="0"/>
              </a:rPr>
              <a:t>, </a:t>
            </a:r>
            <a:r>
              <a:rPr lang="en-US" sz="1700" smtClean="0">
                <a:latin typeface="Calibri" pitchFamily="34" charset="0"/>
              </a:rPr>
              <a:t>Equipment</a:t>
            </a:r>
            <a:r>
              <a:rPr lang="ru-RU" sz="1700" smtClean="0">
                <a:latin typeface="Calibri" pitchFamily="34" charset="0"/>
              </a:rPr>
              <a:t>, </a:t>
            </a:r>
            <a:r>
              <a:rPr lang="en-US" sz="1700" smtClean="0">
                <a:latin typeface="Calibri" pitchFamily="34" charset="0"/>
              </a:rPr>
              <a:t>Research</a:t>
            </a:r>
            <a:r>
              <a:rPr lang="ru-RU" sz="1700" smtClean="0">
                <a:latin typeface="Calibri" pitchFamily="34" charset="0"/>
              </a:rPr>
              <a:t>, </a:t>
            </a:r>
            <a:r>
              <a:rPr lang="en-US" sz="1700" smtClean="0">
                <a:latin typeface="Calibri" pitchFamily="34" charset="0"/>
              </a:rPr>
              <a:t>Overall opinions</a:t>
            </a:r>
            <a:r>
              <a:rPr lang="ru-RU" sz="1700" smtClean="0">
                <a:latin typeface="Calibri" pitchFamily="34" charset="0"/>
              </a:rPr>
              <a:t>, </a:t>
            </a:r>
            <a:r>
              <a:rPr lang="en-US" sz="1700" smtClean="0">
                <a:latin typeface="Calibri" pitchFamily="34" charset="0"/>
              </a:rPr>
              <a:t>International orientation</a:t>
            </a:r>
            <a:r>
              <a:rPr lang="ru-RU" sz="1700" smtClean="0">
                <a:latin typeface="Calibri" pitchFamily="34" charset="0"/>
              </a:rPr>
              <a:t>, </a:t>
            </a:r>
            <a:r>
              <a:rPr lang="en-US" sz="1700" smtClean="0">
                <a:latin typeface="Calibri" pitchFamily="34" charset="0"/>
              </a:rPr>
              <a:t>Result of study</a:t>
            </a:r>
            <a:r>
              <a:rPr lang="ru-RU" sz="1700" smtClean="0">
                <a:latin typeface="Calibri" pitchFamily="34" charset="0"/>
              </a:rPr>
              <a:t>, </a:t>
            </a:r>
            <a:r>
              <a:rPr lang="en-US" sz="1700" smtClean="0">
                <a:latin typeface="Calibri" pitchFamily="34" charset="0"/>
              </a:rPr>
              <a:t>Town and University</a:t>
            </a:r>
            <a:r>
              <a:rPr lang="ru-RU" sz="1700" smtClean="0">
                <a:latin typeface="Calibri" pitchFamily="34" charset="0"/>
              </a:rPr>
              <a:t>, </a:t>
            </a:r>
            <a:r>
              <a:rPr lang="en-US" sz="1700" smtClean="0">
                <a:latin typeface="Calibri" pitchFamily="34" charset="0"/>
              </a:rPr>
              <a:t>Students</a:t>
            </a:r>
            <a:r>
              <a:rPr lang="ru-RU" sz="1700" smtClean="0">
                <a:latin typeface="Calibri" pitchFamily="34" charset="0"/>
              </a:rPr>
              <a:t>, </a:t>
            </a:r>
            <a:r>
              <a:rPr lang="en-US" sz="1700" smtClean="0">
                <a:latin typeface="Calibri" pitchFamily="34" charset="0"/>
              </a:rPr>
              <a:t>Academic studies and teaching</a:t>
            </a:r>
            <a:r>
              <a:rPr lang="ru-RU" sz="1700" smtClean="0">
                <a:latin typeface="Calibri" pitchFamily="34" charset="0"/>
              </a:rPr>
              <a:t>)</a:t>
            </a:r>
          </a:p>
          <a:p>
            <a:pPr algn="just" eaLnBrk="1" hangingPunct="1">
              <a:lnSpc>
                <a:spcPct val="80000"/>
              </a:lnSpc>
              <a:spcAft>
                <a:spcPct val="20000"/>
              </a:spcAft>
              <a:buClr>
                <a:srgbClr val="008080"/>
              </a:buClr>
              <a:buSzTx/>
              <a:buFontTx/>
              <a:buChar char="•"/>
            </a:pPr>
            <a:r>
              <a:rPr lang="ru-RU" sz="1700" smtClean="0">
                <a:latin typeface="Calibri" pitchFamily="34" charset="0"/>
              </a:rPr>
              <a:t>Рейтинг делится по направлениям и по группам оценки (</a:t>
            </a:r>
            <a:r>
              <a:rPr lang="en-US" sz="1700" smtClean="0">
                <a:latin typeface="Calibri" pitchFamily="34" charset="0"/>
              </a:rPr>
              <a:t>top, middle, bottom)</a:t>
            </a:r>
            <a:endParaRPr lang="ru-RU" sz="1700" smtClean="0">
              <a:latin typeface="Calibri" pitchFamily="34" charset="0"/>
            </a:endParaRPr>
          </a:p>
          <a:p>
            <a:pPr algn="just" eaLnBrk="1" hangingPunct="1">
              <a:lnSpc>
                <a:spcPct val="80000"/>
              </a:lnSpc>
              <a:spcAft>
                <a:spcPct val="20000"/>
              </a:spcAft>
              <a:buClr>
                <a:srgbClr val="008080"/>
              </a:buClr>
              <a:buSzTx/>
              <a:buFontTx/>
              <a:buChar char="•"/>
            </a:pPr>
            <a:r>
              <a:rPr lang="ru-RU" sz="1700" smtClean="0">
                <a:latin typeface="Calibri" pitchFamily="34" charset="0"/>
              </a:rPr>
              <a:t>Сбор данных осуществляется посредством:</a:t>
            </a:r>
          </a:p>
          <a:p>
            <a:pPr lvl="1" algn="just" eaLnBrk="1" hangingPunct="1">
              <a:lnSpc>
                <a:spcPct val="80000"/>
              </a:lnSpc>
              <a:spcAft>
                <a:spcPct val="20000"/>
              </a:spcAft>
              <a:buClr>
                <a:srgbClr val="008080"/>
              </a:buClr>
              <a:buSzTx/>
              <a:buFontTx/>
              <a:buChar char="•"/>
            </a:pPr>
            <a:r>
              <a:rPr lang="ru-RU" sz="1700" smtClean="0">
                <a:latin typeface="Calibri" pitchFamily="34" charset="0"/>
              </a:rPr>
              <a:t>анкетирования административного персонала университетов, преподавательского состава и студентов</a:t>
            </a:r>
          </a:p>
          <a:p>
            <a:pPr lvl="1" algn="just" eaLnBrk="1" hangingPunct="1">
              <a:lnSpc>
                <a:spcPct val="80000"/>
              </a:lnSpc>
              <a:spcAft>
                <a:spcPct val="20000"/>
              </a:spcAft>
              <a:buClr>
                <a:srgbClr val="008080"/>
              </a:buClr>
              <a:buSzTx/>
              <a:buFontTx/>
              <a:buChar char="•"/>
            </a:pPr>
            <a:r>
              <a:rPr lang="ru-RU" sz="1700" smtClean="0">
                <a:latin typeface="Calibri" pitchFamily="34" charset="0"/>
              </a:rPr>
              <a:t>Библиометрических данных с использованием базы данных Science Citation Index</a:t>
            </a:r>
          </a:p>
          <a:p>
            <a:pPr algn="just" eaLnBrk="1" hangingPunct="1">
              <a:lnSpc>
                <a:spcPct val="80000"/>
              </a:lnSpc>
              <a:spcAft>
                <a:spcPct val="20000"/>
              </a:spcAft>
              <a:buClr>
                <a:srgbClr val="008080"/>
              </a:buClr>
              <a:buSzTx/>
              <a:buFontTx/>
              <a:buChar char="•"/>
            </a:pPr>
            <a:r>
              <a:rPr lang="ru-RU" sz="1700" smtClean="0">
                <a:latin typeface="Calibri" pitchFamily="34" charset="0"/>
              </a:rPr>
              <a:t>Включает оценку условий обучения 250 000 студентами и оценку преподавательским корпусом отдельных предметов и репутации вуза</a:t>
            </a:r>
          </a:p>
          <a:p>
            <a:pPr algn="just" eaLnBrk="1" hangingPunct="1">
              <a:lnSpc>
                <a:spcPct val="80000"/>
              </a:lnSpc>
              <a:spcAft>
                <a:spcPct val="20000"/>
              </a:spcAft>
              <a:buClr>
                <a:srgbClr val="008080"/>
              </a:buClr>
              <a:buSzTx/>
              <a:buFontTx/>
              <a:buChar char="•"/>
            </a:pPr>
            <a:r>
              <a:rPr lang="ru-RU" sz="1700" smtClean="0">
                <a:latin typeface="Calibri" pitchFamily="34" charset="0"/>
              </a:rPr>
              <a:t>Для определения группы учитываются особенности разброса оценок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endParaRPr lang="ru-RU" sz="1700" smtClean="0"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Номер слайда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eaLnBrk="1" hangingPunct="1"/>
            <a:fld id="{409A3243-E8DF-41FA-849C-13375FC57092}" type="slidenum">
              <a:rPr lang="ru-RU"/>
              <a:pPr eaLnBrk="1" hangingPunct="1"/>
              <a:t>14</a:t>
            </a:fld>
            <a:endParaRPr lang="ru-RU"/>
          </a:p>
        </p:txBody>
      </p:sp>
      <p:sp>
        <p:nvSpPr>
          <p:cNvPr id="17411" name="Rectangle 2"/>
          <p:cNvSpPr>
            <a:spLocks noGrp="1" noChangeArrowheads="1"/>
          </p:cNvSpPr>
          <p:nvPr>
            <p:ph type="title"/>
          </p:nvPr>
        </p:nvSpPr>
        <p:spPr>
          <a:xfrm>
            <a:off x="762000" y="152400"/>
            <a:ext cx="7540625" cy="685800"/>
          </a:xfrm>
        </p:spPr>
        <p:txBody>
          <a:bodyPr/>
          <a:lstStyle/>
          <a:p>
            <a:pPr eaLnBrk="1" hangingPunct="1"/>
            <a:r>
              <a:rPr lang="en-US" sz="3200" b="1" smtClean="0">
                <a:solidFill>
                  <a:srgbClr val="006666"/>
                </a:solidFill>
                <a:latin typeface="Calibri" pitchFamily="34" charset="0"/>
              </a:rPr>
              <a:t>The</a:t>
            </a:r>
            <a:r>
              <a:rPr lang="ru-RU" sz="3200" b="1" smtClean="0">
                <a:solidFill>
                  <a:srgbClr val="006666"/>
                </a:solidFill>
                <a:latin typeface="Calibri" pitchFamily="34" charset="0"/>
              </a:rPr>
              <a:t> СНЕ </a:t>
            </a:r>
            <a:r>
              <a:rPr lang="en-US" sz="3200" b="1" smtClean="0">
                <a:solidFill>
                  <a:srgbClr val="006666"/>
                </a:solidFill>
                <a:latin typeface="Calibri" pitchFamily="34" charset="0"/>
              </a:rPr>
              <a:t>University Ranking</a:t>
            </a:r>
            <a:r>
              <a:rPr lang="ru-RU" sz="3200" b="1" smtClean="0">
                <a:solidFill>
                  <a:srgbClr val="006666"/>
                </a:solidFill>
                <a:latin typeface="Calibri" pitchFamily="34" charset="0"/>
              </a:rPr>
              <a:t>:</a:t>
            </a:r>
          </a:p>
        </p:txBody>
      </p:sp>
      <p:pic>
        <p:nvPicPr>
          <p:cNvPr id="17412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914400"/>
            <a:ext cx="7921625" cy="5759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413" name="AutoShape 4"/>
          <p:cNvSpPr>
            <a:spLocks noChangeArrowheads="1"/>
          </p:cNvSpPr>
          <p:nvPr/>
        </p:nvSpPr>
        <p:spPr bwMode="auto">
          <a:xfrm>
            <a:off x="457200" y="5715000"/>
            <a:ext cx="425450" cy="152400"/>
          </a:xfrm>
          <a:prstGeom prst="rightArrow">
            <a:avLst>
              <a:gd name="adj1" fmla="val 50000"/>
              <a:gd name="adj2" fmla="val 69792"/>
            </a:avLst>
          </a:prstGeom>
          <a:solidFill>
            <a:srgbClr val="FF00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17414" name="Rectangle 5"/>
          <p:cNvSpPr>
            <a:spLocks noChangeArrowheads="1"/>
          </p:cNvSpPr>
          <p:nvPr/>
        </p:nvSpPr>
        <p:spPr bwMode="auto">
          <a:xfrm>
            <a:off x="152400" y="6613525"/>
            <a:ext cx="5334000" cy="24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/>
          <a:p>
            <a:r>
              <a:rPr lang="ru-RU" sz="1000">
                <a:latin typeface="Calibri" pitchFamily="34" charset="0"/>
              </a:rPr>
              <a:t>Источник: CHE University Ranking 2011/12. </a:t>
            </a:r>
            <a:r>
              <a:rPr lang="en-US" sz="1000">
                <a:latin typeface="Calibri" pitchFamily="34" charset="0"/>
              </a:rPr>
              <a:t>URL: </a:t>
            </a:r>
            <a:r>
              <a:rPr lang="ru-RU" sz="1000">
                <a:latin typeface="Calibri" pitchFamily="34" charset="0"/>
              </a:rPr>
              <a:t>http://ranking.zeit.de/che2011/en/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Номер слайда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eaLnBrk="1" hangingPunct="1"/>
            <a:fld id="{F3433A89-92D7-4477-B89D-ECDD2434E306}" type="slidenum">
              <a:rPr lang="ru-RU"/>
              <a:pPr eaLnBrk="1" hangingPunct="1"/>
              <a:t>15</a:t>
            </a:fld>
            <a:endParaRPr lang="ru-RU"/>
          </a:p>
        </p:txBody>
      </p:sp>
      <p:sp>
        <p:nvSpPr>
          <p:cNvPr id="18435" name="Rectangle 2"/>
          <p:cNvSpPr>
            <a:spLocks noGrp="1" noChangeArrowheads="1"/>
          </p:cNvSpPr>
          <p:nvPr>
            <p:ph type="title"/>
          </p:nvPr>
        </p:nvSpPr>
        <p:spPr>
          <a:xfrm>
            <a:off x="914400" y="228600"/>
            <a:ext cx="8001000" cy="1374775"/>
          </a:xfrm>
        </p:spPr>
        <p:txBody>
          <a:bodyPr/>
          <a:lstStyle/>
          <a:p>
            <a:pPr eaLnBrk="1" hangingPunct="1"/>
            <a:r>
              <a:rPr lang="ru-RU" sz="3000" b="1" smtClean="0">
                <a:solidFill>
                  <a:srgbClr val="006666"/>
                </a:solidFill>
                <a:latin typeface="Calibri" pitchFamily="34" charset="0"/>
              </a:rPr>
              <a:t>Региональные/ национальные многомерные ранжирования </a:t>
            </a:r>
            <a:r>
              <a:rPr lang="en-US" sz="3000" b="1" smtClean="0">
                <a:solidFill>
                  <a:srgbClr val="006666"/>
                </a:solidFill>
                <a:latin typeface="Calibri" pitchFamily="34" charset="0"/>
              </a:rPr>
              <a:t>The</a:t>
            </a:r>
            <a:r>
              <a:rPr lang="ru-RU" sz="3000" b="1" smtClean="0">
                <a:solidFill>
                  <a:srgbClr val="006666"/>
                </a:solidFill>
                <a:latin typeface="Calibri" pitchFamily="34" charset="0"/>
              </a:rPr>
              <a:t> СНЕ </a:t>
            </a:r>
            <a:r>
              <a:rPr lang="en-US" sz="3000" b="1" smtClean="0">
                <a:solidFill>
                  <a:srgbClr val="006666"/>
                </a:solidFill>
                <a:latin typeface="Calibri" pitchFamily="34" charset="0"/>
              </a:rPr>
              <a:t>Rankings</a:t>
            </a:r>
            <a:r>
              <a:rPr lang="ru-RU" sz="3000" b="1" smtClean="0">
                <a:solidFill>
                  <a:srgbClr val="006666"/>
                </a:solidFill>
                <a:latin typeface="Calibri" pitchFamily="34" charset="0"/>
              </a:rPr>
              <a:t>: основные проблемы</a:t>
            </a:r>
          </a:p>
        </p:txBody>
      </p:sp>
      <p:sp>
        <p:nvSpPr>
          <p:cNvPr id="1843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90600" y="1676400"/>
            <a:ext cx="7772400" cy="4724400"/>
          </a:xfrm>
        </p:spPr>
        <p:txBody>
          <a:bodyPr/>
          <a:lstStyle/>
          <a:p>
            <a:pPr eaLnBrk="1" hangingPunct="1">
              <a:buSzTx/>
              <a:buFontTx/>
              <a:buChar char="•"/>
            </a:pPr>
            <a:r>
              <a:rPr lang="ru-RU" sz="1800" b="1" smtClean="0">
                <a:solidFill>
                  <a:schemeClr val="hlink"/>
                </a:solidFill>
                <a:latin typeface="Calibri" pitchFamily="34" charset="0"/>
              </a:rPr>
              <a:t>Проблема сбора и обработки данных</a:t>
            </a:r>
            <a:r>
              <a:rPr lang="ru-RU" sz="1800" smtClean="0">
                <a:solidFill>
                  <a:schemeClr val="hlink"/>
                </a:solidFill>
                <a:latin typeface="Calibri" pitchFamily="34" charset="0"/>
              </a:rPr>
              <a:t>:</a:t>
            </a:r>
            <a:r>
              <a:rPr lang="ru-RU" sz="1800" smtClean="0">
                <a:latin typeface="Calibri" pitchFamily="34" charset="0"/>
              </a:rPr>
              <a:t> Собирается большое количество данных, что является трудностью как для университетов, так и для составителей рейтинга</a:t>
            </a:r>
          </a:p>
          <a:p>
            <a:pPr eaLnBrk="1" hangingPunct="1">
              <a:buSzTx/>
              <a:buFontTx/>
              <a:buChar char="•"/>
            </a:pPr>
            <a:r>
              <a:rPr lang="ru-RU" sz="1800" b="1" smtClean="0">
                <a:solidFill>
                  <a:schemeClr val="hlink"/>
                </a:solidFill>
                <a:latin typeface="Calibri" pitchFamily="34" charset="0"/>
              </a:rPr>
              <a:t>Проблема релевантности</a:t>
            </a:r>
            <a:r>
              <a:rPr lang="ru-RU" sz="1800" smtClean="0">
                <a:solidFill>
                  <a:schemeClr val="hlink"/>
                </a:solidFill>
                <a:latin typeface="Calibri" pitchFamily="34" charset="0"/>
              </a:rPr>
              <a:t>:</a:t>
            </a:r>
            <a:r>
              <a:rPr lang="ru-RU" sz="1800" smtClean="0">
                <a:latin typeface="Calibri" pitchFamily="34" charset="0"/>
              </a:rPr>
              <a:t> ранжирования затрагивают не все предметные области</a:t>
            </a:r>
          </a:p>
          <a:p>
            <a:pPr eaLnBrk="1" hangingPunct="1">
              <a:buSzTx/>
              <a:buFontTx/>
              <a:buChar char="•"/>
            </a:pPr>
            <a:r>
              <a:rPr lang="ru-RU" sz="1800" b="1" smtClean="0">
                <a:solidFill>
                  <a:schemeClr val="hlink"/>
                </a:solidFill>
                <a:latin typeface="Calibri" pitchFamily="34" charset="0"/>
              </a:rPr>
              <a:t>Проблема географической представленности</a:t>
            </a:r>
            <a:r>
              <a:rPr lang="ru-RU" sz="1800" smtClean="0">
                <a:latin typeface="Calibri" pitchFamily="34" charset="0"/>
              </a:rPr>
              <a:t>: часто в ранжированиях участвует ограниченное число стран (например, страны Евросоюза, или немецкоговорящие страны)</a:t>
            </a:r>
          </a:p>
          <a:p>
            <a:pPr eaLnBrk="1" hangingPunct="1">
              <a:buSzTx/>
              <a:buFontTx/>
              <a:buChar char="•"/>
            </a:pPr>
            <a:endParaRPr lang="ru-RU" sz="1800" smtClean="0">
              <a:latin typeface="Calibri" pitchFamily="34" charset="0"/>
            </a:endParaRPr>
          </a:p>
          <a:p>
            <a:pPr eaLnBrk="1" hangingPunct="1"/>
            <a:endParaRPr lang="ru-RU" sz="1800" smtClean="0"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Номер слайда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eaLnBrk="1" hangingPunct="1"/>
            <a:fld id="{4FBD0289-0BDC-44A8-BE83-DE1E13CEFC5F}" type="slidenum">
              <a:rPr lang="ru-RU"/>
              <a:pPr eaLnBrk="1" hangingPunct="1"/>
              <a:t>16</a:t>
            </a:fld>
            <a:endParaRPr lang="ru-RU"/>
          </a:p>
        </p:txBody>
      </p:sp>
      <p:sp>
        <p:nvSpPr>
          <p:cNvPr id="19459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228600"/>
            <a:ext cx="8153400" cy="1371600"/>
          </a:xfrm>
        </p:spPr>
        <p:txBody>
          <a:bodyPr/>
          <a:lstStyle/>
          <a:p>
            <a:pPr eaLnBrk="1" hangingPunct="1"/>
            <a:r>
              <a:rPr lang="ru-RU" sz="2900" b="1" smtClean="0">
                <a:solidFill>
                  <a:srgbClr val="006666"/>
                </a:solidFill>
                <a:latin typeface="Calibri" pitchFamily="34" charset="0"/>
              </a:rPr>
              <a:t>Региональные/ национальные многомерные ранжирования </a:t>
            </a:r>
            <a:r>
              <a:rPr lang="en-US" sz="2900" b="1" smtClean="0">
                <a:solidFill>
                  <a:srgbClr val="006666"/>
                </a:solidFill>
                <a:latin typeface="Calibri" pitchFamily="34" charset="0"/>
              </a:rPr>
              <a:t>The</a:t>
            </a:r>
            <a:r>
              <a:rPr lang="ru-RU" sz="2900" b="1" smtClean="0">
                <a:solidFill>
                  <a:srgbClr val="006666"/>
                </a:solidFill>
                <a:latin typeface="Calibri" pitchFamily="34" charset="0"/>
              </a:rPr>
              <a:t> СНЕ </a:t>
            </a:r>
            <a:r>
              <a:rPr lang="en-US" sz="2900" b="1" smtClean="0">
                <a:solidFill>
                  <a:srgbClr val="006666"/>
                </a:solidFill>
                <a:latin typeface="Calibri" pitchFamily="34" charset="0"/>
              </a:rPr>
              <a:t>Rankings</a:t>
            </a:r>
            <a:r>
              <a:rPr lang="ru-RU" sz="2900" b="1" smtClean="0">
                <a:solidFill>
                  <a:srgbClr val="006666"/>
                </a:solidFill>
                <a:latin typeface="Calibri" pitchFamily="34" charset="0"/>
              </a:rPr>
              <a:t> : характеристика качества</a:t>
            </a:r>
          </a:p>
        </p:txBody>
      </p:sp>
      <p:sp>
        <p:nvSpPr>
          <p:cNvPr id="1946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838200" y="1600200"/>
            <a:ext cx="8001000" cy="4800600"/>
          </a:xfrm>
        </p:spPr>
        <p:txBody>
          <a:bodyPr/>
          <a:lstStyle/>
          <a:p>
            <a:pPr algn="just" eaLnBrk="1" hangingPunct="1">
              <a:lnSpc>
                <a:spcPct val="75000"/>
              </a:lnSpc>
              <a:spcAft>
                <a:spcPct val="20000"/>
              </a:spcAft>
              <a:buClr>
                <a:srgbClr val="008080"/>
              </a:buClr>
              <a:buSzPct val="105000"/>
              <a:buFontTx/>
              <a:buChar char="•"/>
            </a:pPr>
            <a:r>
              <a:rPr lang="ru-RU" altLang="ja-JP" sz="1600" b="1" smtClean="0">
                <a:solidFill>
                  <a:srgbClr val="008080"/>
                </a:solidFill>
                <a:latin typeface="Calibri" pitchFamily="34" charset="0"/>
              </a:rPr>
              <a:t>Сбалансированность показателей: </a:t>
            </a:r>
          </a:p>
          <a:p>
            <a:pPr algn="just" eaLnBrk="1" hangingPunct="1">
              <a:lnSpc>
                <a:spcPct val="75000"/>
              </a:lnSpc>
              <a:spcAft>
                <a:spcPct val="20000"/>
              </a:spcAft>
              <a:buClr>
                <a:srgbClr val="008080"/>
              </a:buClr>
              <a:buSzPct val="105000"/>
              <a:buFontTx/>
              <a:buNone/>
            </a:pPr>
            <a:r>
              <a:rPr lang="ru-RU" altLang="ja-JP" sz="1600" smtClean="0">
                <a:latin typeface="Calibri" pitchFamily="34" charset="0"/>
              </a:rPr>
              <a:t>Отказ от использования агрегированного индикатора при ранжировании обеспечивает сбалансированность оценки качества деятельности университетов, обеспечивает сравнение университетов по набору разных индикаторов</a:t>
            </a:r>
          </a:p>
          <a:p>
            <a:pPr algn="just" eaLnBrk="1" hangingPunct="1">
              <a:lnSpc>
                <a:spcPct val="75000"/>
              </a:lnSpc>
              <a:spcAft>
                <a:spcPct val="20000"/>
              </a:spcAft>
              <a:buClr>
                <a:srgbClr val="008080"/>
              </a:buClr>
              <a:buSzPct val="105000"/>
              <a:buFontTx/>
              <a:buChar char="•"/>
            </a:pPr>
            <a:r>
              <a:rPr lang="ru-RU" altLang="ja-JP" sz="1600" b="1" smtClean="0">
                <a:solidFill>
                  <a:srgbClr val="008080"/>
                </a:solidFill>
                <a:latin typeface="Calibri" pitchFamily="34" charset="0"/>
              </a:rPr>
              <a:t>Сбор данных:</a:t>
            </a:r>
          </a:p>
          <a:p>
            <a:pPr algn="just" eaLnBrk="1" hangingPunct="1">
              <a:lnSpc>
                <a:spcPct val="75000"/>
              </a:lnSpc>
              <a:spcAft>
                <a:spcPct val="20000"/>
              </a:spcAft>
              <a:buClr>
                <a:srgbClr val="008080"/>
              </a:buClr>
              <a:buFont typeface="Wingdings" pitchFamily="2" charset="2"/>
              <a:buNone/>
            </a:pPr>
            <a:r>
              <a:rPr lang="ru-RU" altLang="ja-JP" sz="1600" smtClean="0">
                <a:latin typeface="Calibri" pitchFamily="34" charset="0"/>
              </a:rPr>
              <a:t>70% всех данных, используемых в ранжировании </a:t>
            </a:r>
            <a:r>
              <a:rPr lang="en-US" altLang="ja-JP" sz="1600" smtClean="0">
                <a:latin typeface="Calibri" pitchFamily="34" charset="0"/>
                <a:ea typeface="MS PGothic" pitchFamily="34" charset="-128"/>
              </a:rPr>
              <a:t>CHE</a:t>
            </a:r>
            <a:r>
              <a:rPr lang="ru-RU" altLang="ja-JP" sz="1600" smtClean="0">
                <a:latin typeface="Calibri" pitchFamily="34" charset="0"/>
              </a:rPr>
              <a:t>, собираются с помощью онлайн анкетирования и материалов самооценки, что повышает риск фальсификации данных, тем не менее,</a:t>
            </a:r>
          </a:p>
          <a:p>
            <a:pPr algn="just" eaLnBrk="1" hangingPunct="1">
              <a:lnSpc>
                <a:spcPct val="75000"/>
              </a:lnSpc>
              <a:spcAft>
                <a:spcPct val="20000"/>
              </a:spcAft>
              <a:buClr>
                <a:srgbClr val="008080"/>
              </a:buClr>
              <a:buFont typeface="Wingdings" pitchFamily="2" charset="2"/>
              <a:buNone/>
            </a:pPr>
            <a:r>
              <a:rPr lang="ru-RU" altLang="ja-JP" sz="1600" smtClean="0">
                <a:latin typeface="Calibri" pitchFamily="34" charset="0"/>
              </a:rPr>
              <a:t>все полученные данные проходят процедуру аудита на достоверность и надежность и пересылаются учебным заведениям для окончательного утверждения</a:t>
            </a:r>
          </a:p>
          <a:p>
            <a:pPr algn="just" eaLnBrk="1" hangingPunct="1">
              <a:lnSpc>
                <a:spcPct val="75000"/>
              </a:lnSpc>
              <a:spcAft>
                <a:spcPct val="20000"/>
              </a:spcAft>
              <a:buClr>
                <a:srgbClr val="008080"/>
              </a:buClr>
              <a:buFont typeface="Wingdings" pitchFamily="2" charset="2"/>
              <a:buNone/>
            </a:pPr>
            <a:r>
              <a:rPr lang="ru-RU" altLang="ja-JP" sz="1600" smtClean="0">
                <a:latin typeface="Calibri" pitchFamily="34" charset="0"/>
              </a:rPr>
              <a:t>в случае подозрения в фальсификации, учебное заведение исключается из ранжирования</a:t>
            </a:r>
          </a:p>
          <a:p>
            <a:pPr algn="just" eaLnBrk="1" hangingPunct="1">
              <a:lnSpc>
                <a:spcPct val="75000"/>
              </a:lnSpc>
              <a:spcAft>
                <a:spcPct val="20000"/>
              </a:spcAft>
              <a:buClr>
                <a:srgbClr val="008080"/>
              </a:buClr>
              <a:buSzTx/>
              <a:buFontTx/>
              <a:buChar char="•"/>
            </a:pPr>
            <a:r>
              <a:rPr lang="ru-RU" altLang="ja-JP" sz="1600" b="1" smtClean="0">
                <a:solidFill>
                  <a:srgbClr val="008080"/>
                </a:solidFill>
                <a:latin typeface="Calibri" pitchFamily="34" charset="0"/>
              </a:rPr>
              <a:t>Надежность и релевантность показателей</a:t>
            </a:r>
          </a:p>
          <a:p>
            <a:pPr algn="just" eaLnBrk="1" hangingPunct="1">
              <a:lnSpc>
                <a:spcPct val="75000"/>
              </a:lnSpc>
              <a:spcAft>
                <a:spcPct val="20000"/>
              </a:spcAft>
              <a:buClr>
                <a:srgbClr val="008080"/>
              </a:buClr>
              <a:buFont typeface="Wingdings" pitchFamily="2" charset="2"/>
              <a:buNone/>
            </a:pPr>
            <a:r>
              <a:rPr lang="ru-RU" altLang="ja-JP" sz="1600" smtClean="0">
                <a:latin typeface="Calibri" pitchFamily="34" charset="0"/>
              </a:rPr>
              <a:t>Методология ранжирования обновляется постоянно: увеличивается использование количественных данных, снижается использование оценочных и репутационных данных </a:t>
            </a:r>
          </a:p>
          <a:p>
            <a:pPr algn="just" eaLnBrk="1" hangingPunct="1">
              <a:lnSpc>
                <a:spcPct val="75000"/>
              </a:lnSpc>
              <a:spcAft>
                <a:spcPct val="20000"/>
              </a:spcAft>
              <a:buClr>
                <a:srgbClr val="008080"/>
              </a:buClr>
              <a:buSzPct val="105000"/>
              <a:buFontTx/>
              <a:buChar char="•"/>
            </a:pPr>
            <a:r>
              <a:rPr lang="ru-RU" altLang="ja-JP" sz="1600" b="1" smtClean="0">
                <a:solidFill>
                  <a:srgbClr val="008080"/>
                </a:solidFill>
                <a:latin typeface="Calibri" pitchFamily="34" charset="0"/>
              </a:rPr>
              <a:t>Интерактивность и транспарентность</a:t>
            </a:r>
          </a:p>
          <a:p>
            <a:pPr algn="just" eaLnBrk="1" hangingPunct="1">
              <a:lnSpc>
                <a:spcPct val="75000"/>
              </a:lnSpc>
              <a:spcAft>
                <a:spcPct val="20000"/>
              </a:spcAft>
              <a:buClr>
                <a:srgbClr val="008080"/>
              </a:buClr>
              <a:buFont typeface="Wingdings" pitchFamily="2" charset="2"/>
              <a:buNone/>
            </a:pPr>
            <a:r>
              <a:rPr lang="ru-RU" altLang="ja-JP" sz="1600" smtClean="0">
                <a:latin typeface="Calibri" pitchFamily="34" charset="0"/>
              </a:rPr>
              <a:t>Ранжирования </a:t>
            </a:r>
            <a:r>
              <a:rPr lang="en-US" altLang="ja-JP" sz="1600" smtClean="0">
                <a:latin typeface="Calibri" pitchFamily="34" charset="0"/>
                <a:ea typeface="MS PGothic" pitchFamily="34" charset="-128"/>
              </a:rPr>
              <a:t>CHE</a:t>
            </a:r>
            <a:r>
              <a:rPr lang="ru-RU" altLang="ja-JP" sz="1600" smtClean="0">
                <a:latin typeface="Calibri" pitchFamily="34" charset="0"/>
              </a:rPr>
              <a:t> в высокой степень интерактивны. Потребителям предоставляется возможность выбора одного индикатора или группы индикаторов для сравнения университетов. </a:t>
            </a:r>
            <a:endParaRPr lang="en-US" altLang="ja-JP" sz="1600" smtClean="0">
              <a:latin typeface="Calibri" pitchFamily="34" charset="0"/>
              <a:ea typeface="MS PGothic" pitchFamily="34" charset="-128"/>
            </a:endParaRPr>
          </a:p>
          <a:p>
            <a:pPr algn="just" eaLnBrk="1" hangingPunct="1">
              <a:lnSpc>
                <a:spcPct val="75000"/>
              </a:lnSpc>
              <a:spcAft>
                <a:spcPct val="20000"/>
              </a:spcAft>
              <a:buClr>
                <a:srgbClr val="008080"/>
              </a:buClr>
              <a:buFont typeface="Wingdings" pitchFamily="2" charset="2"/>
              <a:buNone/>
            </a:pPr>
            <a:r>
              <a:rPr lang="ru-RU" altLang="ja-JP" sz="1600" smtClean="0">
                <a:latin typeface="Calibri" pitchFamily="34" charset="0"/>
              </a:rPr>
              <a:t>Информация о методах сбора данных, расчете индикаторов и оценке учебных заведений находится в открытом доступе. </a:t>
            </a:r>
          </a:p>
          <a:p>
            <a:pPr algn="just" eaLnBrk="1" hangingPunct="1">
              <a:lnSpc>
                <a:spcPct val="95000"/>
              </a:lnSpc>
              <a:spcAft>
                <a:spcPct val="20000"/>
              </a:spcAft>
              <a:buClr>
                <a:srgbClr val="008080"/>
              </a:buClr>
              <a:buFont typeface="Wingdings" pitchFamily="2" charset="2"/>
              <a:buNone/>
            </a:pPr>
            <a:endParaRPr lang="ru-RU" altLang="ja-JP" sz="1600" smtClean="0">
              <a:latin typeface="Calibri" pitchFamily="34" charset="0"/>
            </a:endParaRPr>
          </a:p>
          <a:p>
            <a:pPr eaLnBrk="1" hangingPunct="1">
              <a:lnSpc>
                <a:spcPct val="80000"/>
              </a:lnSpc>
            </a:pPr>
            <a:endParaRPr lang="en-US" altLang="ja-JP" sz="1700" smtClean="0">
              <a:latin typeface="Calibri" pitchFamily="34" charset="0"/>
              <a:ea typeface="MS PGothic" pitchFamily="34" charset="-128"/>
            </a:endParaRPr>
          </a:p>
          <a:p>
            <a:pPr eaLnBrk="1" hangingPunct="1">
              <a:lnSpc>
                <a:spcPct val="80000"/>
              </a:lnSpc>
            </a:pPr>
            <a:endParaRPr lang="ru-RU" altLang="ja-JP" sz="1700" smtClean="0">
              <a:latin typeface="Calibri" pitchFamily="34" charset="0"/>
            </a:endParaRPr>
          </a:p>
          <a:p>
            <a:pPr eaLnBrk="1" hangingPunct="1">
              <a:lnSpc>
                <a:spcPct val="80000"/>
              </a:lnSpc>
            </a:pPr>
            <a:endParaRPr lang="ru-RU" sz="1700" smtClean="0"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Номер слайда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eaLnBrk="1" hangingPunct="1"/>
            <a:fld id="{580D9C7E-0291-4F59-8C3C-5CF5C217B346}" type="slidenum">
              <a:rPr lang="ru-RU"/>
              <a:pPr eaLnBrk="1" hangingPunct="1"/>
              <a:t>17</a:t>
            </a:fld>
            <a:endParaRPr lang="ru-RU"/>
          </a:p>
        </p:txBody>
      </p:sp>
      <p:sp>
        <p:nvSpPr>
          <p:cNvPr id="20483" name="Rectangle 2"/>
          <p:cNvSpPr>
            <a:spLocks noGrp="1" noChangeArrowheads="1"/>
          </p:cNvSpPr>
          <p:nvPr>
            <p:ph type="title"/>
          </p:nvPr>
        </p:nvSpPr>
        <p:spPr>
          <a:xfrm>
            <a:off x="990600" y="152400"/>
            <a:ext cx="7848600" cy="1295400"/>
          </a:xfrm>
        </p:spPr>
        <p:txBody>
          <a:bodyPr/>
          <a:lstStyle/>
          <a:p>
            <a:pPr eaLnBrk="1" hangingPunct="1"/>
            <a:r>
              <a:rPr lang="ru-RU" sz="3000" b="1" smtClean="0">
                <a:latin typeface="Calibri" pitchFamily="34" charset="0"/>
              </a:rPr>
              <a:t>Принципы и критерии качества современных международных систем ранжирования университетов</a:t>
            </a:r>
          </a:p>
        </p:txBody>
      </p:sp>
      <p:sp>
        <p:nvSpPr>
          <p:cNvPr id="2048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371600" y="1676400"/>
            <a:ext cx="7313613" cy="4114800"/>
          </a:xfrm>
        </p:spPr>
        <p:txBody>
          <a:bodyPr/>
          <a:lstStyle/>
          <a:p>
            <a:pPr eaLnBrk="1" hangingPunct="1">
              <a:lnSpc>
                <a:spcPct val="90000"/>
              </a:lnSpc>
              <a:spcAft>
                <a:spcPct val="40000"/>
              </a:spcAft>
              <a:buSzTx/>
              <a:buFont typeface="Wingdings" pitchFamily="2" charset="2"/>
              <a:buNone/>
            </a:pPr>
            <a:r>
              <a:rPr lang="ru-RU" sz="2800" smtClean="0">
                <a:latin typeface="Calibri" pitchFamily="34" charset="0"/>
              </a:rPr>
              <a:t>Критерии оценки сильных и слабых сторон методологий рейтингования</a:t>
            </a:r>
          </a:p>
          <a:p>
            <a:pPr eaLnBrk="1" hangingPunct="1">
              <a:lnSpc>
                <a:spcPct val="90000"/>
              </a:lnSpc>
              <a:spcAft>
                <a:spcPct val="40000"/>
              </a:spcAft>
              <a:buSzTx/>
              <a:buFontTx/>
              <a:buChar char="•"/>
            </a:pPr>
            <a:r>
              <a:rPr lang="ru-RU" sz="2800" smtClean="0">
                <a:latin typeface="Calibri" pitchFamily="34" charset="0"/>
                <a:hlinkClick r:id="rId2"/>
              </a:rPr>
              <a:t>Берлинские принципы ранжирования высших учебных заведений</a:t>
            </a:r>
            <a:endParaRPr lang="ru-RU" sz="2800" smtClean="0">
              <a:latin typeface="Calibri" pitchFamily="34" charset="0"/>
            </a:endParaRPr>
          </a:p>
          <a:p>
            <a:pPr eaLnBrk="1" hangingPunct="1">
              <a:lnSpc>
                <a:spcPct val="90000"/>
              </a:lnSpc>
              <a:spcAft>
                <a:spcPct val="40000"/>
              </a:spcAft>
              <a:buSzTx/>
              <a:buFontTx/>
              <a:buChar char="•"/>
            </a:pPr>
            <a:r>
              <a:rPr lang="ru-RU" sz="2800" smtClean="0">
                <a:latin typeface="Calibri" pitchFamily="34" charset="0"/>
                <a:hlinkClick r:id="rId3"/>
              </a:rPr>
              <a:t>Критерии оценки методологий рейтингования в соответствии с «Правилами аудита рейтингов (IREG Ranking Audit Rules)»</a:t>
            </a:r>
            <a:endParaRPr lang="ru-RU" sz="2800" smtClean="0">
              <a:latin typeface="Calibri" pitchFamily="34" charset="0"/>
            </a:endParaRP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endParaRPr lang="ru-RU" smtClean="0"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Номер слайда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eaLnBrk="1" hangingPunct="1"/>
            <a:fld id="{3B86E7F4-57E9-4C23-A565-D2C3E117F7BD}" type="slidenum">
              <a:rPr lang="ru-RU"/>
              <a:pPr eaLnBrk="1" hangingPunct="1"/>
              <a:t>18</a:t>
            </a:fld>
            <a:endParaRPr lang="ru-RU"/>
          </a:p>
        </p:txBody>
      </p:sp>
      <p:sp>
        <p:nvSpPr>
          <p:cNvPr id="21507" name="Rectangle 2"/>
          <p:cNvSpPr>
            <a:spLocks noGrp="1" noChangeArrowheads="1"/>
          </p:cNvSpPr>
          <p:nvPr>
            <p:ph type="title"/>
          </p:nvPr>
        </p:nvSpPr>
        <p:spPr>
          <a:xfrm>
            <a:off x="1066800" y="301625"/>
            <a:ext cx="7772400" cy="917575"/>
          </a:xfrm>
        </p:spPr>
        <p:txBody>
          <a:bodyPr/>
          <a:lstStyle/>
          <a:p>
            <a:pPr eaLnBrk="1" hangingPunct="1"/>
            <a:r>
              <a:rPr lang="ru-RU" sz="2800" b="1" smtClean="0">
                <a:latin typeface="Calibri" pitchFamily="34" charset="0"/>
              </a:rPr>
              <a:t>Критерии </a:t>
            </a:r>
            <a:r>
              <a:rPr lang="en-US" sz="2800" b="1" smtClean="0">
                <a:latin typeface="Calibri" pitchFamily="34" charset="0"/>
              </a:rPr>
              <a:t>IREG </a:t>
            </a:r>
            <a:r>
              <a:rPr lang="ru-RU" sz="2800" b="1" smtClean="0">
                <a:latin typeface="Calibri" pitchFamily="34" charset="0"/>
              </a:rPr>
              <a:t>и веса основных и стандартных критериев</a:t>
            </a:r>
          </a:p>
        </p:txBody>
      </p:sp>
      <p:graphicFrame>
        <p:nvGraphicFramePr>
          <p:cNvPr id="50179" name="Group 3"/>
          <p:cNvGraphicFramePr>
            <a:graphicFrameLocks noGrp="1"/>
          </p:cNvGraphicFramePr>
          <p:nvPr/>
        </p:nvGraphicFramePr>
        <p:xfrm>
          <a:off x="900113" y="1628775"/>
          <a:ext cx="8064500" cy="5211763"/>
        </p:xfrm>
        <a:graphic>
          <a:graphicData uri="http://schemas.openxmlformats.org/drawingml/2006/table">
            <a:tbl>
              <a:tblPr/>
              <a:tblGrid>
                <a:gridCol w="744537"/>
                <a:gridCol w="6586538"/>
                <a:gridCol w="733425"/>
              </a:tblGrid>
              <a:tr h="530320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Times New Roman" pitchFamily="18" charset="0"/>
                          <a:cs typeface="Arial" pitchFamily="34" charset="0"/>
                        </a:rPr>
                        <a:t>№ п/п</a:t>
                      </a:r>
                      <a:endParaRPr kumimoji="0" lang="ru-RU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Times New Roman" pitchFamily="18" charset="0"/>
                        <a:cs typeface="Arial" pitchFamily="34" charset="0"/>
                      </a:endParaRPr>
                    </a:p>
                  </a:txBody>
                  <a:tcPr marT="45717" marB="45717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Times New Roman" pitchFamily="18" charset="0"/>
                          <a:cs typeface="Arial" pitchFamily="34" charset="0"/>
                        </a:rPr>
                        <a:t>Критерии</a:t>
                      </a:r>
                      <a:endParaRPr kumimoji="0" lang="ru-RU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Times New Roman" pitchFamily="18" charset="0"/>
                        <a:cs typeface="Arial" pitchFamily="34" charset="0"/>
                      </a:endParaRPr>
                    </a:p>
                  </a:txBody>
                  <a:tcPr marT="45717" marB="45717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Times New Roman" pitchFamily="18" charset="0"/>
                          <a:cs typeface="Arial" pitchFamily="34" charset="0"/>
                        </a:rPr>
                        <a:t>Веса</a:t>
                      </a:r>
                      <a:endParaRPr kumimoji="0" lang="ru-RU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Times New Roman" pitchFamily="18" charset="0"/>
                        <a:cs typeface="Arial" pitchFamily="34" charset="0"/>
                      </a:endParaRPr>
                    </a:p>
                  </a:txBody>
                  <a:tcPr marT="45717" marB="45717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10877">
                <a:tc gridSpan="3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Times New Roman" pitchFamily="18" charset="0"/>
                          <a:cs typeface="Arial" pitchFamily="34" charset="0"/>
                        </a:rPr>
                        <a:t>ЦЕЛЬ, ЦЕЛЕВЫЕ ГРУППЫ, КЛЮЧЕВОЙ ПОДХОД</a:t>
                      </a:r>
                    </a:p>
                  </a:txBody>
                  <a:tcPr marT="45717" marB="45717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530320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Times New Roman" pitchFamily="18" charset="0"/>
                          <a:cs typeface="Arial" pitchFamily="34" charset="0"/>
                        </a:rPr>
                        <a:t>1.</a:t>
                      </a:r>
                      <a:endParaRPr kumimoji="0" lang="ru-RU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Times New Roman" pitchFamily="18" charset="0"/>
                        <a:cs typeface="Arial" pitchFamily="34" charset="0"/>
                      </a:endParaRPr>
                    </a:p>
                  </a:txBody>
                  <a:tcPr marT="45717" marB="45717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Times New Roman" pitchFamily="18" charset="0"/>
                          <a:cs typeface="Arial" pitchFamily="34" charset="0"/>
                        </a:rPr>
                        <a:t>Цель ранжирования и (ключевые) целевые группы должны быть четко определены</a:t>
                      </a:r>
                    </a:p>
                  </a:txBody>
                  <a:tcPr marT="45717" marB="45717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Times New Roman" pitchFamily="18" charset="0"/>
                          <a:cs typeface="Arial" pitchFamily="34" charset="0"/>
                        </a:rPr>
                        <a:t>2</a:t>
                      </a:r>
                      <a:endParaRPr kumimoji="0" lang="ru-RU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Times New Roman" pitchFamily="18" charset="0"/>
                        <a:cs typeface="Arial" pitchFamily="34" charset="0"/>
                      </a:endParaRPr>
                    </a:p>
                  </a:txBody>
                  <a:tcPr marT="45717" marB="45717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30320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Times New Roman" pitchFamily="18" charset="0"/>
                          <a:cs typeface="Arial" pitchFamily="34" charset="0"/>
                        </a:rPr>
                        <a:t>2.</a:t>
                      </a:r>
                      <a:endParaRPr kumimoji="0" lang="ru-RU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Times New Roman" pitchFamily="18" charset="0"/>
                        <a:cs typeface="Arial" pitchFamily="34" charset="0"/>
                      </a:endParaRPr>
                    </a:p>
                  </a:txBody>
                  <a:tcPr marT="45717" marB="45717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Times New Roman" pitchFamily="18" charset="0"/>
                          <a:cs typeface="Arial" pitchFamily="34" charset="0"/>
                        </a:rPr>
                        <a:t>Ранжирование должно отражать разнообразие институтов высшего образования</a:t>
                      </a:r>
                    </a:p>
                  </a:txBody>
                  <a:tcPr marT="45717" marB="45717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Times New Roman" pitchFamily="18" charset="0"/>
                          <a:cs typeface="Arial" pitchFamily="34" charset="0"/>
                        </a:rPr>
                        <a:t>2</a:t>
                      </a:r>
                      <a:endParaRPr kumimoji="0" lang="ru-RU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Times New Roman" pitchFamily="18" charset="0"/>
                        <a:cs typeface="Arial" pitchFamily="34" charset="0"/>
                      </a:endParaRPr>
                    </a:p>
                  </a:txBody>
                  <a:tcPr marT="45717" marB="45717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749762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Times New Roman" pitchFamily="18" charset="0"/>
                          <a:cs typeface="Arial" pitchFamily="34" charset="0"/>
                        </a:rPr>
                        <a:t>3.</a:t>
                      </a:r>
                      <a:endParaRPr kumimoji="0" lang="ru-RU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Times New Roman" pitchFamily="18" charset="0"/>
                        <a:cs typeface="Arial" pitchFamily="34" charset="0"/>
                      </a:endParaRPr>
                    </a:p>
                  </a:txBody>
                  <a:tcPr marT="45717" marB="45717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Times New Roman" pitchFamily="18" charset="0"/>
                          <a:cs typeface="Arial" pitchFamily="34" charset="0"/>
                        </a:rPr>
                        <a:t>Ранжирование должно уточнять языковой, культурный, экономический и исторический контекст оцениваемых образовательных систем.</a:t>
                      </a:r>
                    </a:p>
                  </a:txBody>
                  <a:tcPr marT="45717" marB="45717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Times New Roman" pitchFamily="18" charset="0"/>
                          <a:cs typeface="Arial" pitchFamily="34" charset="0"/>
                        </a:rPr>
                        <a:t>1</a:t>
                      </a:r>
                      <a:endParaRPr kumimoji="0" lang="ru-RU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Times New Roman" pitchFamily="18" charset="0"/>
                        <a:cs typeface="Arial" pitchFamily="34" charset="0"/>
                      </a:endParaRPr>
                    </a:p>
                  </a:txBody>
                  <a:tcPr marT="45717" marB="45717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10877">
                <a:tc gridSpan="3"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1992313" algn="l"/>
                        </a:tabLst>
                      </a:pP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Times New Roman" pitchFamily="18" charset="0"/>
                          <a:cs typeface="Arial" pitchFamily="34" charset="0"/>
                        </a:rPr>
                        <a:t>МЕТОДОЛОГИЯ</a:t>
                      </a:r>
                    </a:p>
                  </a:txBody>
                  <a:tcPr marT="45717" marB="45717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530320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Times New Roman" pitchFamily="18" charset="0"/>
                          <a:cs typeface="Arial" pitchFamily="34" charset="0"/>
                        </a:rPr>
                        <a:t>4.</a:t>
                      </a:r>
                      <a:endParaRPr kumimoji="0" lang="ru-RU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Times New Roman" pitchFamily="18" charset="0"/>
                        <a:cs typeface="Arial" pitchFamily="34" charset="0"/>
                      </a:endParaRPr>
                    </a:p>
                  </a:txBody>
                  <a:tcPr marT="45717" marB="45717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Times New Roman" pitchFamily="18" charset="0"/>
                          <a:cs typeface="Arial" pitchFamily="34" charset="0"/>
                        </a:rPr>
                        <a:t>Индикаторы, выбираемые для ранжирования, должны быть релевантными и валидными.</a:t>
                      </a:r>
                    </a:p>
                  </a:txBody>
                  <a:tcPr marT="45717" marB="45717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Times New Roman" pitchFamily="18" charset="0"/>
                          <a:cs typeface="Arial" pitchFamily="34" charset="0"/>
                        </a:rPr>
                        <a:t>2</a:t>
                      </a:r>
                      <a:endParaRPr kumimoji="0" lang="ru-RU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Times New Roman" pitchFamily="18" charset="0"/>
                        <a:cs typeface="Arial" pitchFamily="34" charset="0"/>
                      </a:endParaRPr>
                    </a:p>
                  </a:txBody>
                  <a:tcPr marT="45717" marB="45717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969205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Times New Roman" pitchFamily="18" charset="0"/>
                          <a:cs typeface="Arial" pitchFamily="34" charset="0"/>
                        </a:rPr>
                        <a:t>5.</a:t>
                      </a:r>
                      <a:endParaRPr kumimoji="0" lang="ru-RU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Times New Roman" pitchFamily="18" charset="0"/>
                        <a:cs typeface="Arial" pitchFamily="34" charset="0"/>
                      </a:endParaRPr>
                    </a:p>
                  </a:txBody>
                  <a:tcPr marT="45717" marB="45717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Times New Roman" pitchFamily="18" charset="0"/>
                          <a:cs typeface="Arial" pitchFamily="34" charset="0"/>
                        </a:rPr>
                        <a:t>Качество деятельности институтов высшего образования – понятие многомерное и многоаспектное и часто является отражением восприятия наблюдателя. Хорошее ранжирование должно сочетать различные точки зрения</a:t>
                      </a:r>
                    </a:p>
                  </a:txBody>
                  <a:tcPr marT="45717" marB="45717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Times New Roman" pitchFamily="18" charset="0"/>
                          <a:cs typeface="Arial" pitchFamily="34" charset="0"/>
                        </a:rPr>
                        <a:t>1</a:t>
                      </a:r>
                      <a:endParaRPr kumimoji="0" lang="ru-RU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Times New Roman" pitchFamily="18" charset="0"/>
                        <a:cs typeface="Arial" pitchFamily="34" charset="0"/>
                      </a:endParaRPr>
                    </a:p>
                  </a:txBody>
                  <a:tcPr marT="45717" marB="45717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749762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Times New Roman" pitchFamily="18" charset="0"/>
                          <a:cs typeface="Arial" pitchFamily="34" charset="0"/>
                        </a:rPr>
                        <a:t>6.</a:t>
                      </a:r>
                      <a:endParaRPr kumimoji="0" lang="ru-RU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Times New Roman" pitchFamily="18" charset="0"/>
                        <a:cs typeface="Arial" pitchFamily="34" charset="0"/>
                      </a:endParaRPr>
                    </a:p>
                  </a:txBody>
                  <a:tcPr marT="45717" marB="45717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Times New Roman" pitchFamily="18" charset="0"/>
                          <a:cs typeface="Arial" pitchFamily="34" charset="0"/>
                        </a:rPr>
                        <a:t>Всегда, когда это возможно, предпочтительнее использовать для ранжирования оценку результатов деятельности вузов, нежели оценку исходных параметров.</a:t>
                      </a:r>
                    </a:p>
                  </a:txBody>
                  <a:tcPr marT="45717" marB="45717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Times New Roman" pitchFamily="18" charset="0"/>
                          <a:cs typeface="Arial" pitchFamily="34" charset="0"/>
                        </a:rPr>
                        <a:t>1</a:t>
                      </a:r>
                      <a:endParaRPr kumimoji="0" lang="ru-RU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Times New Roman" pitchFamily="18" charset="0"/>
                        <a:cs typeface="Arial" pitchFamily="34" charset="0"/>
                      </a:endParaRPr>
                    </a:p>
                  </a:txBody>
                  <a:tcPr marT="45717" marB="45717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Номер слайда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eaLnBrk="1" hangingPunct="1"/>
            <a:fld id="{C8576DC7-B1A4-4D93-937F-97E3278E8BBF}" type="slidenum">
              <a:rPr lang="ru-RU"/>
              <a:pPr eaLnBrk="1" hangingPunct="1"/>
              <a:t>19</a:t>
            </a:fld>
            <a:endParaRPr lang="ru-RU"/>
          </a:p>
        </p:txBody>
      </p:sp>
      <p:sp>
        <p:nvSpPr>
          <p:cNvPr id="22531" name="Rectangle 2"/>
          <p:cNvSpPr>
            <a:spLocks noGrp="1" noChangeArrowheads="1"/>
          </p:cNvSpPr>
          <p:nvPr>
            <p:ph type="title"/>
          </p:nvPr>
        </p:nvSpPr>
        <p:spPr>
          <a:xfrm>
            <a:off x="990600" y="301625"/>
            <a:ext cx="7693025" cy="1143000"/>
          </a:xfrm>
        </p:spPr>
        <p:txBody>
          <a:bodyPr/>
          <a:lstStyle/>
          <a:p>
            <a:pPr eaLnBrk="1" hangingPunct="1"/>
            <a:r>
              <a:rPr lang="ru-RU" sz="3200" b="1" smtClean="0">
                <a:latin typeface="Calibri" pitchFamily="34" charset="0"/>
              </a:rPr>
              <a:t>Критерии </a:t>
            </a:r>
            <a:r>
              <a:rPr lang="en-US" sz="3200" b="1" smtClean="0">
                <a:latin typeface="Calibri" pitchFamily="34" charset="0"/>
              </a:rPr>
              <a:t>IREG </a:t>
            </a:r>
            <a:r>
              <a:rPr lang="ru-RU" sz="3200" b="1" smtClean="0">
                <a:latin typeface="Calibri" pitchFamily="34" charset="0"/>
              </a:rPr>
              <a:t>и веса основных и стандартных критериев</a:t>
            </a:r>
          </a:p>
        </p:txBody>
      </p:sp>
      <p:graphicFrame>
        <p:nvGraphicFramePr>
          <p:cNvPr id="51203" name="Group 3"/>
          <p:cNvGraphicFramePr>
            <a:graphicFrameLocks noGrp="1"/>
          </p:cNvGraphicFramePr>
          <p:nvPr>
            <p:ph idx="1"/>
          </p:nvPr>
        </p:nvGraphicFramePr>
        <p:xfrm>
          <a:off x="838200" y="1639888"/>
          <a:ext cx="8077200" cy="5715000"/>
        </p:xfrm>
        <a:graphic>
          <a:graphicData uri="http://schemas.openxmlformats.org/drawingml/2006/table">
            <a:tbl>
              <a:tblPr/>
              <a:tblGrid>
                <a:gridCol w="1214438"/>
                <a:gridCol w="5265737"/>
                <a:gridCol w="1597025"/>
              </a:tblGrid>
              <a:tr h="530225">
                <a:tc>
                  <a:txBody>
                    <a:bodyPr/>
                    <a:lstStyle/>
                    <a:p>
                      <a:pPr marL="342900" marR="0" lvl="0" indent="-34290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Times New Roman" pitchFamily="18" charset="0"/>
                        </a:rPr>
                        <a:t>7.</a:t>
                      </a:r>
                      <a:endParaRPr kumimoji="0" lang="ru-RU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3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Times New Roman" pitchFamily="18" charset="0"/>
                        </a:rPr>
                        <a:t>Рейтинги должны содержать подробную информацию о применяемой методологии, и должны быть с этой точки зрения транспарентными.</a:t>
                      </a:r>
                      <a:endParaRPr kumimoji="0" lang="ru-RU" sz="13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Times New Roman" pitchFamily="18" charset="0"/>
                        </a:rPr>
                        <a:t>2</a:t>
                      </a:r>
                      <a:endParaRPr kumimoji="0" lang="ru-RU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974725">
                <a:tc>
                  <a:txBody>
                    <a:bodyPr/>
                    <a:lstStyle/>
                    <a:p>
                      <a:pPr marL="342900" marR="0" lvl="0" indent="-34290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Times New Roman" pitchFamily="18" charset="0"/>
                        </a:rPr>
                        <a:t>8.</a:t>
                      </a:r>
                      <a:endParaRPr kumimoji="0" lang="ru-RU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Times New Roman" pitchFamily="18" charset="0"/>
                        </a:rPr>
                        <a:t>Если ранжирование использует комплексные индикаторы, то должны быть опубликованы веса отдельных индикаторов. При проведении ранжирования в течение продолжительного периода не должно происходить частого изменения весов индикаторов. Если такие изменения происходят,  то для этого должны быть методологические или концептуальные обоснования</a:t>
                      </a:r>
                      <a:r>
                        <a:rPr kumimoji="0" lang="ru-RU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Times New Roman" pitchFamily="18" charset="0"/>
                        </a:rPr>
                        <a:t>.</a:t>
                      </a:r>
                      <a:endParaRPr kumimoji="0" lang="ru-RU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Times New Roman" pitchFamily="18" charset="0"/>
                        </a:rPr>
                        <a:t>2</a:t>
                      </a:r>
                      <a:endParaRPr kumimoji="0" lang="ru-RU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779463">
                <a:tc>
                  <a:txBody>
                    <a:bodyPr/>
                    <a:lstStyle/>
                    <a:p>
                      <a:pPr marL="342900" marR="0" lvl="0" indent="-34290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Times New Roman" pitchFamily="18" charset="0"/>
                        </a:rPr>
                        <a:t>9.</a:t>
                      </a:r>
                      <a:endParaRPr kumimoji="0" lang="ru-RU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Times New Roman" pitchFamily="18" charset="0"/>
                        </a:rPr>
                        <a:t>Данные, используемые в ранжированиях, должны быть получены из</a:t>
                      </a: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Times New Roman" pitchFamily="18" charset="0"/>
                        </a:rPr>
                        <a:t>авторитетных, проверяемых, доступных контролю источников или собраны с соблюдением надлежащих процедур и профессиональных правил сбора данных для эмпирических исследований.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Times New Roman" pitchFamily="18" charset="0"/>
                        </a:rPr>
                        <a:t>2</a:t>
                      </a:r>
                      <a:endParaRPr kumimoji="0" lang="ru-RU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328613">
                <a:tc>
                  <a:txBody>
                    <a:bodyPr/>
                    <a:lstStyle/>
                    <a:p>
                      <a:pPr marL="342900" marR="0" lvl="0" indent="-34290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Times New Roman" pitchFamily="18" charset="0"/>
                        </a:rPr>
                        <a:t>10.</a:t>
                      </a:r>
                      <a:endParaRPr kumimoji="0" lang="ru-RU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Times New Roman" pitchFamily="18" charset="0"/>
                        </a:rPr>
                        <a:t>Базовая методика должна оставаться постоянной, насколько это возможно.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Times New Roman" pitchFamily="18" charset="0"/>
                        </a:rPr>
                        <a:t>1</a:t>
                      </a:r>
                      <a:endParaRPr kumimoji="0" lang="ru-RU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1163">
                <a:tc>
                  <a:txBody>
                    <a:bodyPr/>
                    <a:lstStyle/>
                    <a:p>
                      <a:pPr marL="342900" marR="0" lvl="0" indent="-34290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Times New Roman" pitchFamily="18" charset="0"/>
                        </a:rPr>
                        <a:t>11.</a:t>
                      </a:r>
                      <a:endParaRPr kumimoji="0" lang="ru-RU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Times New Roman" pitchFamily="18" charset="0"/>
                        </a:rPr>
                        <a:t>Ранжирование должно быть доступно для пользователей в течение года либо в печатном виде, либо интерактивно.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Times New Roman" pitchFamily="18" charset="0"/>
                        </a:rPr>
                        <a:t>1</a:t>
                      </a:r>
                      <a:endParaRPr kumimoji="0" lang="ru-RU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20688">
                <a:tc>
                  <a:txBody>
                    <a:bodyPr/>
                    <a:lstStyle/>
                    <a:p>
                      <a:pPr marL="342900" marR="0" lvl="0" indent="-34290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Times New Roman" pitchFamily="18" charset="0"/>
                        </a:rPr>
                        <a:t>12.</a:t>
                      </a:r>
                      <a:endParaRPr kumimoji="0" lang="ru-RU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Times New Roman" pitchFamily="18" charset="0"/>
                        </a:rPr>
                        <a:t>Публикация ранжирования должна содержать описание методов и индикаторов, используемых при ранжировании учебных заведений.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Times New Roman" pitchFamily="18" charset="0"/>
                        </a:rPr>
                        <a:t>1</a:t>
                      </a:r>
                      <a:endParaRPr kumimoji="0" lang="ru-RU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569913">
                <a:tc>
                  <a:txBody>
                    <a:bodyPr/>
                    <a:lstStyle/>
                    <a:p>
                      <a:pPr marL="342900" marR="0" lvl="0" indent="-34290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Times New Roman" pitchFamily="18" charset="0"/>
                        </a:rPr>
                        <a:t>13.</a:t>
                      </a:r>
                      <a:endParaRPr kumimoji="0" lang="ru-RU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Times New Roman" pitchFamily="18" charset="0"/>
                        </a:rPr>
                        <a:t>Опубликованное ранжирование должно содержать информацию о баллах для каждого отдельного индикатора, используемых для расчета комплексного индикатора.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Times New Roman" pitchFamily="18" charset="0"/>
                        </a:rPr>
                        <a:t>2</a:t>
                      </a:r>
                      <a:endParaRPr kumimoji="0" lang="ru-RU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568325">
                <a:tc>
                  <a:txBody>
                    <a:bodyPr/>
                    <a:lstStyle/>
                    <a:p>
                      <a:pPr marL="342900" marR="0" lvl="0" indent="-34290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Times New Roman" pitchFamily="18" charset="0"/>
                        </a:rPr>
                        <a:t>14.</a:t>
                      </a:r>
                      <a:endParaRPr kumimoji="0" lang="ru-RU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Times New Roman" pitchFamily="18" charset="0"/>
                        </a:rPr>
                        <a:t>Ранжирования должны предоставлять пользователям некоторую возможность принимать собственные решения относительно релевантности и весов индикаторов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Times New Roman" pitchFamily="18" charset="0"/>
                        </a:rPr>
                        <a:t>1</a:t>
                      </a:r>
                      <a:endParaRPr kumimoji="0" lang="ru-RU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Номер слайда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eaLnBrk="1" hangingPunct="1"/>
            <a:fld id="{AEDF50D7-87CC-40BD-8BDD-D74C33F2958B}" type="slidenum">
              <a:rPr lang="ru-RU"/>
              <a:pPr eaLnBrk="1" hangingPunct="1"/>
              <a:t>20</a:t>
            </a:fld>
            <a:endParaRPr lang="ru-RU"/>
          </a:p>
        </p:txBody>
      </p:sp>
      <p:sp>
        <p:nvSpPr>
          <p:cNvPr id="23555" name="Rectangle 2"/>
          <p:cNvSpPr>
            <a:spLocks noGrp="1" noChangeArrowheads="1"/>
          </p:cNvSpPr>
          <p:nvPr>
            <p:ph type="title"/>
          </p:nvPr>
        </p:nvSpPr>
        <p:spPr>
          <a:xfrm>
            <a:off x="838200" y="301625"/>
            <a:ext cx="7845425" cy="1143000"/>
          </a:xfrm>
        </p:spPr>
        <p:txBody>
          <a:bodyPr/>
          <a:lstStyle/>
          <a:p>
            <a:pPr eaLnBrk="1" hangingPunct="1"/>
            <a:r>
              <a:rPr lang="ru-RU" sz="2800" b="1" smtClean="0">
                <a:latin typeface="Calibri" pitchFamily="34" charset="0"/>
              </a:rPr>
              <a:t>Критерии </a:t>
            </a:r>
            <a:r>
              <a:rPr lang="en-US" sz="2800" b="1" smtClean="0">
                <a:latin typeface="Calibri" pitchFamily="34" charset="0"/>
              </a:rPr>
              <a:t>IREG </a:t>
            </a:r>
            <a:r>
              <a:rPr lang="ru-RU" sz="2800" b="1" smtClean="0">
                <a:latin typeface="Calibri" pitchFamily="34" charset="0"/>
              </a:rPr>
              <a:t>и веса основных и стандартных критериев</a:t>
            </a:r>
          </a:p>
        </p:txBody>
      </p:sp>
      <p:graphicFrame>
        <p:nvGraphicFramePr>
          <p:cNvPr id="52227" name="Group 3"/>
          <p:cNvGraphicFramePr>
            <a:graphicFrameLocks noGrp="1"/>
          </p:cNvGraphicFramePr>
          <p:nvPr/>
        </p:nvGraphicFramePr>
        <p:xfrm>
          <a:off x="1042988" y="1700213"/>
          <a:ext cx="7632700" cy="4760912"/>
        </p:xfrm>
        <a:graphic>
          <a:graphicData uri="http://schemas.openxmlformats.org/drawingml/2006/table">
            <a:tbl>
              <a:tblPr/>
              <a:tblGrid>
                <a:gridCol w="703262"/>
                <a:gridCol w="6234113"/>
                <a:gridCol w="695325"/>
              </a:tblGrid>
              <a:tr h="323084">
                <a:tc gridSpan="3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Times New Roman" pitchFamily="18" charset="0"/>
                          <a:cs typeface="Arial" pitchFamily="34" charset="0"/>
                        </a:rPr>
                        <a:t>ТРАНСПАРЕНТНОСТЬ, ОПЕРАТИВНОСТЬ</a:t>
                      </a: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Times New Roman" pitchFamily="18" charset="0"/>
                        <a:cs typeface="Arial" pitchFamily="34" charset="0"/>
                      </a:endParaRPr>
                    </a:p>
                  </a:txBody>
                  <a:tcPr marT="45719" marB="45719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786373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9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Times New Roman" pitchFamily="18" charset="0"/>
                          <a:cs typeface="Arial" pitchFamily="34" charset="0"/>
                        </a:rPr>
                        <a:t>15.</a:t>
                      </a: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Times New Roman" pitchFamily="18" charset="0"/>
                        <a:cs typeface="Arial" pitchFamily="34" charset="0"/>
                      </a:endParaRPr>
                    </a:p>
                  </a:txBody>
                  <a:tcPr marT="45719" marB="45719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9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Times New Roman" pitchFamily="18" charset="0"/>
                          <a:cs typeface="Arial" pitchFamily="34" charset="0"/>
                        </a:rPr>
                        <a:t>Ранжирования должны быть составлены таким образом, чтобы исключить или значительным образом сократить ошибки, вызванные ранжированием</a:t>
                      </a: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Times New Roman" pitchFamily="18" charset="0"/>
                        <a:cs typeface="Arial" pitchFamily="34" charset="0"/>
                      </a:endParaRPr>
                    </a:p>
                  </a:txBody>
                  <a:tcPr marT="45719" marB="45719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9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Times New Roman" pitchFamily="18" charset="0"/>
                          <a:cs typeface="Arial" pitchFamily="34" charset="0"/>
                        </a:rPr>
                        <a:t>1</a:t>
                      </a: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Times New Roman" pitchFamily="18" charset="0"/>
                        <a:cs typeface="Arial" pitchFamily="34" charset="0"/>
                      </a:endParaRPr>
                    </a:p>
                  </a:txBody>
                  <a:tcPr marT="45719" marB="45719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786373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9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Times New Roman" pitchFamily="18" charset="0"/>
                          <a:cs typeface="Arial" pitchFamily="34" charset="0"/>
                        </a:rPr>
                        <a:t>16.</a:t>
                      </a: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Times New Roman" pitchFamily="18" charset="0"/>
                        <a:cs typeface="Arial" pitchFamily="34" charset="0"/>
                      </a:endParaRPr>
                    </a:p>
                  </a:txBody>
                  <a:tcPr marT="45719" marB="45719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9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Times New Roman" pitchFamily="18" charset="0"/>
                          <a:cs typeface="Arial" pitchFamily="34" charset="0"/>
                        </a:rPr>
                        <a:t>Ранжирования должны обладать механизмом реагирования на запросы заведений высшего образования участвующих в ранжировании</a:t>
                      </a: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Times New Roman" pitchFamily="18" charset="0"/>
                        <a:cs typeface="Arial" pitchFamily="34" charset="0"/>
                      </a:endParaRPr>
                    </a:p>
                  </a:txBody>
                  <a:tcPr marT="45719" marB="45719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9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Times New Roman" pitchFamily="18" charset="0"/>
                          <a:cs typeface="Arial" pitchFamily="34" charset="0"/>
                        </a:rPr>
                        <a:t>2</a:t>
                      </a: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Times New Roman" pitchFamily="18" charset="0"/>
                        <a:cs typeface="Arial" pitchFamily="34" charset="0"/>
                      </a:endParaRPr>
                    </a:p>
                  </a:txBody>
                  <a:tcPr marT="45719" marB="45719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554729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9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Times New Roman" pitchFamily="18" charset="0"/>
                          <a:cs typeface="Arial" pitchFamily="34" charset="0"/>
                        </a:rPr>
                        <a:t>17.</a:t>
                      </a: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Times New Roman" pitchFamily="18" charset="0"/>
                        <a:cs typeface="Arial" pitchFamily="34" charset="0"/>
                      </a:endParaRPr>
                    </a:p>
                  </a:txBody>
                  <a:tcPr marT="45719" marB="45719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9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Times New Roman" pitchFamily="18" charset="0"/>
                          <a:cs typeface="Arial" pitchFamily="34" charset="0"/>
                        </a:rPr>
                        <a:t>Опубликованное в печати или в электронном виде ранжирование должно содержать контактный адрес</a:t>
                      </a: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Times New Roman" pitchFamily="18" charset="0"/>
                        <a:cs typeface="Arial" pitchFamily="34" charset="0"/>
                      </a:endParaRPr>
                    </a:p>
                  </a:txBody>
                  <a:tcPr marT="45719" marB="45719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9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Times New Roman" pitchFamily="18" charset="0"/>
                          <a:cs typeface="Arial" pitchFamily="34" charset="0"/>
                        </a:rPr>
                        <a:t>1</a:t>
                      </a: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Times New Roman" pitchFamily="18" charset="0"/>
                        <a:cs typeface="Arial" pitchFamily="34" charset="0"/>
                      </a:endParaRPr>
                    </a:p>
                  </a:txBody>
                  <a:tcPr marT="45719" marB="45719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323084">
                <a:tc gridSpan="3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Times New Roman" pitchFamily="18" charset="0"/>
                          <a:cs typeface="Arial" pitchFamily="34" charset="0"/>
                        </a:rPr>
                        <a:t>ОБЕСПЕЧЕНИЕ КАЧЕСТВА</a:t>
                      </a: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Times New Roman" pitchFamily="18" charset="0"/>
                        <a:cs typeface="Arial" pitchFamily="34" charset="0"/>
                      </a:endParaRPr>
                    </a:p>
                  </a:txBody>
                  <a:tcPr marT="45719" marB="45719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554729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9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Times New Roman" pitchFamily="18" charset="0"/>
                          <a:cs typeface="Arial" pitchFamily="34" charset="0"/>
                        </a:rPr>
                        <a:t>18.</a:t>
                      </a: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Times New Roman" pitchFamily="18" charset="0"/>
                        <a:cs typeface="Arial" pitchFamily="34" charset="0"/>
                      </a:endParaRPr>
                    </a:p>
                  </a:txBody>
                  <a:tcPr marT="45719" marB="45719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9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Times New Roman" pitchFamily="18" charset="0"/>
                          <a:cs typeface="Arial" pitchFamily="34" charset="0"/>
                        </a:rPr>
                        <a:t>При ранжировании необходимо обеспечить качество самих процедур ранжирования.</a:t>
                      </a: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Times New Roman" pitchFamily="18" charset="0"/>
                        <a:cs typeface="Arial" pitchFamily="34" charset="0"/>
                      </a:endParaRPr>
                    </a:p>
                  </a:txBody>
                  <a:tcPr marT="45719" marB="45719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9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Times New Roman" pitchFamily="18" charset="0"/>
                          <a:cs typeface="Arial" pitchFamily="34" charset="0"/>
                        </a:rPr>
                        <a:t>2</a:t>
                      </a: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Times New Roman" pitchFamily="18" charset="0"/>
                        <a:cs typeface="Arial" pitchFamily="34" charset="0"/>
                      </a:endParaRPr>
                    </a:p>
                  </a:txBody>
                  <a:tcPr marT="45719" marB="45719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554729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9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Times New Roman" pitchFamily="18" charset="0"/>
                          <a:cs typeface="Arial" pitchFamily="34" charset="0"/>
                        </a:rPr>
                        <a:t>19.</a:t>
                      </a: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Times New Roman" pitchFamily="18" charset="0"/>
                        <a:cs typeface="Arial" pitchFamily="34" charset="0"/>
                      </a:endParaRPr>
                    </a:p>
                  </a:txBody>
                  <a:tcPr marT="45719" marB="45719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9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Times New Roman" pitchFamily="18" charset="0"/>
                          <a:cs typeface="Arial" pitchFamily="34" charset="0"/>
                        </a:rPr>
                        <a:t>Внутренние процедуры обеспечения качества ранжирования должны быть задокументированы.</a:t>
                      </a: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Times New Roman" pitchFamily="18" charset="0"/>
                        <a:cs typeface="Arial" pitchFamily="34" charset="0"/>
                      </a:endParaRPr>
                    </a:p>
                  </a:txBody>
                  <a:tcPr marT="45719" marB="45719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9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Times New Roman" pitchFamily="18" charset="0"/>
                          <a:cs typeface="Arial" pitchFamily="34" charset="0"/>
                        </a:rPr>
                        <a:t>1</a:t>
                      </a: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Times New Roman" pitchFamily="18" charset="0"/>
                        <a:cs typeface="Arial" pitchFamily="34" charset="0"/>
                      </a:endParaRPr>
                    </a:p>
                  </a:txBody>
                  <a:tcPr marT="45719" marB="45719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554729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9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Times New Roman" pitchFamily="18" charset="0"/>
                          <a:cs typeface="Arial" pitchFamily="34" charset="0"/>
                        </a:rPr>
                        <a:t>20.</a:t>
                      </a: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Times New Roman" pitchFamily="18" charset="0"/>
                        <a:cs typeface="Arial" pitchFamily="34" charset="0"/>
                      </a:endParaRPr>
                    </a:p>
                  </a:txBody>
                  <a:tcPr marT="45719" marB="45719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9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Times New Roman" pitchFamily="18" charset="0"/>
                          <a:cs typeface="Arial" pitchFamily="34" charset="0"/>
                        </a:rPr>
                        <a:t>Необходимо осуществлять организационные меры для повышения доверия к результатам ранжирования</a:t>
                      </a: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Times New Roman" pitchFamily="18" charset="0"/>
                        <a:cs typeface="Arial" pitchFamily="34" charset="0"/>
                      </a:endParaRPr>
                    </a:p>
                  </a:txBody>
                  <a:tcPr marT="45719" marB="45719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9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Times New Roman" pitchFamily="18" charset="0"/>
                          <a:cs typeface="Arial" pitchFamily="34" charset="0"/>
                        </a:rPr>
                        <a:t>2</a:t>
                      </a: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Times New Roman" pitchFamily="18" charset="0"/>
                        <a:cs typeface="Arial" pitchFamily="34" charset="0"/>
                      </a:endParaRPr>
                    </a:p>
                  </a:txBody>
                  <a:tcPr marT="45719" marB="45719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323084"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Times New Roman" pitchFamily="18" charset="0"/>
                          <a:cs typeface="Arial" pitchFamily="34" charset="0"/>
                        </a:rPr>
                        <a:t>МАКСИМАЛЬНЫЙ ОБЩИЙ БАЛЛ</a:t>
                      </a: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Times New Roman" pitchFamily="18" charset="0"/>
                        <a:cs typeface="Arial" pitchFamily="34" charset="0"/>
                      </a:endParaRPr>
                    </a:p>
                  </a:txBody>
                  <a:tcPr marT="45719" marB="45719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9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Times New Roman" pitchFamily="18" charset="0"/>
                          <a:cs typeface="Arial" pitchFamily="34" charset="0"/>
                        </a:rPr>
                        <a:t>180</a:t>
                      </a: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Times New Roman" pitchFamily="18" charset="0"/>
                        <a:cs typeface="Arial" pitchFamily="34" charset="0"/>
                      </a:endParaRPr>
                    </a:p>
                  </a:txBody>
                  <a:tcPr marT="45719" marB="45719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Номер слайда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eaLnBrk="1" hangingPunct="1"/>
            <a:fld id="{25584432-4832-461C-9B11-8DA199165C53}" type="slidenum">
              <a:rPr lang="ru-RU"/>
              <a:pPr eaLnBrk="1" hangingPunct="1"/>
              <a:t>21</a:t>
            </a:fld>
            <a:endParaRPr lang="ru-RU"/>
          </a:p>
        </p:txBody>
      </p:sp>
      <p:sp>
        <p:nvSpPr>
          <p:cNvPr id="24579" name="Rectangle 2"/>
          <p:cNvSpPr>
            <a:spLocks noGrp="1" noChangeArrowheads="1"/>
          </p:cNvSpPr>
          <p:nvPr>
            <p:ph type="title"/>
          </p:nvPr>
        </p:nvSpPr>
        <p:spPr>
          <a:xfrm>
            <a:off x="914400" y="301625"/>
            <a:ext cx="8077200" cy="917575"/>
          </a:xfrm>
        </p:spPr>
        <p:txBody>
          <a:bodyPr/>
          <a:lstStyle/>
          <a:p>
            <a:pPr eaLnBrk="1" hangingPunct="1"/>
            <a:r>
              <a:rPr lang="ru-RU" sz="2800" b="1" smtClean="0">
                <a:latin typeface="Calibri" pitchFamily="34" charset="0"/>
              </a:rPr>
              <a:t>Логическая рамка оценки методологий относительно критериев </a:t>
            </a:r>
            <a:r>
              <a:rPr lang="en-US" sz="2800" b="1" smtClean="0">
                <a:latin typeface="Calibri" pitchFamily="34" charset="0"/>
              </a:rPr>
              <a:t>IREG</a:t>
            </a:r>
            <a:endParaRPr lang="ru-RU" sz="2800" b="1" smtClean="0">
              <a:latin typeface="Calibri" pitchFamily="34" charset="0"/>
            </a:endParaRPr>
          </a:p>
        </p:txBody>
      </p:sp>
      <p:sp>
        <p:nvSpPr>
          <p:cNvPr id="24580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0" indent="0" eaLnBrk="1" hangingPunct="1">
              <a:spcAft>
                <a:spcPct val="40000"/>
              </a:spcAft>
              <a:buFont typeface="Wingdings" pitchFamily="2" charset="2"/>
              <a:buNone/>
            </a:pPr>
            <a:r>
              <a:rPr lang="ru-RU" sz="2500" b="1" smtClean="0">
                <a:solidFill>
                  <a:schemeClr val="hlink"/>
                </a:solidFill>
                <a:latin typeface="Calibri" pitchFamily="34" charset="0"/>
              </a:rPr>
              <a:t>Шкала оценки методологий относительно критериев </a:t>
            </a:r>
            <a:r>
              <a:rPr lang="en-US" sz="2500" b="1" smtClean="0">
                <a:solidFill>
                  <a:schemeClr val="hlink"/>
                </a:solidFill>
                <a:latin typeface="Calibri" pitchFamily="34" charset="0"/>
              </a:rPr>
              <a:t>IREG</a:t>
            </a:r>
            <a:r>
              <a:rPr lang="ru-RU" sz="2500" b="1" smtClean="0">
                <a:solidFill>
                  <a:schemeClr val="hlink"/>
                </a:solidFill>
                <a:latin typeface="Calibri" pitchFamily="34" charset="0"/>
              </a:rPr>
              <a:t> </a:t>
            </a:r>
          </a:p>
          <a:p>
            <a:pPr marL="0" indent="0" eaLnBrk="1" hangingPunct="1">
              <a:spcAft>
                <a:spcPct val="40000"/>
              </a:spcAft>
              <a:buFont typeface="Wingdings" pitchFamily="2" charset="2"/>
              <a:buNone/>
            </a:pPr>
            <a:r>
              <a:rPr lang="ru-RU" sz="2400" smtClean="0">
                <a:latin typeface="Calibri" pitchFamily="34" charset="0"/>
              </a:rPr>
              <a:t>0 – критерий не применим к методологии/нет данных</a:t>
            </a:r>
          </a:p>
          <a:p>
            <a:pPr marL="0" indent="0" eaLnBrk="1" hangingPunct="1">
              <a:spcAft>
                <a:spcPct val="40000"/>
              </a:spcAft>
              <a:buFont typeface="Wingdings" pitchFamily="2" charset="2"/>
              <a:buNone/>
            </a:pPr>
            <a:r>
              <a:rPr lang="ru-RU" sz="2400" smtClean="0">
                <a:latin typeface="Calibri" pitchFamily="34" charset="0"/>
              </a:rPr>
              <a:t>1 – методология не соответствует критерию</a:t>
            </a:r>
          </a:p>
          <a:p>
            <a:pPr marL="0" indent="0" eaLnBrk="1" hangingPunct="1">
              <a:spcAft>
                <a:spcPct val="40000"/>
              </a:spcAft>
              <a:buFont typeface="Wingdings" pitchFamily="2" charset="2"/>
              <a:buNone/>
            </a:pPr>
            <a:r>
              <a:rPr lang="ru-RU" sz="2400" smtClean="0">
                <a:latin typeface="Calibri" pitchFamily="34" charset="0"/>
              </a:rPr>
              <a:t>2 – методология частично соответствует критерию</a:t>
            </a:r>
          </a:p>
          <a:p>
            <a:pPr marL="0" indent="0" eaLnBrk="1" hangingPunct="1">
              <a:spcAft>
                <a:spcPct val="40000"/>
              </a:spcAft>
              <a:buFont typeface="Wingdings" pitchFamily="2" charset="2"/>
              <a:buNone/>
            </a:pPr>
            <a:r>
              <a:rPr lang="ru-RU" sz="2400" smtClean="0">
                <a:latin typeface="Calibri" pitchFamily="34" charset="0"/>
              </a:rPr>
              <a:t>3 – методология полностью соответствует критерию</a:t>
            </a:r>
          </a:p>
          <a:p>
            <a:pPr marL="0" indent="0" eaLnBrk="1" hangingPunct="1">
              <a:spcAft>
                <a:spcPct val="40000"/>
              </a:spcAft>
              <a:buFont typeface="Wingdings" pitchFamily="2" charset="2"/>
              <a:buNone/>
            </a:pPr>
            <a:endParaRPr lang="ru-RU" sz="2400" smtClean="0"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Номер слайда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eaLnBrk="1" hangingPunct="1"/>
            <a:fld id="{33C3FDE6-C8C3-4550-B9D6-09588F208DAC}" type="slidenum">
              <a:rPr lang="ru-RU"/>
              <a:pPr eaLnBrk="1" hangingPunct="1"/>
              <a:t>22</a:t>
            </a:fld>
            <a:endParaRPr lang="ru-RU"/>
          </a:p>
        </p:txBody>
      </p:sp>
      <p:sp>
        <p:nvSpPr>
          <p:cNvPr id="25603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01625"/>
            <a:ext cx="8229600" cy="688975"/>
          </a:xfrm>
        </p:spPr>
        <p:txBody>
          <a:bodyPr/>
          <a:lstStyle/>
          <a:p>
            <a:pPr eaLnBrk="1" hangingPunct="1"/>
            <a:r>
              <a:rPr lang="ru-RU" sz="2800" b="1" smtClean="0">
                <a:latin typeface="Calibri" pitchFamily="34" charset="0"/>
              </a:rPr>
              <a:t>Степень соответствия методологий критериям </a:t>
            </a:r>
            <a:r>
              <a:rPr lang="en-US" sz="2800" b="1" smtClean="0">
                <a:latin typeface="Calibri" pitchFamily="34" charset="0"/>
              </a:rPr>
              <a:t>IREG</a:t>
            </a:r>
            <a:endParaRPr lang="ru-RU" sz="2800" b="1" smtClean="0">
              <a:latin typeface="Calibri" pitchFamily="34" charset="0"/>
            </a:endParaRPr>
          </a:p>
        </p:txBody>
      </p:sp>
      <p:pic>
        <p:nvPicPr>
          <p:cNvPr id="25604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1913" y="1557338"/>
            <a:ext cx="6192837" cy="5013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Номер слайда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eaLnBrk="1" hangingPunct="1"/>
            <a:fld id="{DDDD58ED-5083-4F94-AFD0-F3639318390D}" type="slidenum">
              <a:rPr lang="ru-RU"/>
              <a:pPr eaLnBrk="1" hangingPunct="1"/>
              <a:t>23</a:t>
            </a:fld>
            <a:endParaRPr lang="ru-RU"/>
          </a:p>
        </p:txBody>
      </p:sp>
      <p:sp>
        <p:nvSpPr>
          <p:cNvPr id="26627" name="Rectangle 2"/>
          <p:cNvSpPr>
            <a:spLocks noGrp="1" noChangeArrowheads="1"/>
          </p:cNvSpPr>
          <p:nvPr>
            <p:ph type="title"/>
          </p:nvPr>
        </p:nvSpPr>
        <p:spPr>
          <a:xfrm>
            <a:off x="1219200" y="301625"/>
            <a:ext cx="7696200" cy="688975"/>
          </a:xfrm>
        </p:spPr>
        <p:txBody>
          <a:bodyPr/>
          <a:lstStyle/>
          <a:p>
            <a:pPr eaLnBrk="1" hangingPunct="1"/>
            <a:r>
              <a:rPr lang="ru-RU" sz="2800" b="1" smtClean="0">
                <a:latin typeface="Calibri" pitchFamily="34" charset="0"/>
              </a:rPr>
              <a:t>Степень соответствия методологий глобальных рейтингов критериям </a:t>
            </a:r>
            <a:r>
              <a:rPr lang="en-US" sz="2800" b="1" smtClean="0">
                <a:latin typeface="Calibri" pitchFamily="34" charset="0"/>
              </a:rPr>
              <a:t>IREG</a:t>
            </a:r>
            <a:endParaRPr lang="ru-RU" sz="2800" b="1" smtClean="0">
              <a:latin typeface="Calibri" pitchFamily="34" charset="0"/>
            </a:endParaRPr>
          </a:p>
        </p:txBody>
      </p:sp>
      <p:grpSp>
        <p:nvGrpSpPr>
          <p:cNvPr id="26628" name="Group 3"/>
          <p:cNvGrpSpPr>
            <a:grpSpLocks noChangeAspect="1"/>
          </p:cNvGrpSpPr>
          <p:nvPr/>
        </p:nvGrpSpPr>
        <p:grpSpPr bwMode="auto">
          <a:xfrm>
            <a:off x="1676400" y="1828800"/>
            <a:ext cx="5600700" cy="3886200"/>
            <a:chOff x="2422" y="1545"/>
            <a:chExt cx="6917" cy="4738"/>
          </a:xfrm>
        </p:grpSpPr>
        <p:sp>
          <p:nvSpPr>
            <p:cNvPr id="26629" name="AutoShape 4"/>
            <p:cNvSpPr>
              <a:spLocks noChangeAspect="1" noChangeArrowheads="1"/>
            </p:cNvSpPr>
            <p:nvPr/>
          </p:nvSpPr>
          <p:spPr bwMode="auto">
            <a:xfrm>
              <a:off x="2422" y="1545"/>
              <a:ext cx="6917" cy="47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26630" name="Line 5"/>
            <p:cNvSpPr>
              <a:spLocks noChangeShapeType="1"/>
            </p:cNvSpPr>
            <p:nvPr/>
          </p:nvSpPr>
          <p:spPr bwMode="auto">
            <a:xfrm>
              <a:off x="5810" y="2242"/>
              <a:ext cx="0" cy="3762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26631" name="Line 6"/>
            <p:cNvSpPr>
              <a:spLocks noChangeShapeType="1"/>
            </p:cNvSpPr>
            <p:nvPr/>
          </p:nvSpPr>
          <p:spPr bwMode="auto">
            <a:xfrm>
              <a:off x="3834" y="4053"/>
              <a:ext cx="3953" cy="2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26632" name="Text Box 7"/>
            <p:cNvSpPr txBox="1">
              <a:spLocks noChangeArrowheads="1"/>
            </p:cNvSpPr>
            <p:nvPr/>
          </p:nvSpPr>
          <p:spPr bwMode="auto">
            <a:xfrm>
              <a:off x="5105" y="1963"/>
              <a:ext cx="1552" cy="418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Verdana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Verdana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Verdana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Verdana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Verdana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itchFamily="34" charset="0"/>
                </a:defRPr>
              </a:lvl9pPr>
            </a:lstStyle>
            <a:p>
              <a:pPr algn="ctr" eaLnBrk="1" hangingPunct="1"/>
              <a:r>
                <a:rPr lang="ru-RU" sz="800">
                  <a:latin typeface="Times New Roman" pitchFamily="18" charset="0"/>
                </a:rPr>
                <a:t>Надежность способа сбора  данных</a:t>
              </a:r>
              <a:endParaRPr lang="ru-RU"/>
            </a:p>
          </p:txBody>
        </p:sp>
        <p:sp>
          <p:nvSpPr>
            <p:cNvPr id="26633" name="Text Box 8"/>
            <p:cNvSpPr txBox="1">
              <a:spLocks noChangeArrowheads="1"/>
            </p:cNvSpPr>
            <p:nvPr/>
          </p:nvSpPr>
          <p:spPr bwMode="auto">
            <a:xfrm>
              <a:off x="7927" y="3914"/>
              <a:ext cx="847" cy="696"/>
            </a:xfrm>
            <a:prstGeom prst="rect">
              <a:avLst/>
            </a:prstGeom>
            <a:solidFill>
              <a:srgbClr val="FFFFFF">
                <a:alpha val="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Verdana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Verdana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Verdana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Verdana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Verdana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itchFamily="34" charset="0"/>
                </a:defRPr>
              </a:lvl9pPr>
            </a:lstStyle>
            <a:p>
              <a:pPr eaLnBrk="1" hangingPunct="1"/>
              <a:r>
                <a:rPr lang="ru-RU" sz="800">
                  <a:latin typeface="Times New Roman" pitchFamily="18" charset="0"/>
                </a:rPr>
                <a:t>Транспарентность рейтинга</a:t>
              </a:r>
              <a:endParaRPr lang="ru-RU"/>
            </a:p>
          </p:txBody>
        </p:sp>
        <p:sp>
          <p:nvSpPr>
            <p:cNvPr id="26634" name="Text Box 9"/>
            <p:cNvSpPr txBox="1">
              <a:spLocks noChangeArrowheads="1"/>
            </p:cNvSpPr>
            <p:nvPr/>
          </p:nvSpPr>
          <p:spPr bwMode="auto">
            <a:xfrm>
              <a:off x="5387" y="5865"/>
              <a:ext cx="1272" cy="418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Verdana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Verdana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Verdana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Verdana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Verdana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itchFamily="34" charset="0"/>
                </a:defRPr>
              </a:lvl9pPr>
            </a:lstStyle>
            <a:p>
              <a:pPr eaLnBrk="1" hangingPunct="1"/>
              <a:r>
                <a:rPr lang="ru-RU" sz="800">
                  <a:latin typeface="Times New Roman" pitchFamily="18" charset="0"/>
                </a:rPr>
                <a:t>Интерактивность</a:t>
              </a:r>
              <a:endParaRPr lang="ru-RU"/>
            </a:p>
          </p:txBody>
        </p:sp>
        <p:sp>
          <p:nvSpPr>
            <p:cNvPr id="26635" name="Text Box 10"/>
            <p:cNvSpPr txBox="1">
              <a:spLocks noChangeArrowheads="1"/>
            </p:cNvSpPr>
            <p:nvPr/>
          </p:nvSpPr>
          <p:spPr bwMode="auto">
            <a:xfrm>
              <a:off x="2845" y="3914"/>
              <a:ext cx="1273" cy="697"/>
            </a:xfrm>
            <a:prstGeom prst="rect">
              <a:avLst/>
            </a:prstGeom>
            <a:solidFill>
              <a:srgbClr val="FFFFFF">
                <a:alpha val="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Verdana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Verdana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Verdana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Verdana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Verdana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itchFamily="34" charset="0"/>
                </a:defRPr>
              </a:lvl9pPr>
            </a:lstStyle>
            <a:p>
              <a:pPr eaLnBrk="1" hangingPunct="1"/>
              <a:r>
                <a:rPr lang="ru-RU" sz="800">
                  <a:latin typeface="Times New Roman" pitchFamily="18" charset="0"/>
                </a:rPr>
                <a:t>Надежность и релевантность показателей</a:t>
              </a:r>
              <a:endParaRPr lang="ru-RU"/>
            </a:p>
          </p:txBody>
        </p:sp>
        <p:sp>
          <p:nvSpPr>
            <p:cNvPr id="26636" name="Text Box 11"/>
            <p:cNvSpPr txBox="1">
              <a:spLocks noChangeArrowheads="1"/>
            </p:cNvSpPr>
            <p:nvPr/>
          </p:nvSpPr>
          <p:spPr bwMode="auto">
            <a:xfrm>
              <a:off x="5951" y="4053"/>
              <a:ext cx="283" cy="279"/>
            </a:xfrm>
            <a:prstGeom prst="rect">
              <a:avLst/>
            </a:prstGeom>
            <a:solidFill>
              <a:srgbClr val="FFFFFF">
                <a:alpha val="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Verdana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Verdana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Verdana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Verdana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Verdana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itchFamily="34" charset="0"/>
                </a:defRPr>
              </a:lvl9pPr>
            </a:lstStyle>
            <a:p>
              <a:pPr eaLnBrk="1" hangingPunct="1"/>
              <a:r>
                <a:rPr lang="ru-RU" sz="800">
                  <a:latin typeface="Times New Roman" pitchFamily="18" charset="0"/>
                </a:rPr>
                <a:t>1</a:t>
              </a:r>
              <a:endParaRPr lang="ru-RU"/>
            </a:p>
          </p:txBody>
        </p:sp>
        <p:sp>
          <p:nvSpPr>
            <p:cNvPr id="26637" name="Text Box 12"/>
            <p:cNvSpPr txBox="1">
              <a:spLocks noChangeArrowheads="1"/>
            </p:cNvSpPr>
            <p:nvPr/>
          </p:nvSpPr>
          <p:spPr bwMode="auto">
            <a:xfrm>
              <a:off x="6516" y="4053"/>
              <a:ext cx="425" cy="279"/>
            </a:xfrm>
            <a:prstGeom prst="rect">
              <a:avLst/>
            </a:prstGeom>
            <a:solidFill>
              <a:srgbClr val="FFFFFF">
                <a:alpha val="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Verdana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Verdana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Verdana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Verdana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Verdana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itchFamily="34" charset="0"/>
                </a:defRPr>
              </a:lvl9pPr>
            </a:lstStyle>
            <a:p>
              <a:pPr eaLnBrk="1" hangingPunct="1"/>
              <a:r>
                <a:rPr lang="ru-RU" sz="800">
                  <a:latin typeface="Times New Roman" pitchFamily="18" charset="0"/>
                </a:rPr>
                <a:t>2</a:t>
              </a:r>
              <a:endParaRPr lang="ru-RU"/>
            </a:p>
          </p:txBody>
        </p:sp>
        <p:sp>
          <p:nvSpPr>
            <p:cNvPr id="26638" name="Text Box 13"/>
            <p:cNvSpPr txBox="1">
              <a:spLocks noChangeArrowheads="1"/>
            </p:cNvSpPr>
            <p:nvPr/>
          </p:nvSpPr>
          <p:spPr bwMode="auto">
            <a:xfrm>
              <a:off x="6940" y="4053"/>
              <a:ext cx="282" cy="279"/>
            </a:xfrm>
            <a:prstGeom prst="rect">
              <a:avLst/>
            </a:prstGeom>
            <a:solidFill>
              <a:srgbClr val="FFFFFF">
                <a:alpha val="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Verdana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Verdana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Verdana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Verdana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Verdana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itchFamily="34" charset="0"/>
                </a:defRPr>
              </a:lvl9pPr>
            </a:lstStyle>
            <a:p>
              <a:pPr eaLnBrk="1" hangingPunct="1"/>
              <a:r>
                <a:rPr lang="ru-RU" sz="800">
                  <a:latin typeface="Times New Roman" pitchFamily="18" charset="0"/>
                </a:rPr>
                <a:t>3</a:t>
              </a:r>
              <a:endParaRPr lang="ru-RU"/>
            </a:p>
          </p:txBody>
        </p:sp>
        <p:sp>
          <p:nvSpPr>
            <p:cNvPr id="26639" name="Text Box 14"/>
            <p:cNvSpPr txBox="1">
              <a:spLocks noChangeArrowheads="1"/>
            </p:cNvSpPr>
            <p:nvPr/>
          </p:nvSpPr>
          <p:spPr bwMode="auto">
            <a:xfrm>
              <a:off x="4963" y="4053"/>
              <a:ext cx="422" cy="279"/>
            </a:xfrm>
            <a:prstGeom prst="rect">
              <a:avLst/>
            </a:prstGeom>
            <a:solidFill>
              <a:srgbClr val="FFFFFF">
                <a:alpha val="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Verdana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Verdana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Verdana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Verdana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Verdana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itchFamily="34" charset="0"/>
                </a:defRPr>
              </a:lvl9pPr>
            </a:lstStyle>
            <a:p>
              <a:pPr eaLnBrk="1" hangingPunct="1"/>
              <a:r>
                <a:rPr lang="ru-RU" sz="800">
                  <a:latin typeface="Times New Roman" pitchFamily="18" charset="0"/>
                </a:rPr>
                <a:t>2</a:t>
              </a:r>
              <a:endParaRPr lang="ru-RU"/>
            </a:p>
          </p:txBody>
        </p:sp>
        <p:sp>
          <p:nvSpPr>
            <p:cNvPr id="26640" name="Text Box 15"/>
            <p:cNvSpPr txBox="1">
              <a:spLocks noChangeArrowheads="1"/>
            </p:cNvSpPr>
            <p:nvPr/>
          </p:nvSpPr>
          <p:spPr bwMode="auto">
            <a:xfrm>
              <a:off x="4399" y="4053"/>
              <a:ext cx="562" cy="279"/>
            </a:xfrm>
            <a:prstGeom prst="rect">
              <a:avLst/>
            </a:prstGeom>
            <a:solidFill>
              <a:srgbClr val="FFFFFF">
                <a:alpha val="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Verdana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Verdana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Verdana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Verdana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Verdana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itchFamily="34" charset="0"/>
                </a:defRPr>
              </a:lvl9pPr>
            </a:lstStyle>
            <a:p>
              <a:pPr eaLnBrk="1" hangingPunct="1"/>
              <a:r>
                <a:rPr lang="ru-RU" sz="800">
                  <a:latin typeface="Times New Roman" pitchFamily="18" charset="0"/>
                </a:rPr>
                <a:t>3</a:t>
              </a:r>
              <a:endParaRPr lang="ru-RU"/>
            </a:p>
          </p:txBody>
        </p:sp>
        <p:sp>
          <p:nvSpPr>
            <p:cNvPr id="26641" name="Text Box 16"/>
            <p:cNvSpPr txBox="1">
              <a:spLocks noChangeArrowheads="1"/>
            </p:cNvSpPr>
            <p:nvPr/>
          </p:nvSpPr>
          <p:spPr bwMode="auto">
            <a:xfrm>
              <a:off x="5951" y="5168"/>
              <a:ext cx="283" cy="279"/>
            </a:xfrm>
            <a:prstGeom prst="rect">
              <a:avLst/>
            </a:prstGeom>
            <a:solidFill>
              <a:srgbClr val="FFFFFF">
                <a:alpha val="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Verdana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Verdana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Verdana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Verdana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Verdana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itchFamily="34" charset="0"/>
                </a:defRPr>
              </a:lvl9pPr>
            </a:lstStyle>
            <a:p>
              <a:pPr eaLnBrk="1" hangingPunct="1"/>
              <a:r>
                <a:rPr lang="ru-RU" sz="800">
                  <a:latin typeface="Times New Roman" pitchFamily="18" charset="0"/>
                </a:rPr>
                <a:t>3</a:t>
              </a:r>
              <a:endParaRPr lang="ru-RU"/>
            </a:p>
          </p:txBody>
        </p:sp>
        <p:sp>
          <p:nvSpPr>
            <p:cNvPr id="26642" name="Text Box 17"/>
            <p:cNvSpPr txBox="1">
              <a:spLocks noChangeArrowheads="1"/>
            </p:cNvSpPr>
            <p:nvPr/>
          </p:nvSpPr>
          <p:spPr bwMode="auto">
            <a:xfrm>
              <a:off x="5528" y="3078"/>
              <a:ext cx="427" cy="418"/>
            </a:xfrm>
            <a:prstGeom prst="rect">
              <a:avLst/>
            </a:prstGeom>
            <a:solidFill>
              <a:srgbClr val="FFFFFF">
                <a:alpha val="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Verdana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Verdana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Verdana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Verdana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Verdana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itchFamily="34" charset="0"/>
                </a:defRPr>
              </a:lvl9pPr>
            </a:lstStyle>
            <a:p>
              <a:pPr eaLnBrk="1" hangingPunct="1"/>
              <a:r>
                <a:rPr lang="ru-RU" sz="800">
                  <a:latin typeface="Times New Roman" pitchFamily="18" charset="0"/>
                </a:rPr>
                <a:t>2</a:t>
              </a:r>
              <a:endParaRPr lang="ru-RU"/>
            </a:p>
          </p:txBody>
        </p:sp>
        <p:sp>
          <p:nvSpPr>
            <p:cNvPr id="26643" name="Text Box 18"/>
            <p:cNvSpPr txBox="1">
              <a:spLocks noChangeArrowheads="1"/>
            </p:cNvSpPr>
            <p:nvPr/>
          </p:nvSpPr>
          <p:spPr bwMode="auto">
            <a:xfrm>
              <a:off x="5528" y="2520"/>
              <a:ext cx="427" cy="281"/>
            </a:xfrm>
            <a:prstGeom prst="rect">
              <a:avLst/>
            </a:prstGeom>
            <a:solidFill>
              <a:srgbClr val="FFFFFF">
                <a:alpha val="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Verdana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Verdana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Verdana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Verdana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Verdana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itchFamily="34" charset="0"/>
                </a:defRPr>
              </a:lvl9pPr>
            </a:lstStyle>
            <a:p>
              <a:pPr eaLnBrk="1" hangingPunct="1"/>
              <a:r>
                <a:rPr lang="ru-RU" sz="800">
                  <a:latin typeface="Times New Roman" pitchFamily="18" charset="0"/>
                </a:rPr>
                <a:t>3</a:t>
              </a:r>
              <a:endParaRPr lang="ru-RU"/>
            </a:p>
          </p:txBody>
        </p:sp>
        <p:sp>
          <p:nvSpPr>
            <p:cNvPr id="26644" name="Text Box 19"/>
            <p:cNvSpPr txBox="1">
              <a:spLocks noChangeArrowheads="1"/>
            </p:cNvSpPr>
            <p:nvPr/>
          </p:nvSpPr>
          <p:spPr bwMode="auto">
            <a:xfrm>
              <a:off x="5387" y="4053"/>
              <a:ext cx="422" cy="279"/>
            </a:xfrm>
            <a:prstGeom prst="rect">
              <a:avLst/>
            </a:prstGeom>
            <a:solidFill>
              <a:srgbClr val="FFFFFF">
                <a:alpha val="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Verdana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Verdana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Verdana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Verdana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Verdana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itchFamily="34" charset="0"/>
                </a:defRPr>
              </a:lvl9pPr>
            </a:lstStyle>
            <a:p>
              <a:pPr eaLnBrk="1" hangingPunct="1"/>
              <a:r>
                <a:rPr lang="ru-RU" sz="800">
                  <a:latin typeface="Times New Roman" pitchFamily="18" charset="0"/>
                </a:rPr>
                <a:t>1</a:t>
              </a:r>
              <a:endParaRPr lang="ru-RU"/>
            </a:p>
          </p:txBody>
        </p:sp>
        <p:sp>
          <p:nvSpPr>
            <p:cNvPr id="26645" name="Text Box 20"/>
            <p:cNvSpPr txBox="1">
              <a:spLocks noChangeArrowheads="1"/>
            </p:cNvSpPr>
            <p:nvPr/>
          </p:nvSpPr>
          <p:spPr bwMode="auto">
            <a:xfrm>
              <a:off x="5951" y="4332"/>
              <a:ext cx="284" cy="279"/>
            </a:xfrm>
            <a:prstGeom prst="rect">
              <a:avLst/>
            </a:prstGeom>
            <a:solidFill>
              <a:srgbClr val="FFFFFF">
                <a:alpha val="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Verdana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Verdana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Verdana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Verdana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Verdana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itchFamily="34" charset="0"/>
                </a:defRPr>
              </a:lvl9pPr>
            </a:lstStyle>
            <a:p>
              <a:pPr eaLnBrk="1" hangingPunct="1"/>
              <a:r>
                <a:rPr lang="en-US" sz="800">
                  <a:latin typeface="Times New Roman" pitchFamily="18" charset="0"/>
                </a:rPr>
                <a:t>1</a:t>
              </a:r>
              <a:endParaRPr lang="ru-RU"/>
            </a:p>
          </p:txBody>
        </p:sp>
        <p:sp>
          <p:nvSpPr>
            <p:cNvPr id="26646" name="Text Box 21"/>
            <p:cNvSpPr txBox="1">
              <a:spLocks noChangeArrowheads="1"/>
            </p:cNvSpPr>
            <p:nvPr/>
          </p:nvSpPr>
          <p:spPr bwMode="auto">
            <a:xfrm>
              <a:off x="5528" y="3635"/>
              <a:ext cx="424" cy="279"/>
            </a:xfrm>
            <a:prstGeom prst="rect">
              <a:avLst/>
            </a:prstGeom>
            <a:solidFill>
              <a:srgbClr val="FFFFFF">
                <a:alpha val="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Verdana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Verdana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Verdana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Verdana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Verdana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itchFamily="34" charset="0"/>
                </a:defRPr>
              </a:lvl9pPr>
            </a:lstStyle>
            <a:p>
              <a:pPr eaLnBrk="1" hangingPunct="1"/>
              <a:r>
                <a:rPr lang="ru-RU" sz="800">
                  <a:latin typeface="Times New Roman" pitchFamily="18" charset="0"/>
                </a:rPr>
                <a:t>1</a:t>
              </a:r>
              <a:endParaRPr lang="ru-RU"/>
            </a:p>
          </p:txBody>
        </p:sp>
        <p:sp>
          <p:nvSpPr>
            <p:cNvPr id="26647" name="Text Box 22"/>
            <p:cNvSpPr txBox="1">
              <a:spLocks noChangeArrowheads="1"/>
            </p:cNvSpPr>
            <p:nvPr/>
          </p:nvSpPr>
          <p:spPr bwMode="auto">
            <a:xfrm>
              <a:off x="5951" y="4750"/>
              <a:ext cx="283" cy="325"/>
            </a:xfrm>
            <a:prstGeom prst="rect">
              <a:avLst/>
            </a:prstGeom>
            <a:solidFill>
              <a:srgbClr val="FFFFFF">
                <a:alpha val="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Verdana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Verdana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Verdana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Verdana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Verdana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itchFamily="34" charset="0"/>
                </a:defRPr>
              </a:lvl9pPr>
            </a:lstStyle>
            <a:p>
              <a:pPr eaLnBrk="1" hangingPunct="1"/>
              <a:r>
                <a:rPr lang="en-US" sz="800">
                  <a:latin typeface="Times New Roman" pitchFamily="18" charset="0"/>
                </a:rPr>
                <a:t>2</a:t>
              </a:r>
              <a:endParaRPr lang="ru-RU"/>
            </a:p>
          </p:txBody>
        </p:sp>
        <p:sp>
          <p:nvSpPr>
            <p:cNvPr id="26648" name="AutoShape 23"/>
            <p:cNvSpPr>
              <a:spLocks noChangeArrowheads="1"/>
            </p:cNvSpPr>
            <p:nvPr/>
          </p:nvSpPr>
          <p:spPr bwMode="auto">
            <a:xfrm>
              <a:off x="5810" y="4471"/>
              <a:ext cx="138" cy="1"/>
            </a:xfrm>
            <a:prstGeom prst="flowChartDecision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6649" name="AutoShape 24"/>
            <p:cNvSpPr>
              <a:spLocks noChangeArrowheads="1"/>
            </p:cNvSpPr>
            <p:nvPr/>
          </p:nvSpPr>
          <p:spPr bwMode="auto">
            <a:xfrm>
              <a:off x="5810" y="4889"/>
              <a:ext cx="138" cy="1"/>
            </a:xfrm>
            <a:prstGeom prst="flowChartDecision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6650" name="AutoShape 25"/>
            <p:cNvSpPr>
              <a:spLocks noChangeArrowheads="1"/>
            </p:cNvSpPr>
            <p:nvPr/>
          </p:nvSpPr>
          <p:spPr bwMode="auto">
            <a:xfrm>
              <a:off x="5810" y="5308"/>
              <a:ext cx="138" cy="1"/>
            </a:xfrm>
            <a:prstGeom prst="flowChartDecision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6651" name="AutoShape 26"/>
            <p:cNvSpPr>
              <a:spLocks noChangeArrowheads="1"/>
            </p:cNvSpPr>
            <p:nvPr/>
          </p:nvSpPr>
          <p:spPr bwMode="auto">
            <a:xfrm>
              <a:off x="5810" y="3635"/>
              <a:ext cx="138" cy="1"/>
            </a:xfrm>
            <a:prstGeom prst="flowChartDecision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6652" name="AutoShape 27"/>
            <p:cNvSpPr>
              <a:spLocks noChangeArrowheads="1"/>
            </p:cNvSpPr>
            <p:nvPr/>
          </p:nvSpPr>
          <p:spPr bwMode="auto">
            <a:xfrm>
              <a:off x="5810" y="3217"/>
              <a:ext cx="138" cy="2"/>
            </a:xfrm>
            <a:prstGeom prst="flowChartDecision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6653" name="AutoShape 28"/>
            <p:cNvSpPr>
              <a:spLocks noChangeArrowheads="1"/>
            </p:cNvSpPr>
            <p:nvPr/>
          </p:nvSpPr>
          <p:spPr bwMode="auto">
            <a:xfrm>
              <a:off x="5810" y="2799"/>
              <a:ext cx="138" cy="1"/>
            </a:xfrm>
            <a:prstGeom prst="flowChartDecision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6654" name="AutoShape 29"/>
            <p:cNvSpPr>
              <a:spLocks noChangeArrowheads="1"/>
            </p:cNvSpPr>
            <p:nvPr/>
          </p:nvSpPr>
          <p:spPr bwMode="auto">
            <a:xfrm rot="-5400000">
              <a:off x="6166" y="4121"/>
              <a:ext cx="137" cy="1"/>
            </a:xfrm>
            <a:prstGeom prst="flowChartDecision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6655" name="AutoShape 30"/>
            <p:cNvSpPr>
              <a:spLocks noChangeArrowheads="1"/>
            </p:cNvSpPr>
            <p:nvPr/>
          </p:nvSpPr>
          <p:spPr bwMode="auto">
            <a:xfrm rot="-5400000">
              <a:off x="6590" y="4120"/>
              <a:ext cx="137" cy="3"/>
            </a:xfrm>
            <a:prstGeom prst="flowChartDecision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6656" name="AutoShape 31"/>
            <p:cNvSpPr>
              <a:spLocks noChangeArrowheads="1"/>
            </p:cNvSpPr>
            <p:nvPr/>
          </p:nvSpPr>
          <p:spPr bwMode="auto">
            <a:xfrm rot="-5400000">
              <a:off x="7013" y="4121"/>
              <a:ext cx="137" cy="2"/>
            </a:xfrm>
            <a:prstGeom prst="flowChartDecision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6657" name="AutoShape 32"/>
            <p:cNvSpPr>
              <a:spLocks noChangeArrowheads="1"/>
            </p:cNvSpPr>
            <p:nvPr/>
          </p:nvSpPr>
          <p:spPr bwMode="auto">
            <a:xfrm rot="-5400000">
              <a:off x="5319" y="4121"/>
              <a:ext cx="137" cy="2"/>
            </a:xfrm>
            <a:prstGeom prst="flowChartDecision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6658" name="AutoShape 33"/>
            <p:cNvSpPr>
              <a:spLocks noChangeArrowheads="1"/>
            </p:cNvSpPr>
            <p:nvPr/>
          </p:nvSpPr>
          <p:spPr bwMode="auto">
            <a:xfrm rot="-5400000">
              <a:off x="4896" y="4120"/>
              <a:ext cx="137" cy="3"/>
            </a:xfrm>
            <a:prstGeom prst="flowChartDecision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6659" name="AutoShape 34"/>
            <p:cNvSpPr>
              <a:spLocks noChangeArrowheads="1"/>
            </p:cNvSpPr>
            <p:nvPr/>
          </p:nvSpPr>
          <p:spPr bwMode="auto">
            <a:xfrm rot="-5400000">
              <a:off x="4472" y="4121"/>
              <a:ext cx="137" cy="2"/>
            </a:xfrm>
            <a:prstGeom prst="flowChartDecision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6660" name="Text Box 35"/>
            <p:cNvSpPr txBox="1">
              <a:spLocks noChangeArrowheads="1"/>
            </p:cNvSpPr>
            <p:nvPr/>
          </p:nvSpPr>
          <p:spPr bwMode="auto">
            <a:xfrm>
              <a:off x="7984" y="2102"/>
              <a:ext cx="988" cy="417"/>
            </a:xfrm>
            <a:prstGeom prst="rect">
              <a:avLst/>
            </a:prstGeom>
            <a:solidFill>
              <a:srgbClr val="FFFFFF">
                <a:alpha val="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Verdana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Verdana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Verdana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Verdana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Verdana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itchFamily="34" charset="0"/>
                </a:defRPr>
              </a:lvl9pPr>
            </a:lstStyle>
            <a:p>
              <a:pPr eaLnBrk="1" hangingPunct="1"/>
              <a:r>
                <a:rPr lang="en-US" sz="800">
                  <a:latin typeface="Times New Roman" pitchFamily="18" charset="0"/>
                </a:rPr>
                <a:t>Shanghai</a:t>
              </a:r>
            </a:p>
            <a:p>
              <a:pPr eaLnBrk="1" hangingPunct="1"/>
              <a:endParaRPr lang="ru-RU"/>
            </a:p>
          </p:txBody>
        </p:sp>
        <p:sp>
          <p:nvSpPr>
            <p:cNvPr id="26661" name="Freeform 36"/>
            <p:cNvSpPr>
              <a:spLocks/>
            </p:cNvSpPr>
            <p:nvPr/>
          </p:nvSpPr>
          <p:spPr bwMode="auto">
            <a:xfrm>
              <a:off x="8831" y="2242"/>
              <a:ext cx="439" cy="5"/>
            </a:xfrm>
            <a:custGeom>
              <a:avLst/>
              <a:gdLst>
                <a:gd name="T0" fmla="*/ 0 w 558"/>
                <a:gd name="T1" fmla="*/ 3 h 3"/>
                <a:gd name="T2" fmla="*/ 558 w 558"/>
                <a:gd name="T3" fmla="*/ 0 h 3"/>
                <a:gd name="T4" fmla="*/ 0 60000 65536"/>
                <a:gd name="T5" fmla="*/ 0 60000 65536"/>
                <a:gd name="T6" fmla="*/ 0 w 558"/>
                <a:gd name="T7" fmla="*/ 0 h 3"/>
                <a:gd name="T8" fmla="*/ 558 w 558"/>
                <a:gd name="T9" fmla="*/ 3 h 3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T6" t="T7" r="T8" b="T9"/>
              <a:pathLst>
                <a:path w="558" h="3">
                  <a:moveTo>
                    <a:pt x="0" y="3"/>
                  </a:moveTo>
                  <a:cubicBezTo>
                    <a:pt x="93" y="3"/>
                    <a:pt x="442" y="1"/>
                    <a:pt x="558" y="0"/>
                  </a:cubicBezTo>
                </a:path>
              </a:pathLst>
            </a:custGeom>
            <a:noFill/>
            <a:ln w="31750" cap="flat">
              <a:solidFill>
                <a:srgbClr val="3366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26662" name="Freeform 37"/>
            <p:cNvSpPr>
              <a:spLocks/>
            </p:cNvSpPr>
            <p:nvPr/>
          </p:nvSpPr>
          <p:spPr bwMode="auto">
            <a:xfrm flipV="1">
              <a:off x="4868" y="3217"/>
              <a:ext cx="942" cy="836"/>
            </a:xfrm>
            <a:custGeom>
              <a:avLst/>
              <a:gdLst>
                <a:gd name="T0" fmla="*/ 0 w 2160"/>
                <a:gd name="T1" fmla="*/ 0 h 1620"/>
                <a:gd name="T2" fmla="*/ 2160 w 2160"/>
                <a:gd name="T3" fmla="*/ 1620 h 1620"/>
                <a:gd name="T4" fmla="*/ 0 60000 65536"/>
                <a:gd name="T5" fmla="*/ 0 60000 65536"/>
                <a:gd name="T6" fmla="*/ 0 w 2160"/>
                <a:gd name="T7" fmla="*/ 0 h 1620"/>
                <a:gd name="T8" fmla="*/ 2160 w 2160"/>
                <a:gd name="T9" fmla="*/ 1620 h 1620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T6" t="T7" r="T8" b="T9"/>
              <a:pathLst>
                <a:path w="2160" h="1620">
                  <a:moveTo>
                    <a:pt x="0" y="0"/>
                  </a:moveTo>
                  <a:cubicBezTo>
                    <a:pt x="900" y="675"/>
                    <a:pt x="1800" y="1350"/>
                    <a:pt x="2160" y="1620"/>
                  </a:cubicBezTo>
                </a:path>
              </a:pathLst>
            </a:custGeom>
            <a:noFill/>
            <a:ln w="25400" cap="flat">
              <a:solidFill>
                <a:srgbClr val="3366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26663" name="Freeform 38"/>
            <p:cNvSpPr>
              <a:spLocks/>
            </p:cNvSpPr>
            <p:nvPr/>
          </p:nvSpPr>
          <p:spPr bwMode="auto">
            <a:xfrm>
              <a:off x="8826" y="2520"/>
              <a:ext cx="437" cy="7"/>
            </a:xfrm>
            <a:custGeom>
              <a:avLst/>
              <a:gdLst>
                <a:gd name="T0" fmla="*/ 0 w 557"/>
                <a:gd name="T1" fmla="*/ 8 h 8"/>
                <a:gd name="T2" fmla="*/ 557 w 557"/>
                <a:gd name="T3" fmla="*/ 0 h 8"/>
                <a:gd name="T4" fmla="*/ 0 60000 65536"/>
                <a:gd name="T5" fmla="*/ 0 60000 65536"/>
                <a:gd name="T6" fmla="*/ 0 w 557"/>
                <a:gd name="T7" fmla="*/ 0 h 8"/>
                <a:gd name="T8" fmla="*/ 557 w 557"/>
                <a:gd name="T9" fmla="*/ 8 h 8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T6" t="T7" r="T8" b="T9"/>
              <a:pathLst>
                <a:path w="557" h="8">
                  <a:moveTo>
                    <a:pt x="0" y="8"/>
                  </a:moveTo>
                  <a:lnTo>
                    <a:pt x="557" y="0"/>
                  </a:lnTo>
                </a:path>
              </a:pathLst>
            </a:custGeom>
            <a:noFill/>
            <a:ln w="25400" cap="rnd">
              <a:solidFill>
                <a:srgbClr val="FF6600"/>
              </a:solidFill>
              <a:prstDash val="sysDot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26664" name="Text Box 39"/>
            <p:cNvSpPr txBox="1">
              <a:spLocks noChangeArrowheads="1"/>
            </p:cNvSpPr>
            <p:nvPr/>
          </p:nvSpPr>
          <p:spPr bwMode="auto">
            <a:xfrm>
              <a:off x="7787" y="2381"/>
              <a:ext cx="1129" cy="417"/>
            </a:xfrm>
            <a:prstGeom prst="rect">
              <a:avLst/>
            </a:prstGeom>
            <a:solidFill>
              <a:srgbClr val="FFFFFF">
                <a:alpha val="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Verdana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Verdana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Verdana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Verdana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Verdana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itchFamily="34" charset="0"/>
                </a:defRPr>
              </a:lvl9pPr>
            </a:lstStyle>
            <a:p>
              <a:pPr eaLnBrk="1" hangingPunct="1"/>
              <a:r>
                <a:rPr lang="en-US" sz="800">
                  <a:latin typeface="Times New Roman" pitchFamily="18" charset="0"/>
                </a:rPr>
                <a:t>      THES</a:t>
              </a:r>
            </a:p>
            <a:p>
              <a:pPr eaLnBrk="1" hangingPunct="1"/>
              <a:endParaRPr lang="ru-RU"/>
            </a:p>
          </p:txBody>
        </p:sp>
        <p:sp>
          <p:nvSpPr>
            <p:cNvPr id="26665" name="Text Box 40"/>
            <p:cNvSpPr txBox="1">
              <a:spLocks noChangeArrowheads="1"/>
            </p:cNvSpPr>
            <p:nvPr/>
          </p:nvSpPr>
          <p:spPr bwMode="auto">
            <a:xfrm>
              <a:off x="7975" y="2567"/>
              <a:ext cx="1129" cy="416"/>
            </a:xfrm>
            <a:prstGeom prst="rect">
              <a:avLst/>
            </a:prstGeom>
            <a:solidFill>
              <a:srgbClr val="FFFFFF">
                <a:alpha val="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Verdana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Verdana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Verdana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Verdana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Verdana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itchFamily="34" charset="0"/>
                </a:defRPr>
              </a:lvl9pPr>
            </a:lstStyle>
            <a:p>
              <a:pPr eaLnBrk="1" hangingPunct="1"/>
              <a:r>
                <a:rPr lang="en-US" sz="800">
                  <a:latin typeface="Times New Roman" pitchFamily="18" charset="0"/>
                </a:rPr>
                <a:t>US News</a:t>
              </a:r>
              <a:endParaRPr lang="ru-RU"/>
            </a:p>
          </p:txBody>
        </p:sp>
        <p:sp>
          <p:nvSpPr>
            <p:cNvPr id="26666" name="Text Box 41"/>
            <p:cNvSpPr txBox="1">
              <a:spLocks noChangeArrowheads="1"/>
            </p:cNvSpPr>
            <p:nvPr/>
          </p:nvSpPr>
          <p:spPr bwMode="auto">
            <a:xfrm>
              <a:off x="7928" y="2799"/>
              <a:ext cx="988" cy="417"/>
            </a:xfrm>
            <a:prstGeom prst="rect">
              <a:avLst/>
            </a:prstGeom>
            <a:solidFill>
              <a:srgbClr val="FFFFFF">
                <a:alpha val="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Verdana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Verdana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Verdana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Verdana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Verdana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itchFamily="34" charset="0"/>
                </a:defRPr>
              </a:lvl9pPr>
            </a:lstStyle>
            <a:p>
              <a:pPr eaLnBrk="1" hangingPunct="1"/>
              <a:r>
                <a:rPr lang="en-US" sz="800">
                  <a:latin typeface="Times New Roman" pitchFamily="18" charset="0"/>
                </a:rPr>
                <a:t>  Leiden</a:t>
              </a:r>
            </a:p>
            <a:p>
              <a:pPr eaLnBrk="1" hangingPunct="1"/>
              <a:endParaRPr lang="ru-RU"/>
            </a:p>
          </p:txBody>
        </p:sp>
        <p:sp>
          <p:nvSpPr>
            <p:cNvPr id="26667" name="Freeform 42"/>
            <p:cNvSpPr>
              <a:spLocks/>
            </p:cNvSpPr>
            <p:nvPr/>
          </p:nvSpPr>
          <p:spPr bwMode="auto">
            <a:xfrm>
              <a:off x="4822" y="4053"/>
              <a:ext cx="988" cy="419"/>
            </a:xfrm>
            <a:custGeom>
              <a:avLst/>
              <a:gdLst>
                <a:gd name="T0" fmla="*/ 0 w 2160"/>
                <a:gd name="T1" fmla="*/ 0 h 1620"/>
                <a:gd name="T2" fmla="*/ 2160 w 2160"/>
                <a:gd name="T3" fmla="*/ 1620 h 1620"/>
                <a:gd name="T4" fmla="*/ 0 60000 65536"/>
                <a:gd name="T5" fmla="*/ 0 60000 65536"/>
                <a:gd name="T6" fmla="*/ 0 w 2160"/>
                <a:gd name="T7" fmla="*/ 0 h 1620"/>
                <a:gd name="T8" fmla="*/ 2160 w 2160"/>
                <a:gd name="T9" fmla="*/ 1620 h 1620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T6" t="T7" r="T8" b="T9"/>
              <a:pathLst>
                <a:path w="2160" h="1620">
                  <a:moveTo>
                    <a:pt x="0" y="0"/>
                  </a:moveTo>
                  <a:cubicBezTo>
                    <a:pt x="900" y="675"/>
                    <a:pt x="1800" y="1350"/>
                    <a:pt x="2160" y="1620"/>
                  </a:cubicBezTo>
                </a:path>
              </a:pathLst>
            </a:custGeom>
            <a:noFill/>
            <a:ln w="25400" cap="flat">
              <a:solidFill>
                <a:srgbClr val="3366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26668" name="Freeform 43"/>
            <p:cNvSpPr>
              <a:spLocks/>
            </p:cNvSpPr>
            <p:nvPr/>
          </p:nvSpPr>
          <p:spPr bwMode="auto">
            <a:xfrm flipV="1">
              <a:off x="5810" y="4053"/>
              <a:ext cx="1130" cy="419"/>
            </a:xfrm>
            <a:custGeom>
              <a:avLst/>
              <a:gdLst>
                <a:gd name="T0" fmla="*/ 0 w 2160"/>
                <a:gd name="T1" fmla="*/ 0 h 1620"/>
                <a:gd name="T2" fmla="*/ 2160 w 2160"/>
                <a:gd name="T3" fmla="*/ 1620 h 1620"/>
                <a:gd name="T4" fmla="*/ 0 60000 65536"/>
                <a:gd name="T5" fmla="*/ 0 60000 65536"/>
                <a:gd name="T6" fmla="*/ 0 w 2160"/>
                <a:gd name="T7" fmla="*/ 0 h 1620"/>
                <a:gd name="T8" fmla="*/ 2160 w 2160"/>
                <a:gd name="T9" fmla="*/ 1620 h 1620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T6" t="T7" r="T8" b="T9"/>
              <a:pathLst>
                <a:path w="2160" h="1620">
                  <a:moveTo>
                    <a:pt x="0" y="0"/>
                  </a:moveTo>
                  <a:cubicBezTo>
                    <a:pt x="900" y="675"/>
                    <a:pt x="1800" y="1350"/>
                    <a:pt x="2160" y="1620"/>
                  </a:cubicBezTo>
                </a:path>
              </a:pathLst>
            </a:custGeom>
            <a:noFill/>
            <a:ln w="25400" cap="flat">
              <a:solidFill>
                <a:srgbClr val="3366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26669" name="Freeform 44"/>
            <p:cNvSpPr>
              <a:spLocks/>
            </p:cNvSpPr>
            <p:nvPr/>
          </p:nvSpPr>
          <p:spPr bwMode="auto">
            <a:xfrm>
              <a:off x="5810" y="3217"/>
              <a:ext cx="1130" cy="836"/>
            </a:xfrm>
            <a:custGeom>
              <a:avLst/>
              <a:gdLst>
                <a:gd name="T0" fmla="*/ 0 w 2160"/>
                <a:gd name="T1" fmla="*/ 0 h 1620"/>
                <a:gd name="T2" fmla="*/ 2160 w 2160"/>
                <a:gd name="T3" fmla="*/ 1620 h 1620"/>
                <a:gd name="T4" fmla="*/ 0 60000 65536"/>
                <a:gd name="T5" fmla="*/ 0 60000 65536"/>
                <a:gd name="T6" fmla="*/ 0 w 2160"/>
                <a:gd name="T7" fmla="*/ 0 h 1620"/>
                <a:gd name="T8" fmla="*/ 2160 w 2160"/>
                <a:gd name="T9" fmla="*/ 1620 h 1620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T6" t="T7" r="T8" b="T9"/>
              <a:pathLst>
                <a:path w="2160" h="1620">
                  <a:moveTo>
                    <a:pt x="0" y="0"/>
                  </a:moveTo>
                  <a:cubicBezTo>
                    <a:pt x="900" y="675"/>
                    <a:pt x="1800" y="1350"/>
                    <a:pt x="2160" y="1620"/>
                  </a:cubicBezTo>
                </a:path>
              </a:pathLst>
            </a:custGeom>
            <a:noFill/>
            <a:ln w="25400" cap="flat">
              <a:solidFill>
                <a:srgbClr val="3366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26670" name="Freeform 45"/>
            <p:cNvSpPr>
              <a:spLocks/>
            </p:cNvSpPr>
            <p:nvPr/>
          </p:nvSpPr>
          <p:spPr bwMode="auto">
            <a:xfrm flipH="1">
              <a:off x="4963" y="3217"/>
              <a:ext cx="847" cy="836"/>
            </a:xfrm>
            <a:custGeom>
              <a:avLst/>
              <a:gdLst>
                <a:gd name="T0" fmla="*/ 0 w 2160"/>
                <a:gd name="T1" fmla="*/ 0 h 1620"/>
                <a:gd name="T2" fmla="*/ 2160 w 2160"/>
                <a:gd name="T3" fmla="*/ 1620 h 1620"/>
                <a:gd name="T4" fmla="*/ 0 60000 65536"/>
                <a:gd name="T5" fmla="*/ 0 60000 65536"/>
                <a:gd name="T6" fmla="*/ 0 w 2160"/>
                <a:gd name="T7" fmla="*/ 0 h 1620"/>
                <a:gd name="T8" fmla="*/ 2160 w 2160"/>
                <a:gd name="T9" fmla="*/ 1620 h 1620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T6" t="T7" r="T8" b="T9"/>
              <a:pathLst>
                <a:path w="2160" h="1620">
                  <a:moveTo>
                    <a:pt x="0" y="0"/>
                  </a:moveTo>
                  <a:cubicBezTo>
                    <a:pt x="900" y="675"/>
                    <a:pt x="1800" y="1350"/>
                    <a:pt x="2160" y="1620"/>
                  </a:cubicBezTo>
                </a:path>
              </a:pathLst>
            </a:custGeom>
            <a:noFill/>
            <a:ln w="25400" cap="rnd">
              <a:solidFill>
                <a:srgbClr val="FF9900"/>
              </a:solidFill>
              <a:prstDash val="sysDot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26671" name="Freeform 46"/>
            <p:cNvSpPr>
              <a:spLocks/>
            </p:cNvSpPr>
            <p:nvPr/>
          </p:nvSpPr>
          <p:spPr bwMode="auto">
            <a:xfrm flipH="1" flipV="1">
              <a:off x="4963" y="4053"/>
              <a:ext cx="847" cy="837"/>
            </a:xfrm>
            <a:custGeom>
              <a:avLst/>
              <a:gdLst>
                <a:gd name="T0" fmla="*/ 0 w 2160"/>
                <a:gd name="T1" fmla="*/ 0 h 1620"/>
                <a:gd name="T2" fmla="*/ 2160 w 2160"/>
                <a:gd name="T3" fmla="*/ 1620 h 1620"/>
                <a:gd name="T4" fmla="*/ 0 60000 65536"/>
                <a:gd name="T5" fmla="*/ 0 60000 65536"/>
                <a:gd name="T6" fmla="*/ 0 w 2160"/>
                <a:gd name="T7" fmla="*/ 0 h 1620"/>
                <a:gd name="T8" fmla="*/ 2160 w 2160"/>
                <a:gd name="T9" fmla="*/ 1620 h 1620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T6" t="T7" r="T8" b="T9"/>
              <a:pathLst>
                <a:path w="2160" h="1620">
                  <a:moveTo>
                    <a:pt x="0" y="0"/>
                  </a:moveTo>
                  <a:cubicBezTo>
                    <a:pt x="900" y="675"/>
                    <a:pt x="1800" y="1350"/>
                    <a:pt x="2160" y="1620"/>
                  </a:cubicBezTo>
                </a:path>
              </a:pathLst>
            </a:custGeom>
            <a:noFill/>
            <a:ln w="25400" cap="rnd">
              <a:solidFill>
                <a:srgbClr val="FF9900"/>
              </a:solidFill>
              <a:prstDash val="sysDot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26672" name="Freeform 47"/>
            <p:cNvSpPr>
              <a:spLocks/>
            </p:cNvSpPr>
            <p:nvPr/>
          </p:nvSpPr>
          <p:spPr bwMode="auto">
            <a:xfrm flipH="1">
              <a:off x="5810" y="4053"/>
              <a:ext cx="1271" cy="837"/>
            </a:xfrm>
            <a:custGeom>
              <a:avLst/>
              <a:gdLst>
                <a:gd name="T0" fmla="*/ 0 w 2160"/>
                <a:gd name="T1" fmla="*/ 0 h 1620"/>
                <a:gd name="T2" fmla="*/ 2160 w 2160"/>
                <a:gd name="T3" fmla="*/ 1620 h 1620"/>
                <a:gd name="T4" fmla="*/ 0 60000 65536"/>
                <a:gd name="T5" fmla="*/ 0 60000 65536"/>
                <a:gd name="T6" fmla="*/ 0 w 2160"/>
                <a:gd name="T7" fmla="*/ 0 h 1620"/>
                <a:gd name="T8" fmla="*/ 2160 w 2160"/>
                <a:gd name="T9" fmla="*/ 1620 h 1620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T6" t="T7" r="T8" b="T9"/>
              <a:pathLst>
                <a:path w="2160" h="1620">
                  <a:moveTo>
                    <a:pt x="0" y="0"/>
                  </a:moveTo>
                  <a:cubicBezTo>
                    <a:pt x="900" y="675"/>
                    <a:pt x="1800" y="1350"/>
                    <a:pt x="2160" y="1620"/>
                  </a:cubicBezTo>
                </a:path>
              </a:pathLst>
            </a:custGeom>
            <a:noFill/>
            <a:ln w="25400" cap="rnd">
              <a:solidFill>
                <a:srgbClr val="FF9900"/>
              </a:solidFill>
              <a:prstDash val="sysDot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26673" name="Freeform 48"/>
            <p:cNvSpPr>
              <a:spLocks/>
            </p:cNvSpPr>
            <p:nvPr/>
          </p:nvSpPr>
          <p:spPr bwMode="auto">
            <a:xfrm flipH="1" flipV="1">
              <a:off x="5810" y="3217"/>
              <a:ext cx="1271" cy="836"/>
            </a:xfrm>
            <a:custGeom>
              <a:avLst/>
              <a:gdLst>
                <a:gd name="T0" fmla="*/ 0 w 2160"/>
                <a:gd name="T1" fmla="*/ 0 h 1620"/>
                <a:gd name="T2" fmla="*/ 2160 w 2160"/>
                <a:gd name="T3" fmla="*/ 1620 h 1620"/>
                <a:gd name="T4" fmla="*/ 0 60000 65536"/>
                <a:gd name="T5" fmla="*/ 0 60000 65536"/>
                <a:gd name="T6" fmla="*/ 0 w 2160"/>
                <a:gd name="T7" fmla="*/ 0 h 1620"/>
                <a:gd name="T8" fmla="*/ 2160 w 2160"/>
                <a:gd name="T9" fmla="*/ 1620 h 1620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T6" t="T7" r="T8" b="T9"/>
              <a:pathLst>
                <a:path w="2160" h="1620">
                  <a:moveTo>
                    <a:pt x="0" y="0"/>
                  </a:moveTo>
                  <a:cubicBezTo>
                    <a:pt x="900" y="675"/>
                    <a:pt x="1800" y="1350"/>
                    <a:pt x="2160" y="1620"/>
                  </a:cubicBezTo>
                </a:path>
              </a:pathLst>
            </a:custGeom>
            <a:noFill/>
            <a:ln w="25400" cap="rnd">
              <a:solidFill>
                <a:srgbClr val="FF9900"/>
              </a:solidFill>
              <a:prstDash val="sysDot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26674" name="Freeform 49"/>
            <p:cNvSpPr>
              <a:spLocks/>
            </p:cNvSpPr>
            <p:nvPr/>
          </p:nvSpPr>
          <p:spPr bwMode="auto">
            <a:xfrm>
              <a:off x="8821" y="2660"/>
              <a:ext cx="437" cy="7"/>
            </a:xfrm>
            <a:custGeom>
              <a:avLst/>
              <a:gdLst>
                <a:gd name="T0" fmla="*/ 0 w 557"/>
                <a:gd name="T1" fmla="*/ 8 h 8"/>
                <a:gd name="T2" fmla="*/ 557 w 557"/>
                <a:gd name="T3" fmla="*/ 0 h 8"/>
                <a:gd name="T4" fmla="*/ 0 60000 65536"/>
                <a:gd name="T5" fmla="*/ 0 60000 65536"/>
                <a:gd name="T6" fmla="*/ 0 w 557"/>
                <a:gd name="T7" fmla="*/ 0 h 8"/>
                <a:gd name="T8" fmla="*/ 557 w 557"/>
                <a:gd name="T9" fmla="*/ 8 h 8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T6" t="T7" r="T8" b="T9"/>
              <a:pathLst>
                <a:path w="557" h="8">
                  <a:moveTo>
                    <a:pt x="0" y="8"/>
                  </a:moveTo>
                  <a:lnTo>
                    <a:pt x="557" y="0"/>
                  </a:lnTo>
                </a:path>
              </a:pathLst>
            </a:custGeom>
            <a:noFill/>
            <a:ln w="25400" cap="flat">
              <a:solidFill>
                <a:srgbClr val="339966"/>
              </a:solidFill>
              <a:prstDash val="sysDot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26675" name="Freeform 50"/>
            <p:cNvSpPr>
              <a:spLocks/>
            </p:cNvSpPr>
            <p:nvPr/>
          </p:nvSpPr>
          <p:spPr bwMode="auto">
            <a:xfrm flipV="1">
              <a:off x="5104" y="3217"/>
              <a:ext cx="706" cy="836"/>
            </a:xfrm>
            <a:custGeom>
              <a:avLst/>
              <a:gdLst>
                <a:gd name="T0" fmla="*/ 0 w 2160"/>
                <a:gd name="T1" fmla="*/ 0 h 1620"/>
                <a:gd name="T2" fmla="*/ 2160 w 2160"/>
                <a:gd name="T3" fmla="*/ 1620 h 1620"/>
                <a:gd name="T4" fmla="*/ 0 60000 65536"/>
                <a:gd name="T5" fmla="*/ 0 60000 65536"/>
                <a:gd name="T6" fmla="*/ 0 w 2160"/>
                <a:gd name="T7" fmla="*/ 0 h 1620"/>
                <a:gd name="T8" fmla="*/ 2160 w 2160"/>
                <a:gd name="T9" fmla="*/ 1620 h 1620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T6" t="T7" r="T8" b="T9"/>
              <a:pathLst>
                <a:path w="2160" h="1620">
                  <a:moveTo>
                    <a:pt x="0" y="0"/>
                  </a:moveTo>
                  <a:cubicBezTo>
                    <a:pt x="900" y="675"/>
                    <a:pt x="1800" y="1350"/>
                    <a:pt x="2160" y="1620"/>
                  </a:cubicBezTo>
                </a:path>
              </a:pathLst>
            </a:custGeom>
            <a:noFill/>
            <a:ln w="25400" cap="flat">
              <a:solidFill>
                <a:srgbClr val="339966"/>
              </a:solidFill>
              <a:prstDash val="sysDot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26676" name="Freeform 51"/>
            <p:cNvSpPr>
              <a:spLocks/>
            </p:cNvSpPr>
            <p:nvPr/>
          </p:nvSpPr>
          <p:spPr bwMode="auto">
            <a:xfrm>
              <a:off x="5104" y="4053"/>
              <a:ext cx="706" cy="419"/>
            </a:xfrm>
            <a:custGeom>
              <a:avLst/>
              <a:gdLst>
                <a:gd name="T0" fmla="*/ 0 w 2160"/>
                <a:gd name="T1" fmla="*/ 0 h 1620"/>
                <a:gd name="T2" fmla="*/ 2160 w 2160"/>
                <a:gd name="T3" fmla="*/ 1620 h 1620"/>
                <a:gd name="T4" fmla="*/ 0 60000 65536"/>
                <a:gd name="T5" fmla="*/ 0 60000 65536"/>
                <a:gd name="T6" fmla="*/ 0 w 2160"/>
                <a:gd name="T7" fmla="*/ 0 h 1620"/>
                <a:gd name="T8" fmla="*/ 2160 w 2160"/>
                <a:gd name="T9" fmla="*/ 1620 h 1620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T6" t="T7" r="T8" b="T9"/>
              <a:pathLst>
                <a:path w="2160" h="1620">
                  <a:moveTo>
                    <a:pt x="0" y="0"/>
                  </a:moveTo>
                  <a:cubicBezTo>
                    <a:pt x="900" y="675"/>
                    <a:pt x="1800" y="1350"/>
                    <a:pt x="2160" y="1620"/>
                  </a:cubicBezTo>
                </a:path>
              </a:pathLst>
            </a:custGeom>
            <a:noFill/>
            <a:ln w="25400" cap="flat">
              <a:solidFill>
                <a:srgbClr val="339966"/>
              </a:solidFill>
              <a:prstDash val="sysDot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26677" name="Freeform 52"/>
            <p:cNvSpPr>
              <a:spLocks/>
            </p:cNvSpPr>
            <p:nvPr/>
          </p:nvSpPr>
          <p:spPr bwMode="auto">
            <a:xfrm flipV="1">
              <a:off x="5810" y="4053"/>
              <a:ext cx="706" cy="419"/>
            </a:xfrm>
            <a:custGeom>
              <a:avLst/>
              <a:gdLst>
                <a:gd name="T0" fmla="*/ 0 w 2160"/>
                <a:gd name="T1" fmla="*/ 0 h 1620"/>
                <a:gd name="T2" fmla="*/ 2160 w 2160"/>
                <a:gd name="T3" fmla="*/ 1620 h 1620"/>
                <a:gd name="T4" fmla="*/ 0 60000 65536"/>
                <a:gd name="T5" fmla="*/ 0 60000 65536"/>
                <a:gd name="T6" fmla="*/ 0 w 2160"/>
                <a:gd name="T7" fmla="*/ 0 h 1620"/>
                <a:gd name="T8" fmla="*/ 2160 w 2160"/>
                <a:gd name="T9" fmla="*/ 1620 h 1620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T6" t="T7" r="T8" b="T9"/>
              <a:pathLst>
                <a:path w="2160" h="1620">
                  <a:moveTo>
                    <a:pt x="0" y="0"/>
                  </a:moveTo>
                  <a:cubicBezTo>
                    <a:pt x="900" y="675"/>
                    <a:pt x="1800" y="1350"/>
                    <a:pt x="2160" y="1620"/>
                  </a:cubicBezTo>
                </a:path>
              </a:pathLst>
            </a:custGeom>
            <a:noFill/>
            <a:ln w="25400" cap="flat">
              <a:solidFill>
                <a:srgbClr val="339966"/>
              </a:solidFill>
              <a:prstDash val="sysDot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26678" name="Freeform 53"/>
            <p:cNvSpPr>
              <a:spLocks/>
            </p:cNvSpPr>
            <p:nvPr/>
          </p:nvSpPr>
          <p:spPr bwMode="auto">
            <a:xfrm>
              <a:off x="5810" y="3217"/>
              <a:ext cx="706" cy="836"/>
            </a:xfrm>
            <a:custGeom>
              <a:avLst/>
              <a:gdLst>
                <a:gd name="T0" fmla="*/ 0 w 2160"/>
                <a:gd name="T1" fmla="*/ 0 h 1620"/>
                <a:gd name="T2" fmla="*/ 2160 w 2160"/>
                <a:gd name="T3" fmla="*/ 1620 h 1620"/>
                <a:gd name="T4" fmla="*/ 0 60000 65536"/>
                <a:gd name="T5" fmla="*/ 0 60000 65536"/>
                <a:gd name="T6" fmla="*/ 0 w 2160"/>
                <a:gd name="T7" fmla="*/ 0 h 1620"/>
                <a:gd name="T8" fmla="*/ 2160 w 2160"/>
                <a:gd name="T9" fmla="*/ 1620 h 1620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T6" t="T7" r="T8" b="T9"/>
              <a:pathLst>
                <a:path w="2160" h="1620">
                  <a:moveTo>
                    <a:pt x="0" y="0"/>
                  </a:moveTo>
                  <a:cubicBezTo>
                    <a:pt x="900" y="675"/>
                    <a:pt x="1800" y="1350"/>
                    <a:pt x="2160" y="1620"/>
                  </a:cubicBezTo>
                </a:path>
              </a:pathLst>
            </a:custGeom>
            <a:noFill/>
            <a:ln w="25400" cap="flat">
              <a:solidFill>
                <a:srgbClr val="339966"/>
              </a:solidFill>
              <a:prstDash val="sysDot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26679" name="Freeform 54"/>
            <p:cNvSpPr>
              <a:spLocks/>
            </p:cNvSpPr>
            <p:nvPr/>
          </p:nvSpPr>
          <p:spPr bwMode="auto">
            <a:xfrm>
              <a:off x="8821" y="2939"/>
              <a:ext cx="437" cy="7"/>
            </a:xfrm>
            <a:custGeom>
              <a:avLst/>
              <a:gdLst>
                <a:gd name="T0" fmla="*/ 0 w 557"/>
                <a:gd name="T1" fmla="*/ 8 h 8"/>
                <a:gd name="T2" fmla="*/ 557 w 557"/>
                <a:gd name="T3" fmla="*/ 0 h 8"/>
                <a:gd name="T4" fmla="*/ 0 60000 65536"/>
                <a:gd name="T5" fmla="*/ 0 60000 65536"/>
                <a:gd name="T6" fmla="*/ 0 w 557"/>
                <a:gd name="T7" fmla="*/ 0 h 8"/>
                <a:gd name="T8" fmla="*/ 557 w 557"/>
                <a:gd name="T9" fmla="*/ 8 h 8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T6" t="T7" r="T8" b="T9"/>
              <a:pathLst>
                <a:path w="557" h="8">
                  <a:moveTo>
                    <a:pt x="0" y="8"/>
                  </a:moveTo>
                  <a:lnTo>
                    <a:pt x="557" y="0"/>
                  </a:lnTo>
                </a:path>
              </a:pathLst>
            </a:custGeom>
            <a:noFill/>
            <a:ln w="15875" cap="flat">
              <a:solidFill>
                <a:srgbClr val="8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26680" name="Freeform 55"/>
            <p:cNvSpPr>
              <a:spLocks/>
            </p:cNvSpPr>
            <p:nvPr/>
          </p:nvSpPr>
          <p:spPr bwMode="auto">
            <a:xfrm flipH="1" flipV="1">
              <a:off x="5810" y="2799"/>
              <a:ext cx="1271" cy="1254"/>
            </a:xfrm>
            <a:custGeom>
              <a:avLst/>
              <a:gdLst>
                <a:gd name="T0" fmla="*/ 0 w 2160"/>
                <a:gd name="T1" fmla="*/ 0 h 1620"/>
                <a:gd name="T2" fmla="*/ 2160 w 2160"/>
                <a:gd name="T3" fmla="*/ 1620 h 1620"/>
                <a:gd name="T4" fmla="*/ 0 60000 65536"/>
                <a:gd name="T5" fmla="*/ 0 60000 65536"/>
                <a:gd name="T6" fmla="*/ 0 w 2160"/>
                <a:gd name="T7" fmla="*/ 0 h 1620"/>
                <a:gd name="T8" fmla="*/ 2160 w 2160"/>
                <a:gd name="T9" fmla="*/ 1620 h 1620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T6" t="T7" r="T8" b="T9"/>
              <a:pathLst>
                <a:path w="2160" h="1620">
                  <a:moveTo>
                    <a:pt x="0" y="0"/>
                  </a:moveTo>
                  <a:cubicBezTo>
                    <a:pt x="900" y="675"/>
                    <a:pt x="1800" y="1350"/>
                    <a:pt x="2160" y="1620"/>
                  </a:cubicBezTo>
                </a:path>
              </a:pathLst>
            </a:custGeom>
            <a:noFill/>
            <a:ln w="15875" cap="flat">
              <a:solidFill>
                <a:srgbClr val="8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26681" name="Freeform 56"/>
            <p:cNvSpPr>
              <a:spLocks/>
            </p:cNvSpPr>
            <p:nvPr/>
          </p:nvSpPr>
          <p:spPr bwMode="auto">
            <a:xfrm flipH="1">
              <a:off x="5810" y="4053"/>
              <a:ext cx="1271" cy="419"/>
            </a:xfrm>
            <a:custGeom>
              <a:avLst/>
              <a:gdLst>
                <a:gd name="T0" fmla="*/ 0 w 2160"/>
                <a:gd name="T1" fmla="*/ 0 h 1620"/>
                <a:gd name="T2" fmla="*/ 2160 w 2160"/>
                <a:gd name="T3" fmla="*/ 1620 h 1620"/>
                <a:gd name="T4" fmla="*/ 0 60000 65536"/>
                <a:gd name="T5" fmla="*/ 0 60000 65536"/>
                <a:gd name="T6" fmla="*/ 0 w 2160"/>
                <a:gd name="T7" fmla="*/ 0 h 1620"/>
                <a:gd name="T8" fmla="*/ 2160 w 2160"/>
                <a:gd name="T9" fmla="*/ 1620 h 1620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T6" t="T7" r="T8" b="T9"/>
              <a:pathLst>
                <a:path w="2160" h="1620">
                  <a:moveTo>
                    <a:pt x="0" y="0"/>
                  </a:moveTo>
                  <a:cubicBezTo>
                    <a:pt x="900" y="675"/>
                    <a:pt x="1800" y="1350"/>
                    <a:pt x="2160" y="1620"/>
                  </a:cubicBezTo>
                </a:path>
              </a:pathLst>
            </a:custGeom>
            <a:noFill/>
            <a:ln w="15875" cap="flat">
              <a:solidFill>
                <a:srgbClr val="8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26682" name="Freeform 57"/>
            <p:cNvSpPr>
              <a:spLocks/>
            </p:cNvSpPr>
            <p:nvPr/>
          </p:nvSpPr>
          <p:spPr bwMode="auto">
            <a:xfrm flipV="1">
              <a:off x="4681" y="2799"/>
              <a:ext cx="1129" cy="1254"/>
            </a:xfrm>
            <a:custGeom>
              <a:avLst/>
              <a:gdLst>
                <a:gd name="T0" fmla="*/ 0 w 2160"/>
                <a:gd name="T1" fmla="*/ 0 h 1620"/>
                <a:gd name="T2" fmla="*/ 2160 w 2160"/>
                <a:gd name="T3" fmla="*/ 1620 h 1620"/>
                <a:gd name="T4" fmla="*/ 0 60000 65536"/>
                <a:gd name="T5" fmla="*/ 0 60000 65536"/>
                <a:gd name="T6" fmla="*/ 0 w 2160"/>
                <a:gd name="T7" fmla="*/ 0 h 1620"/>
                <a:gd name="T8" fmla="*/ 2160 w 2160"/>
                <a:gd name="T9" fmla="*/ 1620 h 1620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T6" t="T7" r="T8" b="T9"/>
              <a:pathLst>
                <a:path w="2160" h="1620">
                  <a:moveTo>
                    <a:pt x="0" y="0"/>
                  </a:moveTo>
                  <a:cubicBezTo>
                    <a:pt x="900" y="675"/>
                    <a:pt x="1800" y="1350"/>
                    <a:pt x="2160" y="1620"/>
                  </a:cubicBezTo>
                </a:path>
              </a:pathLst>
            </a:custGeom>
            <a:noFill/>
            <a:ln w="15875" cap="flat">
              <a:solidFill>
                <a:srgbClr val="8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26683" name="Freeform 58"/>
            <p:cNvSpPr>
              <a:spLocks/>
            </p:cNvSpPr>
            <p:nvPr/>
          </p:nvSpPr>
          <p:spPr bwMode="auto">
            <a:xfrm>
              <a:off x="4681" y="4053"/>
              <a:ext cx="1129" cy="419"/>
            </a:xfrm>
            <a:custGeom>
              <a:avLst/>
              <a:gdLst>
                <a:gd name="T0" fmla="*/ 0 w 2160"/>
                <a:gd name="T1" fmla="*/ 0 h 1620"/>
                <a:gd name="T2" fmla="*/ 2160 w 2160"/>
                <a:gd name="T3" fmla="*/ 1620 h 1620"/>
                <a:gd name="T4" fmla="*/ 0 60000 65536"/>
                <a:gd name="T5" fmla="*/ 0 60000 65536"/>
                <a:gd name="T6" fmla="*/ 0 w 2160"/>
                <a:gd name="T7" fmla="*/ 0 h 1620"/>
                <a:gd name="T8" fmla="*/ 2160 w 2160"/>
                <a:gd name="T9" fmla="*/ 1620 h 1620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T6" t="T7" r="T8" b="T9"/>
              <a:pathLst>
                <a:path w="2160" h="1620">
                  <a:moveTo>
                    <a:pt x="0" y="0"/>
                  </a:moveTo>
                  <a:cubicBezTo>
                    <a:pt x="900" y="675"/>
                    <a:pt x="1800" y="1350"/>
                    <a:pt x="2160" y="1620"/>
                  </a:cubicBezTo>
                </a:path>
              </a:pathLst>
            </a:custGeom>
            <a:noFill/>
            <a:ln w="15875" cap="flat">
              <a:solidFill>
                <a:srgbClr val="8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26684" name="Text Box 59"/>
            <p:cNvSpPr txBox="1">
              <a:spLocks noChangeArrowheads="1"/>
            </p:cNvSpPr>
            <p:nvPr/>
          </p:nvSpPr>
          <p:spPr bwMode="auto">
            <a:xfrm>
              <a:off x="4681" y="1684"/>
              <a:ext cx="2964" cy="27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Verdana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Verdana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Verdana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Verdana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Verdana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itchFamily="34" charset="0"/>
                </a:defRPr>
              </a:lvl9pPr>
            </a:lstStyle>
            <a:p>
              <a:pPr eaLnBrk="1" hangingPunct="1"/>
              <a:r>
                <a:rPr lang="ru-RU" sz="1000" b="1">
                  <a:latin typeface="Times New Roman" pitchFamily="18" charset="0"/>
                </a:rPr>
                <a:t>       Глобальные рейтинги</a:t>
              </a:r>
              <a:endParaRPr lang="ru-RU"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Номер слайда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eaLnBrk="1" hangingPunct="1"/>
            <a:fld id="{87BAB455-F3E7-4470-9CC3-86351027775B}" type="slidenum">
              <a:rPr lang="ru-RU"/>
              <a:pPr eaLnBrk="1" hangingPunct="1"/>
              <a:t>24</a:t>
            </a:fld>
            <a:endParaRPr lang="ru-RU"/>
          </a:p>
        </p:txBody>
      </p:sp>
      <p:sp>
        <p:nvSpPr>
          <p:cNvPr id="27651" name="Rectangle 2"/>
          <p:cNvSpPr>
            <a:spLocks noGrp="1" noChangeArrowheads="1"/>
          </p:cNvSpPr>
          <p:nvPr>
            <p:ph type="title"/>
          </p:nvPr>
        </p:nvSpPr>
        <p:spPr>
          <a:xfrm>
            <a:off x="1219200" y="301625"/>
            <a:ext cx="7696200" cy="688975"/>
          </a:xfrm>
        </p:spPr>
        <p:txBody>
          <a:bodyPr/>
          <a:lstStyle/>
          <a:p>
            <a:pPr eaLnBrk="1" hangingPunct="1"/>
            <a:r>
              <a:rPr lang="ru-RU" sz="2800" b="1" smtClean="0">
                <a:latin typeface="Calibri" pitchFamily="34" charset="0"/>
              </a:rPr>
              <a:t>Степень соответствия методологий глобальных рейтингов критериям </a:t>
            </a:r>
            <a:r>
              <a:rPr lang="en-US" sz="2800" b="1" smtClean="0">
                <a:latin typeface="Calibri" pitchFamily="34" charset="0"/>
              </a:rPr>
              <a:t>IREG</a:t>
            </a:r>
            <a:endParaRPr lang="ru-RU" sz="2800" b="1" smtClean="0">
              <a:latin typeface="Calibri" pitchFamily="34" charset="0"/>
            </a:endParaRPr>
          </a:p>
        </p:txBody>
      </p:sp>
      <p:grpSp>
        <p:nvGrpSpPr>
          <p:cNvPr id="27652" name="Group 3"/>
          <p:cNvGrpSpPr>
            <a:grpSpLocks noChangeAspect="1"/>
          </p:cNvGrpSpPr>
          <p:nvPr/>
        </p:nvGrpSpPr>
        <p:grpSpPr bwMode="auto">
          <a:xfrm>
            <a:off x="1676400" y="1828800"/>
            <a:ext cx="5607050" cy="3886200"/>
            <a:chOff x="2422" y="1545"/>
            <a:chExt cx="6925" cy="4738"/>
          </a:xfrm>
        </p:grpSpPr>
        <p:sp>
          <p:nvSpPr>
            <p:cNvPr id="27653" name="AutoShape 4"/>
            <p:cNvSpPr>
              <a:spLocks noChangeAspect="1" noChangeArrowheads="1"/>
            </p:cNvSpPr>
            <p:nvPr/>
          </p:nvSpPr>
          <p:spPr bwMode="auto">
            <a:xfrm>
              <a:off x="2422" y="1545"/>
              <a:ext cx="6925" cy="47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27654" name="Line 5"/>
            <p:cNvSpPr>
              <a:spLocks noChangeShapeType="1"/>
            </p:cNvSpPr>
            <p:nvPr/>
          </p:nvSpPr>
          <p:spPr bwMode="auto">
            <a:xfrm>
              <a:off x="5810" y="2242"/>
              <a:ext cx="0" cy="3762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27655" name="Line 6"/>
            <p:cNvSpPr>
              <a:spLocks noChangeShapeType="1"/>
            </p:cNvSpPr>
            <p:nvPr/>
          </p:nvSpPr>
          <p:spPr bwMode="auto">
            <a:xfrm>
              <a:off x="3834" y="4053"/>
              <a:ext cx="3953" cy="2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27656" name="Text Box 7"/>
            <p:cNvSpPr txBox="1">
              <a:spLocks noChangeArrowheads="1"/>
            </p:cNvSpPr>
            <p:nvPr/>
          </p:nvSpPr>
          <p:spPr bwMode="auto">
            <a:xfrm>
              <a:off x="5105" y="1963"/>
              <a:ext cx="1552" cy="418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Verdana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Verdana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Verdana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Verdana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Verdana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itchFamily="34" charset="0"/>
                </a:defRPr>
              </a:lvl9pPr>
            </a:lstStyle>
            <a:p>
              <a:pPr algn="ctr" eaLnBrk="1" hangingPunct="1"/>
              <a:r>
                <a:rPr lang="ru-RU" sz="800">
                  <a:latin typeface="Times New Roman" pitchFamily="18" charset="0"/>
                </a:rPr>
                <a:t>Надежность способа сбора  данных</a:t>
              </a:r>
              <a:endParaRPr lang="ru-RU"/>
            </a:p>
          </p:txBody>
        </p:sp>
        <p:sp>
          <p:nvSpPr>
            <p:cNvPr id="27657" name="Text Box 8"/>
            <p:cNvSpPr txBox="1">
              <a:spLocks noChangeArrowheads="1"/>
            </p:cNvSpPr>
            <p:nvPr/>
          </p:nvSpPr>
          <p:spPr bwMode="auto">
            <a:xfrm>
              <a:off x="7786" y="3914"/>
              <a:ext cx="847" cy="696"/>
            </a:xfrm>
            <a:prstGeom prst="rect">
              <a:avLst/>
            </a:prstGeom>
            <a:solidFill>
              <a:srgbClr val="FFFFFF">
                <a:alpha val="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Verdana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Verdana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Verdana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Verdana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Verdana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itchFamily="34" charset="0"/>
                </a:defRPr>
              </a:lvl9pPr>
            </a:lstStyle>
            <a:p>
              <a:pPr eaLnBrk="1" hangingPunct="1"/>
              <a:r>
                <a:rPr lang="ru-RU" sz="800">
                  <a:latin typeface="Times New Roman" pitchFamily="18" charset="0"/>
                </a:rPr>
                <a:t>Транспарентность рейтинга</a:t>
              </a:r>
              <a:endParaRPr lang="ru-RU"/>
            </a:p>
          </p:txBody>
        </p:sp>
        <p:sp>
          <p:nvSpPr>
            <p:cNvPr id="27658" name="Text Box 9"/>
            <p:cNvSpPr txBox="1">
              <a:spLocks noChangeArrowheads="1"/>
            </p:cNvSpPr>
            <p:nvPr/>
          </p:nvSpPr>
          <p:spPr bwMode="auto">
            <a:xfrm>
              <a:off x="5387" y="5865"/>
              <a:ext cx="1272" cy="418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Verdana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Verdana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Verdana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Verdana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Verdana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itchFamily="34" charset="0"/>
                </a:defRPr>
              </a:lvl9pPr>
            </a:lstStyle>
            <a:p>
              <a:pPr eaLnBrk="1" hangingPunct="1"/>
              <a:r>
                <a:rPr lang="ru-RU" sz="800">
                  <a:latin typeface="Times New Roman" pitchFamily="18" charset="0"/>
                </a:rPr>
                <a:t>Интерактивность</a:t>
              </a:r>
              <a:endParaRPr lang="ru-RU"/>
            </a:p>
          </p:txBody>
        </p:sp>
        <p:sp>
          <p:nvSpPr>
            <p:cNvPr id="27659" name="Text Box 10"/>
            <p:cNvSpPr txBox="1">
              <a:spLocks noChangeArrowheads="1"/>
            </p:cNvSpPr>
            <p:nvPr/>
          </p:nvSpPr>
          <p:spPr bwMode="auto">
            <a:xfrm>
              <a:off x="2845" y="3914"/>
              <a:ext cx="1273" cy="697"/>
            </a:xfrm>
            <a:prstGeom prst="rect">
              <a:avLst/>
            </a:prstGeom>
            <a:solidFill>
              <a:srgbClr val="FFFFFF">
                <a:alpha val="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Verdana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Verdana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Verdana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Verdana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Verdana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itchFamily="34" charset="0"/>
                </a:defRPr>
              </a:lvl9pPr>
            </a:lstStyle>
            <a:p>
              <a:pPr eaLnBrk="1" hangingPunct="1"/>
              <a:r>
                <a:rPr lang="ru-RU" sz="800">
                  <a:latin typeface="Times New Roman" pitchFamily="18" charset="0"/>
                </a:rPr>
                <a:t>Надежность и релевантность показателей</a:t>
              </a:r>
              <a:endParaRPr lang="ru-RU"/>
            </a:p>
          </p:txBody>
        </p:sp>
        <p:sp>
          <p:nvSpPr>
            <p:cNvPr id="27660" name="Text Box 11"/>
            <p:cNvSpPr txBox="1">
              <a:spLocks noChangeArrowheads="1"/>
            </p:cNvSpPr>
            <p:nvPr/>
          </p:nvSpPr>
          <p:spPr bwMode="auto">
            <a:xfrm>
              <a:off x="5951" y="4053"/>
              <a:ext cx="283" cy="279"/>
            </a:xfrm>
            <a:prstGeom prst="rect">
              <a:avLst/>
            </a:prstGeom>
            <a:solidFill>
              <a:srgbClr val="FFFFFF">
                <a:alpha val="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Verdana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Verdana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Verdana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Verdana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Verdana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itchFamily="34" charset="0"/>
                </a:defRPr>
              </a:lvl9pPr>
            </a:lstStyle>
            <a:p>
              <a:pPr eaLnBrk="1" hangingPunct="1"/>
              <a:r>
                <a:rPr lang="ru-RU" sz="800">
                  <a:latin typeface="Times New Roman" pitchFamily="18" charset="0"/>
                </a:rPr>
                <a:t>1</a:t>
              </a:r>
              <a:endParaRPr lang="ru-RU"/>
            </a:p>
          </p:txBody>
        </p:sp>
        <p:sp>
          <p:nvSpPr>
            <p:cNvPr id="27661" name="Text Box 12"/>
            <p:cNvSpPr txBox="1">
              <a:spLocks noChangeArrowheads="1"/>
            </p:cNvSpPr>
            <p:nvPr/>
          </p:nvSpPr>
          <p:spPr bwMode="auto">
            <a:xfrm>
              <a:off x="6516" y="4053"/>
              <a:ext cx="425" cy="279"/>
            </a:xfrm>
            <a:prstGeom prst="rect">
              <a:avLst/>
            </a:prstGeom>
            <a:solidFill>
              <a:srgbClr val="FFFFFF">
                <a:alpha val="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Verdana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Verdana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Verdana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Verdana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Verdana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itchFamily="34" charset="0"/>
                </a:defRPr>
              </a:lvl9pPr>
            </a:lstStyle>
            <a:p>
              <a:pPr eaLnBrk="1" hangingPunct="1"/>
              <a:r>
                <a:rPr lang="ru-RU" sz="800">
                  <a:latin typeface="Times New Roman" pitchFamily="18" charset="0"/>
                </a:rPr>
                <a:t>2</a:t>
              </a:r>
              <a:endParaRPr lang="ru-RU"/>
            </a:p>
          </p:txBody>
        </p:sp>
        <p:sp>
          <p:nvSpPr>
            <p:cNvPr id="27662" name="Text Box 13"/>
            <p:cNvSpPr txBox="1">
              <a:spLocks noChangeArrowheads="1"/>
            </p:cNvSpPr>
            <p:nvPr/>
          </p:nvSpPr>
          <p:spPr bwMode="auto">
            <a:xfrm>
              <a:off x="6940" y="4053"/>
              <a:ext cx="282" cy="279"/>
            </a:xfrm>
            <a:prstGeom prst="rect">
              <a:avLst/>
            </a:prstGeom>
            <a:solidFill>
              <a:srgbClr val="FFFFFF">
                <a:alpha val="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Verdana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Verdana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Verdana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Verdana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Verdana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itchFamily="34" charset="0"/>
                </a:defRPr>
              </a:lvl9pPr>
            </a:lstStyle>
            <a:p>
              <a:pPr eaLnBrk="1" hangingPunct="1"/>
              <a:r>
                <a:rPr lang="ru-RU" sz="800">
                  <a:latin typeface="Times New Roman" pitchFamily="18" charset="0"/>
                </a:rPr>
                <a:t>3</a:t>
              </a:r>
              <a:endParaRPr lang="ru-RU"/>
            </a:p>
          </p:txBody>
        </p:sp>
        <p:sp>
          <p:nvSpPr>
            <p:cNvPr id="27663" name="Text Box 14"/>
            <p:cNvSpPr txBox="1">
              <a:spLocks noChangeArrowheads="1"/>
            </p:cNvSpPr>
            <p:nvPr/>
          </p:nvSpPr>
          <p:spPr bwMode="auto">
            <a:xfrm>
              <a:off x="4963" y="4053"/>
              <a:ext cx="422" cy="279"/>
            </a:xfrm>
            <a:prstGeom prst="rect">
              <a:avLst/>
            </a:prstGeom>
            <a:solidFill>
              <a:srgbClr val="FFFFFF">
                <a:alpha val="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Verdana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Verdana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Verdana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Verdana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Verdana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itchFamily="34" charset="0"/>
                </a:defRPr>
              </a:lvl9pPr>
            </a:lstStyle>
            <a:p>
              <a:pPr eaLnBrk="1" hangingPunct="1"/>
              <a:r>
                <a:rPr lang="ru-RU" sz="800">
                  <a:latin typeface="Times New Roman" pitchFamily="18" charset="0"/>
                </a:rPr>
                <a:t>2</a:t>
              </a:r>
              <a:endParaRPr lang="ru-RU"/>
            </a:p>
          </p:txBody>
        </p:sp>
        <p:sp>
          <p:nvSpPr>
            <p:cNvPr id="27664" name="Text Box 15"/>
            <p:cNvSpPr txBox="1">
              <a:spLocks noChangeArrowheads="1"/>
            </p:cNvSpPr>
            <p:nvPr/>
          </p:nvSpPr>
          <p:spPr bwMode="auto">
            <a:xfrm>
              <a:off x="4399" y="4053"/>
              <a:ext cx="562" cy="279"/>
            </a:xfrm>
            <a:prstGeom prst="rect">
              <a:avLst/>
            </a:prstGeom>
            <a:solidFill>
              <a:srgbClr val="FFFFFF">
                <a:alpha val="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Verdana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Verdana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Verdana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Verdana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Verdana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itchFamily="34" charset="0"/>
                </a:defRPr>
              </a:lvl9pPr>
            </a:lstStyle>
            <a:p>
              <a:pPr eaLnBrk="1" hangingPunct="1"/>
              <a:r>
                <a:rPr lang="ru-RU" sz="800">
                  <a:latin typeface="Times New Roman" pitchFamily="18" charset="0"/>
                </a:rPr>
                <a:t>3</a:t>
              </a:r>
              <a:endParaRPr lang="ru-RU"/>
            </a:p>
          </p:txBody>
        </p:sp>
        <p:sp>
          <p:nvSpPr>
            <p:cNvPr id="27665" name="Text Box 16"/>
            <p:cNvSpPr txBox="1">
              <a:spLocks noChangeArrowheads="1"/>
            </p:cNvSpPr>
            <p:nvPr/>
          </p:nvSpPr>
          <p:spPr bwMode="auto">
            <a:xfrm>
              <a:off x="5951" y="5168"/>
              <a:ext cx="283" cy="279"/>
            </a:xfrm>
            <a:prstGeom prst="rect">
              <a:avLst/>
            </a:prstGeom>
            <a:solidFill>
              <a:srgbClr val="FFFFFF">
                <a:alpha val="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Verdana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Verdana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Verdana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Verdana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Verdana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itchFamily="34" charset="0"/>
                </a:defRPr>
              </a:lvl9pPr>
            </a:lstStyle>
            <a:p>
              <a:pPr eaLnBrk="1" hangingPunct="1"/>
              <a:r>
                <a:rPr lang="ru-RU" sz="800">
                  <a:latin typeface="Times New Roman" pitchFamily="18" charset="0"/>
                </a:rPr>
                <a:t>3</a:t>
              </a:r>
              <a:endParaRPr lang="ru-RU"/>
            </a:p>
          </p:txBody>
        </p:sp>
        <p:sp>
          <p:nvSpPr>
            <p:cNvPr id="27666" name="Text Box 17"/>
            <p:cNvSpPr txBox="1">
              <a:spLocks noChangeArrowheads="1"/>
            </p:cNvSpPr>
            <p:nvPr/>
          </p:nvSpPr>
          <p:spPr bwMode="auto">
            <a:xfrm>
              <a:off x="5528" y="3078"/>
              <a:ext cx="427" cy="418"/>
            </a:xfrm>
            <a:prstGeom prst="rect">
              <a:avLst/>
            </a:prstGeom>
            <a:solidFill>
              <a:srgbClr val="FFFFFF">
                <a:alpha val="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Verdana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Verdana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Verdana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Verdana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Verdana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itchFamily="34" charset="0"/>
                </a:defRPr>
              </a:lvl9pPr>
            </a:lstStyle>
            <a:p>
              <a:pPr eaLnBrk="1" hangingPunct="1"/>
              <a:r>
                <a:rPr lang="ru-RU" sz="800">
                  <a:latin typeface="Times New Roman" pitchFamily="18" charset="0"/>
                </a:rPr>
                <a:t>2</a:t>
              </a:r>
              <a:endParaRPr lang="ru-RU"/>
            </a:p>
          </p:txBody>
        </p:sp>
        <p:sp>
          <p:nvSpPr>
            <p:cNvPr id="27667" name="Text Box 18"/>
            <p:cNvSpPr txBox="1">
              <a:spLocks noChangeArrowheads="1"/>
            </p:cNvSpPr>
            <p:nvPr/>
          </p:nvSpPr>
          <p:spPr bwMode="auto">
            <a:xfrm>
              <a:off x="5528" y="2520"/>
              <a:ext cx="427" cy="281"/>
            </a:xfrm>
            <a:prstGeom prst="rect">
              <a:avLst/>
            </a:prstGeom>
            <a:solidFill>
              <a:srgbClr val="FFFFFF">
                <a:alpha val="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Verdana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Verdana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Verdana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Verdana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Verdana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itchFamily="34" charset="0"/>
                </a:defRPr>
              </a:lvl9pPr>
            </a:lstStyle>
            <a:p>
              <a:pPr eaLnBrk="1" hangingPunct="1"/>
              <a:r>
                <a:rPr lang="ru-RU" sz="800">
                  <a:latin typeface="Times New Roman" pitchFamily="18" charset="0"/>
                </a:rPr>
                <a:t>3</a:t>
              </a:r>
              <a:endParaRPr lang="ru-RU"/>
            </a:p>
          </p:txBody>
        </p:sp>
        <p:sp>
          <p:nvSpPr>
            <p:cNvPr id="27668" name="Text Box 19"/>
            <p:cNvSpPr txBox="1">
              <a:spLocks noChangeArrowheads="1"/>
            </p:cNvSpPr>
            <p:nvPr/>
          </p:nvSpPr>
          <p:spPr bwMode="auto">
            <a:xfrm>
              <a:off x="5387" y="4053"/>
              <a:ext cx="422" cy="279"/>
            </a:xfrm>
            <a:prstGeom prst="rect">
              <a:avLst/>
            </a:prstGeom>
            <a:solidFill>
              <a:srgbClr val="FFFFFF">
                <a:alpha val="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Verdana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Verdana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Verdana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Verdana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Verdana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itchFamily="34" charset="0"/>
                </a:defRPr>
              </a:lvl9pPr>
            </a:lstStyle>
            <a:p>
              <a:pPr eaLnBrk="1" hangingPunct="1"/>
              <a:r>
                <a:rPr lang="ru-RU" sz="800">
                  <a:latin typeface="Times New Roman" pitchFamily="18" charset="0"/>
                </a:rPr>
                <a:t>1</a:t>
              </a:r>
              <a:endParaRPr lang="ru-RU"/>
            </a:p>
          </p:txBody>
        </p:sp>
        <p:sp>
          <p:nvSpPr>
            <p:cNvPr id="27669" name="Text Box 20"/>
            <p:cNvSpPr txBox="1">
              <a:spLocks noChangeArrowheads="1"/>
            </p:cNvSpPr>
            <p:nvPr/>
          </p:nvSpPr>
          <p:spPr bwMode="auto">
            <a:xfrm>
              <a:off x="5951" y="4332"/>
              <a:ext cx="284" cy="279"/>
            </a:xfrm>
            <a:prstGeom prst="rect">
              <a:avLst/>
            </a:prstGeom>
            <a:solidFill>
              <a:srgbClr val="FFFFFF">
                <a:alpha val="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Verdana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Verdana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Verdana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Verdana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Verdana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itchFamily="34" charset="0"/>
                </a:defRPr>
              </a:lvl9pPr>
            </a:lstStyle>
            <a:p>
              <a:pPr eaLnBrk="1" hangingPunct="1"/>
              <a:r>
                <a:rPr lang="en-US" sz="800">
                  <a:latin typeface="Times New Roman" pitchFamily="18" charset="0"/>
                </a:rPr>
                <a:t>1</a:t>
              </a:r>
              <a:endParaRPr lang="ru-RU"/>
            </a:p>
          </p:txBody>
        </p:sp>
        <p:sp>
          <p:nvSpPr>
            <p:cNvPr id="27670" name="Text Box 21"/>
            <p:cNvSpPr txBox="1">
              <a:spLocks noChangeArrowheads="1"/>
            </p:cNvSpPr>
            <p:nvPr/>
          </p:nvSpPr>
          <p:spPr bwMode="auto">
            <a:xfrm>
              <a:off x="5528" y="3635"/>
              <a:ext cx="424" cy="279"/>
            </a:xfrm>
            <a:prstGeom prst="rect">
              <a:avLst/>
            </a:prstGeom>
            <a:solidFill>
              <a:srgbClr val="FFFFFF">
                <a:alpha val="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Verdana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Verdana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Verdana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Verdana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Verdana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itchFamily="34" charset="0"/>
                </a:defRPr>
              </a:lvl9pPr>
            </a:lstStyle>
            <a:p>
              <a:pPr eaLnBrk="1" hangingPunct="1"/>
              <a:r>
                <a:rPr lang="ru-RU" sz="800">
                  <a:latin typeface="Times New Roman" pitchFamily="18" charset="0"/>
                </a:rPr>
                <a:t>1</a:t>
              </a:r>
              <a:endParaRPr lang="ru-RU"/>
            </a:p>
          </p:txBody>
        </p:sp>
        <p:sp>
          <p:nvSpPr>
            <p:cNvPr id="27671" name="Text Box 22"/>
            <p:cNvSpPr txBox="1">
              <a:spLocks noChangeArrowheads="1"/>
            </p:cNvSpPr>
            <p:nvPr/>
          </p:nvSpPr>
          <p:spPr bwMode="auto">
            <a:xfrm>
              <a:off x="5951" y="4750"/>
              <a:ext cx="283" cy="325"/>
            </a:xfrm>
            <a:prstGeom prst="rect">
              <a:avLst/>
            </a:prstGeom>
            <a:solidFill>
              <a:srgbClr val="FFFFFF">
                <a:alpha val="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Verdana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Verdana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Verdana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Verdana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Verdana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itchFamily="34" charset="0"/>
                </a:defRPr>
              </a:lvl9pPr>
            </a:lstStyle>
            <a:p>
              <a:pPr eaLnBrk="1" hangingPunct="1"/>
              <a:r>
                <a:rPr lang="en-US" sz="800">
                  <a:latin typeface="Times New Roman" pitchFamily="18" charset="0"/>
                </a:rPr>
                <a:t>2</a:t>
              </a:r>
              <a:endParaRPr lang="ru-RU"/>
            </a:p>
          </p:txBody>
        </p:sp>
        <p:sp>
          <p:nvSpPr>
            <p:cNvPr id="27672" name="AutoShape 23"/>
            <p:cNvSpPr>
              <a:spLocks noChangeArrowheads="1"/>
            </p:cNvSpPr>
            <p:nvPr/>
          </p:nvSpPr>
          <p:spPr bwMode="auto">
            <a:xfrm>
              <a:off x="5810" y="4471"/>
              <a:ext cx="138" cy="1"/>
            </a:xfrm>
            <a:prstGeom prst="flowChartDecision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7673" name="AutoShape 24"/>
            <p:cNvSpPr>
              <a:spLocks noChangeArrowheads="1"/>
            </p:cNvSpPr>
            <p:nvPr/>
          </p:nvSpPr>
          <p:spPr bwMode="auto">
            <a:xfrm>
              <a:off x="5810" y="4889"/>
              <a:ext cx="138" cy="1"/>
            </a:xfrm>
            <a:prstGeom prst="flowChartDecision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7674" name="AutoShape 25"/>
            <p:cNvSpPr>
              <a:spLocks noChangeArrowheads="1"/>
            </p:cNvSpPr>
            <p:nvPr/>
          </p:nvSpPr>
          <p:spPr bwMode="auto">
            <a:xfrm>
              <a:off x="5810" y="5308"/>
              <a:ext cx="138" cy="1"/>
            </a:xfrm>
            <a:prstGeom prst="flowChartDecision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7675" name="AutoShape 26"/>
            <p:cNvSpPr>
              <a:spLocks noChangeArrowheads="1"/>
            </p:cNvSpPr>
            <p:nvPr/>
          </p:nvSpPr>
          <p:spPr bwMode="auto">
            <a:xfrm>
              <a:off x="5810" y="3635"/>
              <a:ext cx="138" cy="1"/>
            </a:xfrm>
            <a:prstGeom prst="flowChartDecision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7676" name="AutoShape 27"/>
            <p:cNvSpPr>
              <a:spLocks noChangeArrowheads="1"/>
            </p:cNvSpPr>
            <p:nvPr/>
          </p:nvSpPr>
          <p:spPr bwMode="auto">
            <a:xfrm>
              <a:off x="5810" y="3217"/>
              <a:ext cx="138" cy="2"/>
            </a:xfrm>
            <a:prstGeom prst="flowChartDecision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7677" name="AutoShape 28"/>
            <p:cNvSpPr>
              <a:spLocks noChangeArrowheads="1"/>
            </p:cNvSpPr>
            <p:nvPr/>
          </p:nvSpPr>
          <p:spPr bwMode="auto">
            <a:xfrm>
              <a:off x="5810" y="2799"/>
              <a:ext cx="138" cy="1"/>
            </a:xfrm>
            <a:prstGeom prst="flowChartDecision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7678" name="AutoShape 29"/>
            <p:cNvSpPr>
              <a:spLocks noChangeArrowheads="1"/>
            </p:cNvSpPr>
            <p:nvPr/>
          </p:nvSpPr>
          <p:spPr bwMode="auto">
            <a:xfrm rot="-5400000">
              <a:off x="6166" y="4121"/>
              <a:ext cx="137" cy="1"/>
            </a:xfrm>
            <a:prstGeom prst="flowChartDecision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7679" name="AutoShape 30"/>
            <p:cNvSpPr>
              <a:spLocks noChangeArrowheads="1"/>
            </p:cNvSpPr>
            <p:nvPr/>
          </p:nvSpPr>
          <p:spPr bwMode="auto">
            <a:xfrm rot="-5400000">
              <a:off x="6590" y="4120"/>
              <a:ext cx="137" cy="3"/>
            </a:xfrm>
            <a:prstGeom prst="flowChartDecision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7680" name="AutoShape 31"/>
            <p:cNvSpPr>
              <a:spLocks noChangeArrowheads="1"/>
            </p:cNvSpPr>
            <p:nvPr/>
          </p:nvSpPr>
          <p:spPr bwMode="auto">
            <a:xfrm rot="-5400000">
              <a:off x="7013" y="4121"/>
              <a:ext cx="137" cy="2"/>
            </a:xfrm>
            <a:prstGeom prst="flowChartDecision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7681" name="AutoShape 32"/>
            <p:cNvSpPr>
              <a:spLocks noChangeArrowheads="1"/>
            </p:cNvSpPr>
            <p:nvPr/>
          </p:nvSpPr>
          <p:spPr bwMode="auto">
            <a:xfrm rot="-5400000">
              <a:off x="5319" y="4121"/>
              <a:ext cx="137" cy="2"/>
            </a:xfrm>
            <a:prstGeom prst="flowChartDecision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7682" name="AutoShape 33"/>
            <p:cNvSpPr>
              <a:spLocks noChangeArrowheads="1"/>
            </p:cNvSpPr>
            <p:nvPr/>
          </p:nvSpPr>
          <p:spPr bwMode="auto">
            <a:xfrm rot="-5400000">
              <a:off x="4896" y="4120"/>
              <a:ext cx="137" cy="3"/>
            </a:xfrm>
            <a:prstGeom prst="flowChartDecision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7683" name="AutoShape 34"/>
            <p:cNvSpPr>
              <a:spLocks noChangeArrowheads="1"/>
            </p:cNvSpPr>
            <p:nvPr/>
          </p:nvSpPr>
          <p:spPr bwMode="auto">
            <a:xfrm rot="-5400000">
              <a:off x="4472" y="4121"/>
              <a:ext cx="137" cy="2"/>
            </a:xfrm>
            <a:prstGeom prst="flowChartDecision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7684" name="Freeform 35"/>
            <p:cNvSpPr>
              <a:spLocks/>
            </p:cNvSpPr>
            <p:nvPr/>
          </p:nvSpPr>
          <p:spPr bwMode="auto">
            <a:xfrm flipV="1">
              <a:off x="4963" y="3217"/>
              <a:ext cx="847" cy="836"/>
            </a:xfrm>
            <a:custGeom>
              <a:avLst/>
              <a:gdLst>
                <a:gd name="T0" fmla="*/ 0 w 2160"/>
                <a:gd name="T1" fmla="*/ 0 h 1620"/>
                <a:gd name="T2" fmla="*/ 2160 w 2160"/>
                <a:gd name="T3" fmla="*/ 1620 h 1620"/>
                <a:gd name="T4" fmla="*/ 0 60000 65536"/>
                <a:gd name="T5" fmla="*/ 0 60000 65536"/>
                <a:gd name="T6" fmla="*/ 0 w 2160"/>
                <a:gd name="T7" fmla="*/ 0 h 1620"/>
                <a:gd name="T8" fmla="*/ 2160 w 2160"/>
                <a:gd name="T9" fmla="*/ 1620 h 1620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T6" t="T7" r="T8" b="T9"/>
              <a:pathLst>
                <a:path w="2160" h="1620">
                  <a:moveTo>
                    <a:pt x="0" y="0"/>
                  </a:moveTo>
                  <a:cubicBezTo>
                    <a:pt x="900" y="675"/>
                    <a:pt x="1800" y="1350"/>
                    <a:pt x="2160" y="1620"/>
                  </a:cubicBezTo>
                </a:path>
              </a:pathLst>
            </a:custGeom>
            <a:noFill/>
            <a:ln w="15875" cap="flat">
              <a:solidFill>
                <a:srgbClr val="339966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27685" name="Freeform 36"/>
            <p:cNvSpPr>
              <a:spLocks/>
            </p:cNvSpPr>
            <p:nvPr/>
          </p:nvSpPr>
          <p:spPr bwMode="auto">
            <a:xfrm>
              <a:off x="4963" y="4053"/>
              <a:ext cx="847" cy="837"/>
            </a:xfrm>
            <a:custGeom>
              <a:avLst/>
              <a:gdLst>
                <a:gd name="T0" fmla="*/ 0 w 2160"/>
                <a:gd name="T1" fmla="*/ 0 h 1620"/>
                <a:gd name="T2" fmla="*/ 2160 w 2160"/>
                <a:gd name="T3" fmla="*/ 1620 h 1620"/>
                <a:gd name="T4" fmla="*/ 0 60000 65536"/>
                <a:gd name="T5" fmla="*/ 0 60000 65536"/>
                <a:gd name="T6" fmla="*/ 0 w 2160"/>
                <a:gd name="T7" fmla="*/ 0 h 1620"/>
                <a:gd name="T8" fmla="*/ 2160 w 2160"/>
                <a:gd name="T9" fmla="*/ 1620 h 1620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T6" t="T7" r="T8" b="T9"/>
              <a:pathLst>
                <a:path w="2160" h="1620">
                  <a:moveTo>
                    <a:pt x="0" y="0"/>
                  </a:moveTo>
                  <a:cubicBezTo>
                    <a:pt x="900" y="675"/>
                    <a:pt x="1800" y="1350"/>
                    <a:pt x="2160" y="1620"/>
                  </a:cubicBezTo>
                </a:path>
              </a:pathLst>
            </a:custGeom>
            <a:noFill/>
            <a:ln w="15875" cap="flat">
              <a:solidFill>
                <a:srgbClr val="339966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27686" name="Freeform 37"/>
            <p:cNvSpPr>
              <a:spLocks/>
            </p:cNvSpPr>
            <p:nvPr/>
          </p:nvSpPr>
          <p:spPr bwMode="auto">
            <a:xfrm flipV="1">
              <a:off x="5856" y="4053"/>
              <a:ext cx="1130" cy="837"/>
            </a:xfrm>
            <a:custGeom>
              <a:avLst/>
              <a:gdLst>
                <a:gd name="T0" fmla="*/ 0 w 2160"/>
                <a:gd name="T1" fmla="*/ 0 h 1620"/>
                <a:gd name="T2" fmla="*/ 2160 w 2160"/>
                <a:gd name="T3" fmla="*/ 1620 h 1620"/>
                <a:gd name="T4" fmla="*/ 0 60000 65536"/>
                <a:gd name="T5" fmla="*/ 0 60000 65536"/>
                <a:gd name="T6" fmla="*/ 0 w 2160"/>
                <a:gd name="T7" fmla="*/ 0 h 1620"/>
                <a:gd name="T8" fmla="*/ 2160 w 2160"/>
                <a:gd name="T9" fmla="*/ 1620 h 1620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T6" t="T7" r="T8" b="T9"/>
              <a:pathLst>
                <a:path w="2160" h="1620">
                  <a:moveTo>
                    <a:pt x="0" y="0"/>
                  </a:moveTo>
                  <a:cubicBezTo>
                    <a:pt x="900" y="675"/>
                    <a:pt x="1800" y="1350"/>
                    <a:pt x="2160" y="1620"/>
                  </a:cubicBezTo>
                </a:path>
              </a:pathLst>
            </a:custGeom>
            <a:noFill/>
            <a:ln w="15875" cap="flat">
              <a:solidFill>
                <a:srgbClr val="339966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27687" name="Freeform 38"/>
            <p:cNvSpPr>
              <a:spLocks/>
            </p:cNvSpPr>
            <p:nvPr/>
          </p:nvSpPr>
          <p:spPr bwMode="auto">
            <a:xfrm>
              <a:off x="5856" y="3217"/>
              <a:ext cx="1130" cy="836"/>
            </a:xfrm>
            <a:custGeom>
              <a:avLst/>
              <a:gdLst>
                <a:gd name="T0" fmla="*/ 0 w 2160"/>
                <a:gd name="T1" fmla="*/ 0 h 1620"/>
                <a:gd name="T2" fmla="*/ 2160 w 2160"/>
                <a:gd name="T3" fmla="*/ 1620 h 1620"/>
                <a:gd name="T4" fmla="*/ 0 60000 65536"/>
                <a:gd name="T5" fmla="*/ 0 60000 65536"/>
                <a:gd name="T6" fmla="*/ 0 w 2160"/>
                <a:gd name="T7" fmla="*/ 0 h 1620"/>
                <a:gd name="T8" fmla="*/ 2160 w 2160"/>
                <a:gd name="T9" fmla="*/ 1620 h 1620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T6" t="T7" r="T8" b="T9"/>
              <a:pathLst>
                <a:path w="2160" h="1620">
                  <a:moveTo>
                    <a:pt x="0" y="0"/>
                  </a:moveTo>
                  <a:cubicBezTo>
                    <a:pt x="900" y="675"/>
                    <a:pt x="1800" y="1350"/>
                    <a:pt x="2160" y="1620"/>
                  </a:cubicBezTo>
                </a:path>
              </a:pathLst>
            </a:custGeom>
            <a:noFill/>
            <a:ln w="15875" cap="flat">
              <a:solidFill>
                <a:srgbClr val="339966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27688" name="Freeform 39"/>
            <p:cNvSpPr>
              <a:spLocks/>
            </p:cNvSpPr>
            <p:nvPr/>
          </p:nvSpPr>
          <p:spPr bwMode="auto">
            <a:xfrm>
              <a:off x="8492" y="2102"/>
              <a:ext cx="432" cy="5"/>
            </a:xfrm>
            <a:custGeom>
              <a:avLst/>
              <a:gdLst>
                <a:gd name="T0" fmla="*/ 0 w 549"/>
                <a:gd name="T1" fmla="*/ 0 h 6"/>
                <a:gd name="T2" fmla="*/ 549 w 549"/>
                <a:gd name="T3" fmla="*/ 6 h 6"/>
                <a:gd name="T4" fmla="*/ 0 60000 65536"/>
                <a:gd name="T5" fmla="*/ 0 60000 65536"/>
                <a:gd name="T6" fmla="*/ 0 w 549"/>
                <a:gd name="T7" fmla="*/ 0 h 6"/>
                <a:gd name="T8" fmla="*/ 549 w 549"/>
                <a:gd name="T9" fmla="*/ 6 h 6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T6" t="T7" r="T8" b="T9"/>
              <a:pathLst>
                <a:path w="549" h="6">
                  <a:moveTo>
                    <a:pt x="0" y="0"/>
                  </a:moveTo>
                  <a:lnTo>
                    <a:pt x="549" y="6"/>
                  </a:lnTo>
                </a:path>
              </a:pathLst>
            </a:custGeom>
            <a:noFill/>
            <a:ln w="15875" cap="flat">
              <a:solidFill>
                <a:srgbClr val="008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27689" name="Text Box 40"/>
            <p:cNvSpPr txBox="1">
              <a:spLocks noChangeArrowheads="1"/>
            </p:cNvSpPr>
            <p:nvPr/>
          </p:nvSpPr>
          <p:spPr bwMode="auto">
            <a:xfrm>
              <a:off x="7504" y="1963"/>
              <a:ext cx="987" cy="417"/>
            </a:xfrm>
            <a:prstGeom prst="rect">
              <a:avLst/>
            </a:prstGeom>
            <a:solidFill>
              <a:srgbClr val="FFFFFF">
                <a:alpha val="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Verdana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Verdana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Verdana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Verdana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Verdana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itchFamily="34" charset="0"/>
                </a:defRPr>
              </a:lvl9pPr>
            </a:lstStyle>
            <a:p>
              <a:pPr eaLnBrk="1" hangingPunct="1"/>
              <a:r>
                <a:rPr lang="en-US" sz="800">
                  <a:latin typeface="Times New Roman" pitchFamily="18" charset="0"/>
                </a:rPr>
                <a:t>                QS</a:t>
              </a:r>
            </a:p>
            <a:p>
              <a:pPr eaLnBrk="1" hangingPunct="1"/>
              <a:endParaRPr lang="ru-RU"/>
            </a:p>
          </p:txBody>
        </p:sp>
        <p:sp>
          <p:nvSpPr>
            <p:cNvPr id="27690" name="Text Box 41"/>
            <p:cNvSpPr txBox="1">
              <a:spLocks noChangeArrowheads="1"/>
            </p:cNvSpPr>
            <p:nvPr/>
          </p:nvSpPr>
          <p:spPr bwMode="auto">
            <a:xfrm>
              <a:off x="4822" y="1545"/>
              <a:ext cx="2965" cy="28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Verdana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Verdana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Verdana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Verdana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Verdana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itchFamily="34" charset="0"/>
                </a:defRPr>
              </a:lvl9pPr>
            </a:lstStyle>
            <a:p>
              <a:pPr eaLnBrk="1" hangingPunct="1"/>
              <a:r>
                <a:rPr lang="ru-RU" sz="1000" b="1">
                  <a:latin typeface="Times New Roman" pitchFamily="18" charset="0"/>
                </a:rPr>
                <a:t>Глобальный рейтинг </a:t>
              </a:r>
              <a:r>
                <a:rPr lang="en-US" sz="1000" b="1">
                  <a:latin typeface="Times New Roman" pitchFamily="18" charset="0"/>
                </a:rPr>
                <a:t>QS</a:t>
              </a:r>
              <a:endParaRPr lang="ru-RU"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Номер слайда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eaLnBrk="1" hangingPunct="1"/>
            <a:fld id="{2EE83EEF-1C60-4666-895F-E4A02889489E}" type="slidenum">
              <a:rPr lang="ru-RU"/>
              <a:pPr eaLnBrk="1" hangingPunct="1"/>
              <a:t>25</a:t>
            </a:fld>
            <a:endParaRPr lang="ru-RU"/>
          </a:p>
        </p:txBody>
      </p:sp>
      <p:sp>
        <p:nvSpPr>
          <p:cNvPr id="28675" name="Rectangle 2"/>
          <p:cNvSpPr>
            <a:spLocks noGrp="1" noChangeArrowheads="1"/>
          </p:cNvSpPr>
          <p:nvPr>
            <p:ph type="title"/>
          </p:nvPr>
        </p:nvSpPr>
        <p:spPr>
          <a:xfrm>
            <a:off x="1219200" y="301625"/>
            <a:ext cx="7696200" cy="688975"/>
          </a:xfrm>
        </p:spPr>
        <p:txBody>
          <a:bodyPr/>
          <a:lstStyle/>
          <a:p>
            <a:pPr eaLnBrk="1" hangingPunct="1"/>
            <a:r>
              <a:rPr lang="ru-RU" sz="2800" b="1" smtClean="0">
                <a:latin typeface="Calibri" pitchFamily="34" charset="0"/>
              </a:rPr>
              <a:t>Степень соответствия методологий </a:t>
            </a:r>
            <a:r>
              <a:rPr lang="en-US" sz="2800" b="1" smtClean="0">
                <a:latin typeface="Calibri" pitchFamily="34" charset="0"/>
              </a:rPr>
              <a:t>CHE</a:t>
            </a:r>
            <a:r>
              <a:rPr lang="ru-RU" sz="2800" b="1" smtClean="0">
                <a:latin typeface="Calibri" pitchFamily="34" charset="0"/>
              </a:rPr>
              <a:t> критериям </a:t>
            </a:r>
            <a:r>
              <a:rPr lang="en-US" sz="2800" b="1" smtClean="0">
                <a:latin typeface="Calibri" pitchFamily="34" charset="0"/>
              </a:rPr>
              <a:t>IREG</a:t>
            </a:r>
            <a:endParaRPr lang="ru-RU" sz="2800" b="1" smtClean="0">
              <a:latin typeface="Calibri" pitchFamily="34" charset="0"/>
            </a:endParaRPr>
          </a:p>
        </p:txBody>
      </p:sp>
      <p:grpSp>
        <p:nvGrpSpPr>
          <p:cNvPr id="28676" name="Group 3"/>
          <p:cNvGrpSpPr>
            <a:grpSpLocks noChangeAspect="1"/>
          </p:cNvGrpSpPr>
          <p:nvPr/>
        </p:nvGrpSpPr>
        <p:grpSpPr bwMode="auto">
          <a:xfrm>
            <a:off x="1676400" y="1981200"/>
            <a:ext cx="5715000" cy="3886200"/>
            <a:chOff x="2422" y="1545"/>
            <a:chExt cx="7059" cy="4738"/>
          </a:xfrm>
        </p:grpSpPr>
        <p:sp>
          <p:nvSpPr>
            <p:cNvPr id="28677" name="AutoShape 4"/>
            <p:cNvSpPr>
              <a:spLocks noChangeAspect="1" noChangeArrowheads="1"/>
            </p:cNvSpPr>
            <p:nvPr/>
          </p:nvSpPr>
          <p:spPr bwMode="auto">
            <a:xfrm>
              <a:off x="2422" y="1545"/>
              <a:ext cx="7059" cy="47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28678" name="Line 5"/>
            <p:cNvSpPr>
              <a:spLocks noChangeShapeType="1"/>
            </p:cNvSpPr>
            <p:nvPr/>
          </p:nvSpPr>
          <p:spPr bwMode="auto">
            <a:xfrm>
              <a:off x="5810" y="2242"/>
              <a:ext cx="0" cy="3762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28679" name="Line 6"/>
            <p:cNvSpPr>
              <a:spLocks noChangeShapeType="1"/>
            </p:cNvSpPr>
            <p:nvPr/>
          </p:nvSpPr>
          <p:spPr bwMode="auto">
            <a:xfrm>
              <a:off x="3834" y="4053"/>
              <a:ext cx="3953" cy="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28680" name="Text Box 7"/>
            <p:cNvSpPr txBox="1">
              <a:spLocks noChangeArrowheads="1"/>
            </p:cNvSpPr>
            <p:nvPr/>
          </p:nvSpPr>
          <p:spPr bwMode="auto">
            <a:xfrm>
              <a:off x="5105" y="1963"/>
              <a:ext cx="1552" cy="418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Verdana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Verdana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Verdana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Verdana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Verdana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itchFamily="34" charset="0"/>
                </a:defRPr>
              </a:lvl9pPr>
            </a:lstStyle>
            <a:p>
              <a:pPr algn="ctr" eaLnBrk="1" hangingPunct="1"/>
              <a:r>
                <a:rPr lang="ru-RU" sz="800">
                  <a:latin typeface="Times New Roman" pitchFamily="18" charset="0"/>
                </a:rPr>
                <a:t>Надежность способа сбора  данных</a:t>
              </a:r>
              <a:endParaRPr lang="ru-RU"/>
            </a:p>
          </p:txBody>
        </p:sp>
        <p:sp>
          <p:nvSpPr>
            <p:cNvPr id="28681" name="Text Box 8"/>
            <p:cNvSpPr txBox="1">
              <a:spLocks noChangeArrowheads="1"/>
            </p:cNvSpPr>
            <p:nvPr/>
          </p:nvSpPr>
          <p:spPr bwMode="auto">
            <a:xfrm>
              <a:off x="7928" y="3775"/>
              <a:ext cx="1271" cy="696"/>
            </a:xfrm>
            <a:prstGeom prst="rect">
              <a:avLst/>
            </a:prstGeom>
            <a:solidFill>
              <a:srgbClr val="FFFFFF">
                <a:alpha val="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Verdana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Verdana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Verdana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Verdana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Verdana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itchFamily="34" charset="0"/>
                </a:defRPr>
              </a:lvl9pPr>
            </a:lstStyle>
            <a:p>
              <a:pPr eaLnBrk="1" hangingPunct="1"/>
              <a:r>
                <a:rPr lang="ru-RU" sz="800">
                  <a:latin typeface="Times New Roman" pitchFamily="18" charset="0"/>
                </a:rPr>
                <a:t>Транспарентность рейтинга</a:t>
              </a:r>
              <a:endParaRPr lang="ru-RU"/>
            </a:p>
          </p:txBody>
        </p:sp>
        <p:sp>
          <p:nvSpPr>
            <p:cNvPr id="28682" name="Text Box 9"/>
            <p:cNvSpPr txBox="1">
              <a:spLocks noChangeArrowheads="1"/>
            </p:cNvSpPr>
            <p:nvPr/>
          </p:nvSpPr>
          <p:spPr bwMode="auto">
            <a:xfrm>
              <a:off x="5387" y="5865"/>
              <a:ext cx="1272" cy="418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Verdana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Verdana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Verdana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Verdana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Verdana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itchFamily="34" charset="0"/>
                </a:defRPr>
              </a:lvl9pPr>
            </a:lstStyle>
            <a:p>
              <a:pPr eaLnBrk="1" hangingPunct="1"/>
              <a:r>
                <a:rPr lang="ru-RU" sz="800">
                  <a:latin typeface="Times New Roman" pitchFamily="18" charset="0"/>
                </a:rPr>
                <a:t>Интерактивность</a:t>
              </a:r>
              <a:endParaRPr lang="ru-RU"/>
            </a:p>
          </p:txBody>
        </p:sp>
        <p:sp>
          <p:nvSpPr>
            <p:cNvPr id="28683" name="Text Box 10"/>
            <p:cNvSpPr txBox="1">
              <a:spLocks noChangeArrowheads="1"/>
            </p:cNvSpPr>
            <p:nvPr/>
          </p:nvSpPr>
          <p:spPr bwMode="auto">
            <a:xfrm>
              <a:off x="2422" y="3914"/>
              <a:ext cx="1272" cy="697"/>
            </a:xfrm>
            <a:prstGeom prst="rect">
              <a:avLst/>
            </a:prstGeom>
            <a:solidFill>
              <a:srgbClr val="FFFFFF">
                <a:alpha val="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Verdana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Verdana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Verdana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Verdana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Verdana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itchFamily="34" charset="0"/>
                </a:defRPr>
              </a:lvl9pPr>
            </a:lstStyle>
            <a:p>
              <a:pPr eaLnBrk="1" hangingPunct="1"/>
              <a:r>
                <a:rPr lang="ru-RU" sz="800">
                  <a:latin typeface="Times New Roman" pitchFamily="18" charset="0"/>
                </a:rPr>
                <a:t>Надежность и релевантность показателей</a:t>
              </a:r>
              <a:endParaRPr lang="ru-RU"/>
            </a:p>
          </p:txBody>
        </p:sp>
        <p:sp>
          <p:nvSpPr>
            <p:cNvPr id="28684" name="Text Box 11"/>
            <p:cNvSpPr txBox="1">
              <a:spLocks noChangeArrowheads="1"/>
            </p:cNvSpPr>
            <p:nvPr/>
          </p:nvSpPr>
          <p:spPr bwMode="auto">
            <a:xfrm>
              <a:off x="5951" y="4053"/>
              <a:ext cx="283" cy="279"/>
            </a:xfrm>
            <a:prstGeom prst="rect">
              <a:avLst/>
            </a:prstGeom>
            <a:solidFill>
              <a:srgbClr val="FFFFFF">
                <a:alpha val="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Verdana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Verdana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Verdana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Verdana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Verdana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itchFamily="34" charset="0"/>
                </a:defRPr>
              </a:lvl9pPr>
            </a:lstStyle>
            <a:p>
              <a:pPr eaLnBrk="1" hangingPunct="1"/>
              <a:r>
                <a:rPr lang="ru-RU" sz="800">
                  <a:latin typeface="Times New Roman" pitchFamily="18" charset="0"/>
                </a:rPr>
                <a:t>1</a:t>
              </a:r>
              <a:endParaRPr lang="ru-RU"/>
            </a:p>
          </p:txBody>
        </p:sp>
        <p:sp>
          <p:nvSpPr>
            <p:cNvPr id="28685" name="Text Box 12"/>
            <p:cNvSpPr txBox="1">
              <a:spLocks noChangeArrowheads="1"/>
            </p:cNvSpPr>
            <p:nvPr/>
          </p:nvSpPr>
          <p:spPr bwMode="auto">
            <a:xfrm>
              <a:off x="6516" y="4053"/>
              <a:ext cx="425" cy="279"/>
            </a:xfrm>
            <a:prstGeom prst="rect">
              <a:avLst/>
            </a:prstGeom>
            <a:solidFill>
              <a:srgbClr val="FFFFFF">
                <a:alpha val="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Verdana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Verdana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Verdana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Verdana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Verdana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itchFamily="34" charset="0"/>
                </a:defRPr>
              </a:lvl9pPr>
            </a:lstStyle>
            <a:p>
              <a:pPr eaLnBrk="1" hangingPunct="1"/>
              <a:r>
                <a:rPr lang="ru-RU" sz="800">
                  <a:latin typeface="Times New Roman" pitchFamily="18" charset="0"/>
                </a:rPr>
                <a:t>2</a:t>
              </a:r>
              <a:endParaRPr lang="ru-RU"/>
            </a:p>
          </p:txBody>
        </p:sp>
        <p:sp>
          <p:nvSpPr>
            <p:cNvPr id="28686" name="Text Box 13"/>
            <p:cNvSpPr txBox="1">
              <a:spLocks noChangeArrowheads="1"/>
            </p:cNvSpPr>
            <p:nvPr/>
          </p:nvSpPr>
          <p:spPr bwMode="auto">
            <a:xfrm>
              <a:off x="6940" y="4053"/>
              <a:ext cx="282" cy="279"/>
            </a:xfrm>
            <a:prstGeom prst="rect">
              <a:avLst/>
            </a:prstGeom>
            <a:solidFill>
              <a:srgbClr val="FFFFFF">
                <a:alpha val="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Verdana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Verdana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Verdana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Verdana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Verdana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itchFamily="34" charset="0"/>
                </a:defRPr>
              </a:lvl9pPr>
            </a:lstStyle>
            <a:p>
              <a:pPr eaLnBrk="1" hangingPunct="1"/>
              <a:r>
                <a:rPr lang="ru-RU" sz="800">
                  <a:latin typeface="Times New Roman" pitchFamily="18" charset="0"/>
                </a:rPr>
                <a:t>3</a:t>
              </a:r>
              <a:endParaRPr lang="ru-RU"/>
            </a:p>
          </p:txBody>
        </p:sp>
        <p:sp>
          <p:nvSpPr>
            <p:cNvPr id="28687" name="Text Box 14"/>
            <p:cNvSpPr txBox="1">
              <a:spLocks noChangeArrowheads="1"/>
            </p:cNvSpPr>
            <p:nvPr/>
          </p:nvSpPr>
          <p:spPr bwMode="auto">
            <a:xfrm>
              <a:off x="4963" y="4053"/>
              <a:ext cx="422" cy="279"/>
            </a:xfrm>
            <a:prstGeom prst="rect">
              <a:avLst/>
            </a:prstGeom>
            <a:solidFill>
              <a:srgbClr val="FFFFFF">
                <a:alpha val="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Verdana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Verdana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Verdana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Verdana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Verdana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itchFamily="34" charset="0"/>
                </a:defRPr>
              </a:lvl9pPr>
            </a:lstStyle>
            <a:p>
              <a:pPr eaLnBrk="1" hangingPunct="1"/>
              <a:r>
                <a:rPr lang="ru-RU" sz="800">
                  <a:latin typeface="Times New Roman" pitchFamily="18" charset="0"/>
                </a:rPr>
                <a:t>2</a:t>
              </a:r>
              <a:endParaRPr lang="ru-RU"/>
            </a:p>
          </p:txBody>
        </p:sp>
        <p:sp>
          <p:nvSpPr>
            <p:cNvPr id="28688" name="Text Box 15"/>
            <p:cNvSpPr txBox="1">
              <a:spLocks noChangeArrowheads="1"/>
            </p:cNvSpPr>
            <p:nvPr/>
          </p:nvSpPr>
          <p:spPr bwMode="auto">
            <a:xfrm>
              <a:off x="4399" y="4053"/>
              <a:ext cx="562" cy="279"/>
            </a:xfrm>
            <a:prstGeom prst="rect">
              <a:avLst/>
            </a:prstGeom>
            <a:solidFill>
              <a:srgbClr val="FFFFFF">
                <a:alpha val="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Verdana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Verdana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Verdana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Verdana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Verdana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itchFamily="34" charset="0"/>
                </a:defRPr>
              </a:lvl9pPr>
            </a:lstStyle>
            <a:p>
              <a:pPr eaLnBrk="1" hangingPunct="1"/>
              <a:r>
                <a:rPr lang="ru-RU" sz="800">
                  <a:latin typeface="Times New Roman" pitchFamily="18" charset="0"/>
                </a:rPr>
                <a:t>3</a:t>
              </a:r>
              <a:endParaRPr lang="ru-RU"/>
            </a:p>
          </p:txBody>
        </p:sp>
        <p:sp>
          <p:nvSpPr>
            <p:cNvPr id="28689" name="Text Box 16"/>
            <p:cNvSpPr txBox="1">
              <a:spLocks noChangeArrowheads="1"/>
            </p:cNvSpPr>
            <p:nvPr/>
          </p:nvSpPr>
          <p:spPr bwMode="auto">
            <a:xfrm>
              <a:off x="5951" y="5168"/>
              <a:ext cx="283" cy="279"/>
            </a:xfrm>
            <a:prstGeom prst="rect">
              <a:avLst/>
            </a:prstGeom>
            <a:solidFill>
              <a:srgbClr val="FFFFFF">
                <a:alpha val="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Verdana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Verdana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Verdana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Verdana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Verdana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itchFamily="34" charset="0"/>
                </a:defRPr>
              </a:lvl9pPr>
            </a:lstStyle>
            <a:p>
              <a:pPr eaLnBrk="1" hangingPunct="1"/>
              <a:r>
                <a:rPr lang="ru-RU" sz="800">
                  <a:latin typeface="Times New Roman" pitchFamily="18" charset="0"/>
                </a:rPr>
                <a:t>3</a:t>
              </a:r>
              <a:endParaRPr lang="ru-RU"/>
            </a:p>
          </p:txBody>
        </p:sp>
        <p:sp>
          <p:nvSpPr>
            <p:cNvPr id="28690" name="Text Box 17"/>
            <p:cNvSpPr txBox="1">
              <a:spLocks noChangeArrowheads="1"/>
            </p:cNvSpPr>
            <p:nvPr/>
          </p:nvSpPr>
          <p:spPr bwMode="auto">
            <a:xfrm>
              <a:off x="5528" y="3078"/>
              <a:ext cx="427" cy="418"/>
            </a:xfrm>
            <a:prstGeom prst="rect">
              <a:avLst/>
            </a:prstGeom>
            <a:solidFill>
              <a:srgbClr val="FFFFFF">
                <a:alpha val="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Verdana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Verdana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Verdana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Verdana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Verdana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itchFamily="34" charset="0"/>
                </a:defRPr>
              </a:lvl9pPr>
            </a:lstStyle>
            <a:p>
              <a:pPr eaLnBrk="1" hangingPunct="1"/>
              <a:r>
                <a:rPr lang="ru-RU" sz="800">
                  <a:latin typeface="Times New Roman" pitchFamily="18" charset="0"/>
                </a:rPr>
                <a:t>2</a:t>
              </a:r>
              <a:endParaRPr lang="ru-RU"/>
            </a:p>
          </p:txBody>
        </p:sp>
        <p:sp>
          <p:nvSpPr>
            <p:cNvPr id="28691" name="Text Box 18"/>
            <p:cNvSpPr txBox="1">
              <a:spLocks noChangeArrowheads="1"/>
            </p:cNvSpPr>
            <p:nvPr/>
          </p:nvSpPr>
          <p:spPr bwMode="auto">
            <a:xfrm>
              <a:off x="5528" y="2520"/>
              <a:ext cx="427" cy="281"/>
            </a:xfrm>
            <a:prstGeom prst="rect">
              <a:avLst/>
            </a:prstGeom>
            <a:solidFill>
              <a:srgbClr val="FFFFFF">
                <a:alpha val="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Verdana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Verdana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Verdana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Verdana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Verdana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itchFamily="34" charset="0"/>
                </a:defRPr>
              </a:lvl9pPr>
            </a:lstStyle>
            <a:p>
              <a:pPr eaLnBrk="1" hangingPunct="1"/>
              <a:r>
                <a:rPr lang="ru-RU" sz="800">
                  <a:latin typeface="Times New Roman" pitchFamily="18" charset="0"/>
                </a:rPr>
                <a:t>3</a:t>
              </a:r>
              <a:endParaRPr lang="ru-RU"/>
            </a:p>
          </p:txBody>
        </p:sp>
        <p:sp>
          <p:nvSpPr>
            <p:cNvPr id="28692" name="Text Box 19"/>
            <p:cNvSpPr txBox="1">
              <a:spLocks noChangeArrowheads="1"/>
            </p:cNvSpPr>
            <p:nvPr/>
          </p:nvSpPr>
          <p:spPr bwMode="auto">
            <a:xfrm>
              <a:off x="5387" y="4053"/>
              <a:ext cx="422" cy="279"/>
            </a:xfrm>
            <a:prstGeom prst="rect">
              <a:avLst/>
            </a:prstGeom>
            <a:solidFill>
              <a:srgbClr val="FFFFFF">
                <a:alpha val="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Verdana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Verdana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Verdana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Verdana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Verdana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itchFamily="34" charset="0"/>
                </a:defRPr>
              </a:lvl9pPr>
            </a:lstStyle>
            <a:p>
              <a:pPr eaLnBrk="1" hangingPunct="1"/>
              <a:r>
                <a:rPr lang="ru-RU" sz="800">
                  <a:latin typeface="Times New Roman" pitchFamily="18" charset="0"/>
                </a:rPr>
                <a:t>1</a:t>
              </a:r>
              <a:endParaRPr lang="ru-RU"/>
            </a:p>
          </p:txBody>
        </p:sp>
        <p:sp>
          <p:nvSpPr>
            <p:cNvPr id="28693" name="Text Box 20"/>
            <p:cNvSpPr txBox="1">
              <a:spLocks noChangeArrowheads="1"/>
            </p:cNvSpPr>
            <p:nvPr/>
          </p:nvSpPr>
          <p:spPr bwMode="auto">
            <a:xfrm>
              <a:off x="5951" y="4332"/>
              <a:ext cx="284" cy="279"/>
            </a:xfrm>
            <a:prstGeom prst="rect">
              <a:avLst/>
            </a:prstGeom>
            <a:solidFill>
              <a:srgbClr val="FFFFFF">
                <a:alpha val="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Verdana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Verdana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Verdana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Verdana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Verdana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itchFamily="34" charset="0"/>
                </a:defRPr>
              </a:lvl9pPr>
            </a:lstStyle>
            <a:p>
              <a:pPr eaLnBrk="1" hangingPunct="1"/>
              <a:r>
                <a:rPr lang="en-US" sz="800">
                  <a:latin typeface="Times New Roman" pitchFamily="18" charset="0"/>
                </a:rPr>
                <a:t>1</a:t>
              </a:r>
              <a:endParaRPr lang="ru-RU"/>
            </a:p>
          </p:txBody>
        </p:sp>
        <p:sp>
          <p:nvSpPr>
            <p:cNvPr id="28694" name="Text Box 21"/>
            <p:cNvSpPr txBox="1">
              <a:spLocks noChangeArrowheads="1"/>
            </p:cNvSpPr>
            <p:nvPr/>
          </p:nvSpPr>
          <p:spPr bwMode="auto">
            <a:xfrm>
              <a:off x="5528" y="3635"/>
              <a:ext cx="424" cy="279"/>
            </a:xfrm>
            <a:prstGeom prst="rect">
              <a:avLst/>
            </a:prstGeom>
            <a:solidFill>
              <a:srgbClr val="FFFFFF">
                <a:alpha val="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Verdana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Verdana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Verdana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Verdana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Verdana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itchFamily="34" charset="0"/>
                </a:defRPr>
              </a:lvl9pPr>
            </a:lstStyle>
            <a:p>
              <a:pPr eaLnBrk="1" hangingPunct="1"/>
              <a:r>
                <a:rPr lang="ru-RU" sz="800">
                  <a:latin typeface="Times New Roman" pitchFamily="18" charset="0"/>
                </a:rPr>
                <a:t>1</a:t>
              </a:r>
              <a:endParaRPr lang="ru-RU"/>
            </a:p>
          </p:txBody>
        </p:sp>
        <p:sp>
          <p:nvSpPr>
            <p:cNvPr id="28695" name="Text Box 22"/>
            <p:cNvSpPr txBox="1">
              <a:spLocks noChangeArrowheads="1"/>
            </p:cNvSpPr>
            <p:nvPr/>
          </p:nvSpPr>
          <p:spPr bwMode="auto">
            <a:xfrm>
              <a:off x="5951" y="4750"/>
              <a:ext cx="283" cy="325"/>
            </a:xfrm>
            <a:prstGeom prst="rect">
              <a:avLst/>
            </a:prstGeom>
            <a:solidFill>
              <a:srgbClr val="FFFFFF">
                <a:alpha val="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Verdana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Verdana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Verdana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Verdana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Verdana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itchFamily="34" charset="0"/>
                </a:defRPr>
              </a:lvl9pPr>
            </a:lstStyle>
            <a:p>
              <a:pPr eaLnBrk="1" hangingPunct="1"/>
              <a:r>
                <a:rPr lang="en-US" sz="800">
                  <a:latin typeface="Times New Roman" pitchFamily="18" charset="0"/>
                </a:rPr>
                <a:t>2</a:t>
              </a:r>
              <a:endParaRPr lang="ru-RU"/>
            </a:p>
          </p:txBody>
        </p:sp>
        <p:sp>
          <p:nvSpPr>
            <p:cNvPr id="28696" name="AutoShape 23"/>
            <p:cNvSpPr>
              <a:spLocks noChangeArrowheads="1"/>
            </p:cNvSpPr>
            <p:nvPr/>
          </p:nvSpPr>
          <p:spPr bwMode="auto">
            <a:xfrm>
              <a:off x="5810" y="4471"/>
              <a:ext cx="138" cy="1"/>
            </a:xfrm>
            <a:prstGeom prst="flowChartDecision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8697" name="AutoShape 24"/>
            <p:cNvSpPr>
              <a:spLocks noChangeArrowheads="1"/>
            </p:cNvSpPr>
            <p:nvPr/>
          </p:nvSpPr>
          <p:spPr bwMode="auto">
            <a:xfrm>
              <a:off x="5810" y="4889"/>
              <a:ext cx="138" cy="1"/>
            </a:xfrm>
            <a:prstGeom prst="flowChartDecision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8698" name="AutoShape 25"/>
            <p:cNvSpPr>
              <a:spLocks noChangeArrowheads="1"/>
            </p:cNvSpPr>
            <p:nvPr/>
          </p:nvSpPr>
          <p:spPr bwMode="auto">
            <a:xfrm>
              <a:off x="5810" y="5308"/>
              <a:ext cx="138" cy="1"/>
            </a:xfrm>
            <a:prstGeom prst="flowChartDecision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8699" name="AutoShape 26"/>
            <p:cNvSpPr>
              <a:spLocks noChangeArrowheads="1"/>
            </p:cNvSpPr>
            <p:nvPr/>
          </p:nvSpPr>
          <p:spPr bwMode="auto">
            <a:xfrm>
              <a:off x="5810" y="3635"/>
              <a:ext cx="138" cy="1"/>
            </a:xfrm>
            <a:prstGeom prst="flowChartDecision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8700" name="AutoShape 27"/>
            <p:cNvSpPr>
              <a:spLocks noChangeArrowheads="1"/>
            </p:cNvSpPr>
            <p:nvPr/>
          </p:nvSpPr>
          <p:spPr bwMode="auto">
            <a:xfrm>
              <a:off x="5810" y="3217"/>
              <a:ext cx="138" cy="2"/>
            </a:xfrm>
            <a:prstGeom prst="flowChartDecision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8701" name="AutoShape 28"/>
            <p:cNvSpPr>
              <a:spLocks noChangeArrowheads="1"/>
            </p:cNvSpPr>
            <p:nvPr/>
          </p:nvSpPr>
          <p:spPr bwMode="auto">
            <a:xfrm>
              <a:off x="5810" y="2799"/>
              <a:ext cx="138" cy="1"/>
            </a:xfrm>
            <a:prstGeom prst="flowChartDecision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8702" name="AutoShape 29"/>
            <p:cNvSpPr>
              <a:spLocks noChangeArrowheads="1"/>
            </p:cNvSpPr>
            <p:nvPr/>
          </p:nvSpPr>
          <p:spPr bwMode="auto">
            <a:xfrm rot="-5400000">
              <a:off x="6166" y="4121"/>
              <a:ext cx="137" cy="1"/>
            </a:xfrm>
            <a:prstGeom prst="flowChartDecision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8703" name="AutoShape 30"/>
            <p:cNvSpPr>
              <a:spLocks noChangeArrowheads="1"/>
            </p:cNvSpPr>
            <p:nvPr/>
          </p:nvSpPr>
          <p:spPr bwMode="auto">
            <a:xfrm rot="-5400000">
              <a:off x="6590" y="4120"/>
              <a:ext cx="137" cy="3"/>
            </a:xfrm>
            <a:prstGeom prst="flowChartDecision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8704" name="AutoShape 31"/>
            <p:cNvSpPr>
              <a:spLocks noChangeArrowheads="1"/>
            </p:cNvSpPr>
            <p:nvPr/>
          </p:nvSpPr>
          <p:spPr bwMode="auto">
            <a:xfrm rot="-5400000">
              <a:off x="7013" y="4121"/>
              <a:ext cx="137" cy="2"/>
            </a:xfrm>
            <a:prstGeom prst="flowChartDecision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8705" name="AutoShape 32"/>
            <p:cNvSpPr>
              <a:spLocks noChangeArrowheads="1"/>
            </p:cNvSpPr>
            <p:nvPr/>
          </p:nvSpPr>
          <p:spPr bwMode="auto">
            <a:xfrm rot="-5400000">
              <a:off x="5319" y="4121"/>
              <a:ext cx="137" cy="2"/>
            </a:xfrm>
            <a:prstGeom prst="flowChartDecision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8706" name="AutoShape 33"/>
            <p:cNvSpPr>
              <a:spLocks noChangeArrowheads="1"/>
            </p:cNvSpPr>
            <p:nvPr/>
          </p:nvSpPr>
          <p:spPr bwMode="auto">
            <a:xfrm rot="-5400000">
              <a:off x="4896" y="4120"/>
              <a:ext cx="137" cy="3"/>
            </a:xfrm>
            <a:prstGeom prst="flowChartDecision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8707" name="AutoShape 34"/>
            <p:cNvSpPr>
              <a:spLocks noChangeArrowheads="1"/>
            </p:cNvSpPr>
            <p:nvPr/>
          </p:nvSpPr>
          <p:spPr bwMode="auto">
            <a:xfrm rot="-5400000">
              <a:off x="4472" y="4121"/>
              <a:ext cx="137" cy="2"/>
            </a:xfrm>
            <a:prstGeom prst="flowChartDecision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8708" name="Freeform 35"/>
            <p:cNvSpPr>
              <a:spLocks/>
            </p:cNvSpPr>
            <p:nvPr/>
          </p:nvSpPr>
          <p:spPr bwMode="auto">
            <a:xfrm>
              <a:off x="8916" y="1824"/>
              <a:ext cx="440" cy="6"/>
            </a:xfrm>
            <a:custGeom>
              <a:avLst/>
              <a:gdLst>
                <a:gd name="T0" fmla="*/ 0 w 558"/>
                <a:gd name="T1" fmla="*/ 3 h 3"/>
                <a:gd name="T2" fmla="*/ 558 w 558"/>
                <a:gd name="T3" fmla="*/ 0 h 3"/>
                <a:gd name="T4" fmla="*/ 0 60000 65536"/>
                <a:gd name="T5" fmla="*/ 0 60000 65536"/>
                <a:gd name="T6" fmla="*/ 0 w 558"/>
                <a:gd name="T7" fmla="*/ 0 h 3"/>
                <a:gd name="T8" fmla="*/ 558 w 558"/>
                <a:gd name="T9" fmla="*/ 3 h 3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T6" t="T7" r="T8" b="T9"/>
              <a:pathLst>
                <a:path w="558" h="3">
                  <a:moveTo>
                    <a:pt x="0" y="3"/>
                  </a:moveTo>
                  <a:cubicBezTo>
                    <a:pt x="93" y="3"/>
                    <a:pt x="442" y="1"/>
                    <a:pt x="558" y="0"/>
                  </a:cubicBezTo>
                </a:path>
              </a:pathLst>
            </a:custGeom>
            <a:noFill/>
            <a:ln w="22225" cap="flat">
              <a:solidFill>
                <a:srgbClr val="00FF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28709" name="Freeform 36"/>
            <p:cNvSpPr>
              <a:spLocks/>
            </p:cNvSpPr>
            <p:nvPr/>
          </p:nvSpPr>
          <p:spPr bwMode="auto">
            <a:xfrm>
              <a:off x="5810" y="2938"/>
              <a:ext cx="1271" cy="1115"/>
            </a:xfrm>
            <a:custGeom>
              <a:avLst/>
              <a:gdLst>
                <a:gd name="T0" fmla="*/ 0 w 2160"/>
                <a:gd name="T1" fmla="*/ 0 h 1620"/>
                <a:gd name="T2" fmla="*/ 2160 w 2160"/>
                <a:gd name="T3" fmla="*/ 1620 h 1620"/>
                <a:gd name="T4" fmla="*/ 0 60000 65536"/>
                <a:gd name="T5" fmla="*/ 0 60000 65536"/>
                <a:gd name="T6" fmla="*/ 0 w 2160"/>
                <a:gd name="T7" fmla="*/ 0 h 1620"/>
                <a:gd name="T8" fmla="*/ 2160 w 2160"/>
                <a:gd name="T9" fmla="*/ 1620 h 1620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T6" t="T7" r="T8" b="T9"/>
              <a:pathLst>
                <a:path w="2160" h="1620">
                  <a:moveTo>
                    <a:pt x="0" y="0"/>
                  </a:moveTo>
                  <a:cubicBezTo>
                    <a:pt x="900" y="675"/>
                    <a:pt x="1800" y="1350"/>
                    <a:pt x="2160" y="1620"/>
                  </a:cubicBezTo>
                </a:path>
              </a:pathLst>
            </a:custGeom>
            <a:noFill/>
            <a:ln w="25400" cap="flat">
              <a:solidFill>
                <a:srgbClr val="00FF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28710" name="Freeform 37"/>
            <p:cNvSpPr>
              <a:spLocks/>
            </p:cNvSpPr>
            <p:nvPr/>
          </p:nvSpPr>
          <p:spPr bwMode="auto">
            <a:xfrm flipH="1">
              <a:off x="5810" y="4053"/>
              <a:ext cx="1271" cy="1255"/>
            </a:xfrm>
            <a:custGeom>
              <a:avLst/>
              <a:gdLst>
                <a:gd name="T0" fmla="*/ 0 w 2160"/>
                <a:gd name="T1" fmla="*/ 0 h 1620"/>
                <a:gd name="T2" fmla="*/ 2160 w 2160"/>
                <a:gd name="T3" fmla="*/ 1620 h 1620"/>
                <a:gd name="T4" fmla="*/ 0 60000 65536"/>
                <a:gd name="T5" fmla="*/ 0 60000 65536"/>
                <a:gd name="T6" fmla="*/ 0 w 2160"/>
                <a:gd name="T7" fmla="*/ 0 h 1620"/>
                <a:gd name="T8" fmla="*/ 2160 w 2160"/>
                <a:gd name="T9" fmla="*/ 1620 h 1620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T6" t="T7" r="T8" b="T9"/>
              <a:pathLst>
                <a:path w="2160" h="1620">
                  <a:moveTo>
                    <a:pt x="0" y="0"/>
                  </a:moveTo>
                  <a:cubicBezTo>
                    <a:pt x="900" y="675"/>
                    <a:pt x="1800" y="1350"/>
                    <a:pt x="2160" y="1620"/>
                  </a:cubicBezTo>
                </a:path>
              </a:pathLst>
            </a:custGeom>
            <a:noFill/>
            <a:ln w="28575" cap="flat">
              <a:solidFill>
                <a:srgbClr val="00FF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28711" name="Freeform 38"/>
            <p:cNvSpPr>
              <a:spLocks/>
            </p:cNvSpPr>
            <p:nvPr/>
          </p:nvSpPr>
          <p:spPr bwMode="auto">
            <a:xfrm>
              <a:off x="4681" y="4053"/>
              <a:ext cx="1129" cy="1255"/>
            </a:xfrm>
            <a:custGeom>
              <a:avLst/>
              <a:gdLst>
                <a:gd name="T0" fmla="*/ 0 w 2160"/>
                <a:gd name="T1" fmla="*/ 0 h 1620"/>
                <a:gd name="T2" fmla="*/ 2160 w 2160"/>
                <a:gd name="T3" fmla="*/ 1620 h 1620"/>
                <a:gd name="T4" fmla="*/ 0 60000 65536"/>
                <a:gd name="T5" fmla="*/ 0 60000 65536"/>
                <a:gd name="T6" fmla="*/ 0 w 2160"/>
                <a:gd name="T7" fmla="*/ 0 h 1620"/>
                <a:gd name="T8" fmla="*/ 2160 w 2160"/>
                <a:gd name="T9" fmla="*/ 1620 h 1620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T6" t="T7" r="T8" b="T9"/>
              <a:pathLst>
                <a:path w="2160" h="1620">
                  <a:moveTo>
                    <a:pt x="0" y="0"/>
                  </a:moveTo>
                  <a:cubicBezTo>
                    <a:pt x="900" y="675"/>
                    <a:pt x="1800" y="1350"/>
                    <a:pt x="2160" y="1620"/>
                  </a:cubicBezTo>
                </a:path>
              </a:pathLst>
            </a:custGeom>
            <a:noFill/>
            <a:ln w="25400" cap="flat">
              <a:solidFill>
                <a:srgbClr val="00FF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28712" name="Freeform 39"/>
            <p:cNvSpPr>
              <a:spLocks/>
            </p:cNvSpPr>
            <p:nvPr/>
          </p:nvSpPr>
          <p:spPr bwMode="auto">
            <a:xfrm flipV="1">
              <a:off x="4681" y="2939"/>
              <a:ext cx="1173" cy="1115"/>
            </a:xfrm>
            <a:custGeom>
              <a:avLst/>
              <a:gdLst>
                <a:gd name="T0" fmla="*/ 0 w 2160"/>
                <a:gd name="T1" fmla="*/ 0 h 1620"/>
                <a:gd name="T2" fmla="*/ 2160 w 2160"/>
                <a:gd name="T3" fmla="*/ 1620 h 1620"/>
                <a:gd name="T4" fmla="*/ 0 60000 65536"/>
                <a:gd name="T5" fmla="*/ 0 60000 65536"/>
                <a:gd name="T6" fmla="*/ 0 w 2160"/>
                <a:gd name="T7" fmla="*/ 0 h 1620"/>
                <a:gd name="T8" fmla="*/ 2160 w 2160"/>
                <a:gd name="T9" fmla="*/ 1620 h 1620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T6" t="T7" r="T8" b="T9"/>
              <a:pathLst>
                <a:path w="2160" h="1620">
                  <a:moveTo>
                    <a:pt x="0" y="0"/>
                  </a:moveTo>
                  <a:cubicBezTo>
                    <a:pt x="900" y="675"/>
                    <a:pt x="1800" y="1350"/>
                    <a:pt x="2160" y="1620"/>
                  </a:cubicBezTo>
                </a:path>
              </a:pathLst>
            </a:custGeom>
            <a:noFill/>
            <a:ln w="25400" cap="flat">
              <a:solidFill>
                <a:srgbClr val="00FF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28713" name="Text Box 40"/>
            <p:cNvSpPr txBox="1">
              <a:spLocks noChangeArrowheads="1"/>
            </p:cNvSpPr>
            <p:nvPr/>
          </p:nvSpPr>
          <p:spPr bwMode="auto">
            <a:xfrm>
              <a:off x="7787" y="2381"/>
              <a:ext cx="1185" cy="417"/>
            </a:xfrm>
            <a:prstGeom prst="rect">
              <a:avLst/>
            </a:prstGeom>
            <a:solidFill>
              <a:srgbClr val="FFFFFF">
                <a:alpha val="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Verdana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Verdana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Verdana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Verdana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Verdana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itchFamily="34" charset="0"/>
                </a:defRPr>
              </a:lvl9pPr>
            </a:lstStyle>
            <a:p>
              <a:pPr eaLnBrk="1" hangingPunct="1"/>
              <a:r>
                <a:rPr lang="en-US" sz="800">
                  <a:latin typeface="Times New Roman" pitchFamily="18" charset="0"/>
                </a:rPr>
                <a:t>    U-Multirank</a:t>
              </a:r>
              <a:endParaRPr lang="ru-RU"/>
            </a:p>
          </p:txBody>
        </p:sp>
        <p:sp>
          <p:nvSpPr>
            <p:cNvPr id="28714" name="Freeform 41"/>
            <p:cNvSpPr>
              <a:spLocks/>
            </p:cNvSpPr>
            <p:nvPr/>
          </p:nvSpPr>
          <p:spPr bwMode="auto">
            <a:xfrm>
              <a:off x="8972" y="2520"/>
              <a:ext cx="439" cy="5"/>
            </a:xfrm>
            <a:custGeom>
              <a:avLst/>
              <a:gdLst>
                <a:gd name="T0" fmla="*/ 0 w 558"/>
                <a:gd name="T1" fmla="*/ 3 h 3"/>
                <a:gd name="T2" fmla="*/ 558 w 558"/>
                <a:gd name="T3" fmla="*/ 0 h 3"/>
                <a:gd name="T4" fmla="*/ 0 60000 65536"/>
                <a:gd name="T5" fmla="*/ 0 60000 65536"/>
                <a:gd name="T6" fmla="*/ 0 w 558"/>
                <a:gd name="T7" fmla="*/ 0 h 3"/>
                <a:gd name="T8" fmla="*/ 558 w 558"/>
                <a:gd name="T9" fmla="*/ 3 h 3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T6" t="T7" r="T8" b="T9"/>
              <a:pathLst>
                <a:path w="558" h="3">
                  <a:moveTo>
                    <a:pt x="0" y="3"/>
                  </a:moveTo>
                  <a:cubicBezTo>
                    <a:pt x="93" y="3"/>
                    <a:pt x="442" y="1"/>
                    <a:pt x="558" y="0"/>
                  </a:cubicBezTo>
                </a:path>
              </a:pathLst>
            </a:custGeom>
            <a:noFill/>
            <a:ln w="25400" cap="flat">
              <a:solidFill>
                <a:srgbClr val="0000FF"/>
              </a:solidFill>
              <a:prstDash val="sysDot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28715" name="Text Box 42"/>
            <p:cNvSpPr txBox="1">
              <a:spLocks noChangeArrowheads="1"/>
            </p:cNvSpPr>
            <p:nvPr/>
          </p:nvSpPr>
          <p:spPr bwMode="auto">
            <a:xfrm>
              <a:off x="7928" y="1684"/>
              <a:ext cx="1271" cy="558"/>
            </a:xfrm>
            <a:prstGeom prst="rect">
              <a:avLst/>
            </a:prstGeom>
            <a:solidFill>
              <a:srgbClr val="FFFFFF">
                <a:alpha val="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Verdana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Verdana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Verdana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Verdana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Verdana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itchFamily="34" charset="0"/>
                </a:defRPr>
              </a:lvl9pPr>
            </a:lstStyle>
            <a:p>
              <a:pPr eaLnBrk="1" hangingPunct="1"/>
              <a:r>
                <a:rPr lang="ru-RU" sz="800">
                  <a:latin typeface="Times New Roman" pitchFamily="18" charset="0"/>
                </a:rPr>
                <a:t> </a:t>
              </a:r>
              <a:r>
                <a:rPr lang="en-US" sz="800">
                  <a:latin typeface="Times New Roman" pitchFamily="18" charset="0"/>
                </a:rPr>
                <a:t>CHE   </a:t>
              </a:r>
              <a:r>
                <a:rPr lang="ru-RU" sz="800">
                  <a:latin typeface="Times New Roman" pitchFamily="18" charset="0"/>
                </a:rPr>
                <a:t>       </a:t>
              </a:r>
              <a:r>
                <a:rPr lang="en-US" sz="800">
                  <a:latin typeface="Times New Roman" pitchFamily="18" charset="0"/>
                </a:rPr>
                <a:t>    University</a:t>
              </a:r>
              <a:endParaRPr lang="ru-RU"/>
            </a:p>
          </p:txBody>
        </p:sp>
        <p:sp>
          <p:nvSpPr>
            <p:cNvPr id="28716" name="Text Box 43"/>
            <p:cNvSpPr txBox="1">
              <a:spLocks noChangeArrowheads="1"/>
            </p:cNvSpPr>
            <p:nvPr/>
          </p:nvSpPr>
          <p:spPr bwMode="auto">
            <a:xfrm>
              <a:off x="4822" y="1684"/>
              <a:ext cx="2683" cy="41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Verdana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Verdana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Verdana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Verdana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Verdana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itchFamily="34" charset="0"/>
                </a:defRPr>
              </a:lvl9pPr>
            </a:lstStyle>
            <a:p>
              <a:pPr eaLnBrk="1" hangingPunct="1"/>
              <a:r>
                <a:rPr lang="ru-RU" sz="1000" b="1">
                  <a:latin typeface="Times New Roman" pitchFamily="18" charset="0"/>
                </a:rPr>
                <a:t>Многомерные ранжирования </a:t>
              </a:r>
              <a:endParaRPr lang="ru-RU"/>
            </a:p>
          </p:txBody>
        </p:sp>
        <p:sp>
          <p:nvSpPr>
            <p:cNvPr id="28717" name="Freeform 44"/>
            <p:cNvSpPr>
              <a:spLocks/>
            </p:cNvSpPr>
            <p:nvPr/>
          </p:nvSpPr>
          <p:spPr bwMode="auto">
            <a:xfrm flipV="1">
              <a:off x="4540" y="2939"/>
              <a:ext cx="1270" cy="1115"/>
            </a:xfrm>
            <a:custGeom>
              <a:avLst/>
              <a:gdLst>
                <a:gd name="T0" fmla="*/ 0 w 2160"/>
                <a:gd name="T1" fmla="*/ 0 h 1620"/>
                <a:gd name="T2" fmla="*/ 2160 w 2160"/>
                <a:gd name="T3" fmla="*/ 1620 h 1620"/>
                <a:gd name="T4" fmla="*/ 0 60000 65536"/>
                <a:gd name="T5" fmla="*/ 0 60000 65536"/>
                <a:gd name="T6" fmla="*/ 0 w 2160"/>
                <a:gd name="T7" fmla="*/ 0 h 1620"/>
                <a:gd name="T8" fmla="*/ 2160 w 2160"/>
                <a:gd name="T9" fmla="*/ 1620 h 1620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T6" t="T7" r="T8" b="T9"/>
              <a:pathLst>
                <a:path w="2160" h="1620">
                  <a:moveTo>
                    <a:pt x="0" y="0"/>
                  </a:moveTo>
                  <a:cubicBezTo>
                    <a:pt x="900" y="675"/>
                    <a:pt x="1800" y="1350"/>
                    <a:pt x="2160" y="1620"/>
                  </a:cubicBezTo>
                </a:path>
              </a:pathLst>
            </a:custGeom>
            <a:noFill/>
            <a:ln w="28575" cap="flat">
              <a:solidFill>
                <a:srgbClr val="0000FF"/>
              </a:solidFill>
              <a:prstDash val="sysDot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28718" name="Freeform 45"/>
            <p:cNvSpPr>
              <a:spLocks/>
            </p:cNvSpPr>
            <p:nvPr/>
          </p:nvSpPr>
          <p:spPr bwMode="auto">
            <a:xfrm>
              <a:off x="4540" y="4054"/>
              <a:ext cx="1270" cy="1254"/>
            </a:xfrm>
            <a:custGeom>
              <a:avLst/>
              <a:gdLst>
                <a:gd name="T0" fmla="*/ 0 w 2160"/>
                <a:gd name="T1" fmla="*/ 0 h 1620"/>
                <a:gd name="T2" fmla="*/ 2160 w 2160"/>
                <a:gd name="T3" fmla="*/ 1620 h 1620"/>
                <a:gd name="T4" fmla="*/ 0 60000 65536"/>
                <a:gd name="T5" fmla="*/ 0 60000 65536"/>
                <a:gd name="T6" fmla="*/ 0 w 2160"/>
                <a:gd name="T7" fmla="*/ 0 h 1620"/>
                <a:gd name="T8" fmla="*/ 2160 w 2160"/>
                <a:gd name="T9" fmla="*/ 1620 h 1620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T6" t="T7" r="T8" b="T9"/>
              <a:pathLst>
                <a:path w="2160" h="1620">
                  <a:moveTo>
                    <a:pt x="0" y="0"/>
                  </a:moveTo>
                  <a:cubicBezTo>
                    <a:pt x="900" y="675"/>
                    <a:pt x="1800" y="1350"/>
                    <a:pt x="2160" y="1620"/>
                  </a:cubicBezTo>
                </a:path>
              </a:pathLst>
            </a:custGeom>
            <a:noFill/>
            <a:ln w="28575" cap="flat">
              <a:solidFill>
                <a:srgbClr val="0000FF"/>
              </a:solidFill>
              <a:prstDash val="sysDot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28719" name="Freeform 46"/>
            <p:cNvSpPr>
              <a:spLocks/>
            </p:cNvSpPr>
            <p:nvPr/>
          </p:nvSpPr>
          <p:spPr bwMode="auto">
            <a:xfrm flipV="1">
              <a:off x="5810" y="4054"/>
              <a:ext cx="1271" cy="1254"/>
            </a:xfrm>
            <a:custGeom>
              <a:avLst/>
              <a:gdLst>
                <a:gd name="T0" fmla="*/ 0 w 2160"/>
                <a:gd name="T1" fmla="*/ 0 h 1620"/>
                <a:gd name="T2" fmla="*/ 2160 w 2160"/>
                <a:gd name="T3" fmla="*/ 1620 h 1620"/>
                <a:gd name="T4" fmla="*/ 0 60000 65536"/>
                <a:gd name="T5" fmla="*/ 0 60000 65536"/>
                <a:gd name="T6" fmla="*/ 0 w 2160"/>
                <a:gd name="T7" fmla="*/ 0 h 1620"/>
                <a:gd name="T8" fmla="*/ 2160 w 2160"/>
                <a:gd name="T9" fmla="*/ 1620 h 1620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T6" t="T7" r="T8" b="T9"/>
              <a:pathLst>
                <a:path w="2160" h="1620">
                  <a:moveTo>
                    <a:pt x="0" y="0"/>
                  </a:moveTo>
                  <a:cubicBezTo>
                    <a:pt x="900" y="675"/>
                    <a:pt x="1800" y="1350"/>
                    <a:pt x="2160" y="1620"/>
                  </a:cubicBezTo>
                </a:path>
              </a:pathLst>
            </a:custGeom>
            <a:noFill/>
            <a:ln w="28575" cap="flat">
              <a:solidFill>
                <a:srgbClr val="0000FF"/>
              </a:solidFill>
              <a:prstDash val="sysDot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28720" name="Freeform 47"/>
            <p:cNvSpPr>
              <a:spLocks/>
            </p:cNvSpPr>
            <p:nvPr/>
          </p:nvSpPr>
          <p:spPr bwMode="auto">
            <a:xfrm>
              <a:off x="5810" y="2939"/>
              <a:ext cx="1271" cy="1115"/>
            </a:xfrm>
            <a:custGeom>
              <a:avLst/>
              <a:gdLst>
                <a:gd name="T0" fmla="*/ 0 w 2160"/>
                <a:gd name="T1" fmla="*/ 0 h 1620"/>
                <a:gd name="T2" fmla="*/ 2160 w 2160"/>
                <a:gd name="T3" fmla="*/ 1620 h 1620"/>
                <a:gd name="T4" fmla="*/ 0 60000 65536"/>
                <a:gd name="T5" fmla="*/ 0 60000 65536"/>
                <a:gd name="T6" fmla="*/ 0 w 2160"/>
                <a:gd name="T7" fmla="*/ 0 h 1620"/>
                <a:gd name="T8" fmla="*/ 2160 w 2160"/>
                <a:gd name="T9" fmla="*/ 1620 h 1620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T6" t="T7" r="T8" b="T9"/>
              <a:pathLst>
                <a:path w="2160" h="1620">
                  <a:moveTo>
                    <a:pt x="0" y="0"/>
                  </a:moveTo>
                  <a:cubicBezTo>
                    <a:pt x="900" y="675"/>
                    <a:pt x="1800" y="1350"/>
                    <a:pt x="2160" y="1620"/>
                  </a:cubicBezTo>
                </a:path>
              </a:pathLst>
            </a:custGeom>
            <a:noFill/>
            <a:ln w="28575" cap="flat">
              <a:solidFill>
                <a:srgbClr val="0000FF"/>
              </a:solidFill>
              <a:prstDash val="sysDot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Номер слайда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eaLnBrk="1" hangingPunct="1"/>
            <a:fld id="{043E1144-4506-403C-AB04-F26BFB96BD57}" type="slidenum">
              <a:rPr lang="ru-RU"/>
              <a:pPr eaLnBrk="1" hangingPunct="1"/>
              <a:t>26</a:t>
            </a:fld>
            <a:endParaRPr lang="ru-RU"/>
          </a:p>
        </p:txBody>
      </p:sp>
      <p:sp>
        <p:nvSpPr>
          <p:cNvPr id="29699" name="Rectangle 2"/>
          <p:cNvSpPr>
            <a:spLocks noGrp="1" noChangeArrowheads="1"/>
          </p:cNvSpPr>
          <p:nvPr>
            <p:ph type="title"/>
          </p:nvPr>
        </p:nvSpPr>
        <p:spPr>
          <a:xfrm>
            <a:off x="914400" y="228600"/>
            <a:ext cx="7924800" cy="990600"/>
          </a:xfrm>
        </p:spPr>
        <p:txBody>
          <a:bodyPr/>
          <a:lstStyle/>
          <a:p>
            <a:pPr eaLnBrk="1" hangingPunct="1"/>
            <a:r>
              <a:rPr lang="ru-RU" sz="2800" b="1" smtClean="0">
                <a:latin typeface="Calibri" pitchFamily="34" charset="0"/>
              </a:rPr>
              <a:t>Основные задачи разрабатываемой методологии ранжирования вузов</a:t>
            </a:r>
          </a:p>
        </p:txBody>
      </p:sp>
      <p:sp>
        <p:nvSpPr>
          <p:cNvPr id="2970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90600" y="1600200"/>
            <a:ext cx="7848600" cy="4800600"/>
          </a:xfrm>
        </p:spPr>
        <p:txBody>
          <a:bodyPr/>
          <a:lstStyle/>
          <a:p>
            <a:pPr marL="476250" indent="-476250" algn="just" eaLnBrk="1" hangingPunct="1">
              <a:lnSpc>
                <a:spcPct val="80000"/>
              </a:lnSpc>
              <a:spcAft>
                <a:spcPts val="600"/>
              </a:spcAft>
              <a:buFont typeface="Wingdings" pitchFamily="2" charset="2"/>
              <a:buNone/>
            </a:pPr>
            <a:r>
              <a:rPr lang="ru-RU" sz="1800" b="1" smtClean="0">
                <a:solidFill>
                  <a:srgbClr val="008080"/>
                </a:solidFill>
                <a:latin typeface="Calibri" pitchFamily="34" charset="0"/>
              </a:rPr>
              <a:t>Методология ранжирования должна</a:t>
            </a:r>
            <a:r>
              <a:rPr lang="ru-RU" sz="1800" smtClean="0">
                <a:latin typeface="Calibri" pitchFamily="34" charset="0"/>
              </a:rPr>
              <a:t>: </a:t>
            </a:r>
          </a:p>
          <a:p>
            <a:pPr marL="476250" indent="-476250" algn="just" eaLnBrk="1" hangingPunct="1">
              <a:lnSpc>
                <a:spcPct val="80000"/>
              </a:lnSpc>
              <a:spcAft>
                <a:spcPts val="600"/>
              </a:spcAft>
              <a:buFont typeface="Wingdings" pitchFamily="2" charset="2"/>
              <a:buAutoNum type="arabicPeriod"/>
            </a:pPr>
            <a:r>
              <a:rPr lang="ru-RU" sz="1800" smtClean="0">
                <a:latin typeface="Calibri" pitchFamily="34" charset="0"/>
              </a:rPr>
              <a:t>служить инструментом поддержки потребителей образовательных услуг, позволяя через представление легко интерпретируемой информации ориентироваться в широком разнообразии вузов и предлагаемых ими программ;</a:t>
            </a:r>
          </a:p>
          <a:p>
            <a:pPr marL="476250" indent="-476250" algn="just" eaLnBrk="1" hangingPunct="1">
              <a:lnSpc>
                <a:spcPct val="80000"/>
              </a:lnSpc>
              <a:spcAft>
                <a:spcPts val="600"/>
              </a:spcAft>
              <a:buFont typeface="Wingdings" pitchFamily="2" charset="2"/>
              <a:buAutoNum type="arabicPeriod"/>
            </a:pPr>
            <a:r>
              <a:rPr lang="ru-RU" sz="1800" smtClean="0">
                <a:latin typeface="Calibri" pitchFamily="34" charset="0"/>
              </a:rPr>
              <a:t>служить источником надежной объективной информации о качестве деятельности университета и положении того или иного вуза среди остальных национальных вузов;</a:t>
            </a:r>
          </a:p>
          <a:p>
            <a:pPr marL="476250" indent="-476250" eaLnBrk="1" hangingPunct="1">
              <a:lnSpc>
                <a:spcPct val="80000"/>
              </a:lnSpc>
              <a:buSzTx/>
              <a:buFont typeface="Wingdings" pitchFamily="2" charset="2"/>
              <a:buAutoNum type="arabicPeriod"/>
            </a:pPr>
            <a:r>
              <a:rPr lang="ru-RU" sz="1800" smtClean="0">
                <a:latin typeface="Calibri" pitchFamily="34" charset="0"/>
              </a:rPr>
              <a:t>содействовать повышению конкурентоспособности вузов и их интеграции в глобальное образовательное и исследовательское пространство, поскольку положение в рейтингах является важным сигналом конкурентоспособности;</a:t>
            </a:r>
          </a:p>
          <a:p>
            <a:pPr marL="476250" indent="-476250" eaLnBrk="1" hangingPunct="1">
              <a:lnSpc>
                <a:spcPct val="80000"/>
              </a:lnSpc>
              <a:buSzTx/>
              <a:buFont typeface="Wingdings" pitchFamily="2" charset="2"/>
              <a:buAutoNum type="arabicPeriod"/>
            </a:pPr>
            <a:r>
              <a:rPr lang="ru-RU" sz="1800" smtClean="0">
                <a:latin typeface="Calibri" pitchFamily="34" charset="0"/>
              </a:rPr>
              <a:t>способствовать развитию системы высшего образования России;</a:t>
            </a:r>
          </a:p>
          <a:p>
            <a:pPr marL="476250" indent="-476250" algn="just" eaLnBrk="1" hangingPunct="1">
              <a:lnSpc>
                <a:spcPct val="80000"/>
              </a:lnSpc>
              <a:spcAft>
                <a:spcPts val="600"/>
              </a:spcAft>
              <a:buFont typeface="Wingdings" pitchFamily="2" charset="2"/>
              <a:buAutoNum type="arabicPeriod"/>
            </a:pPr>
            <a:r>
              <a:rPr lang="ru-RU" sz="1800" smtClean="0">
                <a:latin typeface="Calibri" pitchFamily="34" charset="0"/>
              </a:rPr>
              <a:t>вносить вклад в повышение качества деятельности вузов;</a:t>
            </a:r>
          </a:p>
          <a:p>
            <a:pPr marL="476250" indent="-476250" eaLnBrk="1" hangingPunct="1">
              <a:lnSpc>
                <a:spcPct val="80000"/>
              </a:lnSpc>
              <a:spcAft>
                <a:spcPts val="600"/>
              </a:spcAft>
              <a:buFont typeface="Wingdings" pitchFamily="2" charset="2"/>
              <a:buAutoNum type="arabicPeriod"/>
            </a:pPr>
            <a:endParaRPr lang="ru-RU" sz="1800" smtClean="0">
              <a:latin typeface="Calibri" pitchFamily="34" charset="0"/>
            </a:endParaRPr>
          </a:p>
          <a:p>
            <a:pPr marL="476250" indent="-476250" eaLnBrk="1" hangingPunct="1">
              <a:lnSpc>
                <a:spcPct val="80000"/>
              </a:lnSpc>
              <a:spcAft>
                <a:spcPts val="600"/>
              </a:spcAft>
              <a:buFont typeface="Wingdings" pitchFamily="2" charset="2"/>
              <a:buNone/>
            </a:pPr>
            <a:r>
              <a:rPr lang="ru-RU" sz="1800" smtClean="0">
                <a:latin typeface="Calibri" pitchFamily="34" charset="0"/>
              </a:rPr>
              <a:t>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Номер слайда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eaLnBrk="1" hangingPunct="1"/>
            <a:fld id="{E409668B-4EB9-4553-B315-0D2CFA70ACD8}" type="slidenum">
              <a:rPr lang="ru-RU"/>
              <a:pPr eaLnBrk="1" hangingPunct="1"/>
              <a:t>27</a:t>
            </a:fld>
            <a:endParaRPr lang="ru-RU"/>
          </a:p>
        </p:txBody>
      </p:sp>
      <p:sp>
        <p:nvSpPr>
          <p:cNvPr id="30723" name="Rectangle 2"/>
          <p:cNvSpPr>
            <a:spLocks noGrp="1" noChangeArrowheads="1"/>
          </p:cNvSpPr>
          <p:nvPr>
            <p:ph type="title"/>
          </p:nvPr>
        </p:nvSpPr>
        <p:spPr>
          <a:xfrm>
            <a:off x="914400" y="301625"/>
            <a:ext cx="8001000" cy="841375"/>
          </a:xfrm>
        </p:spPr>
        <p:txBody>
          <a:bodyPr/>
          <a:lstStyle/>
          <a:p>
            <a:pPr eaLnBrk="1" hangingPunct="1"/>
            <a:r>
              <a:rPr lang="ru-RU" sz="2800" b="1" smtClean="0">
                <a:latin typeface="Calibri" pitchFamily="34" charset="0"/>
              </a:rPr>
              <a:t>Основные принципы разрабатываемой методологии ранжирования вузов</a:t>
            </a:r>
          </a:p>
        </p:txBody>
      </p:sp>
      <p:sp>
        <p:nvSpPr>
          <p:cNvPr id="3072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1524000"/>
            <a:ext cx="7924800" cy="5105400"/>
          </a:xfrm>
        </p:spPr>
        <p:txBody>
          <a:bodyPr/>
          <a:lstStyle/>
          <a:p>
            <a:pPr marL="552450" indent="-552450" eaLnBrk="1" hangingPunct="1">
              <a:lnSpc>
                <a:spcPct val="80000"/>
              </a:lnSpc>
              <a:buFont typeface="Wingdings" pitchFamily="2" charset="2"/>
              <a:buNone/>
            </a:pPr>
            <a:endParaRPr lang="ru-RU" sz="2400" b="1" smtClean="0">
              <a:solidFill>
                <a:schemeClr val="hlink"/>
              </a:solidFill>
              <a:latin typeface="Calibri" pitchFamily="34" charset="0"/>
            </a:endParaRPr>
          </a:p>
          <a:p>
            <a:pPr marL="552450" indent="-552450" eaLnBrk="1" hangingPunct="1">
              <a:lnSpc>
                <a:spcPct val="90000"/>
              </a:lnSpc>
              <a:buSzTx/>
              <a:buFont typeface="Wingdings" pitchFamily="2" charset="2"/>
              <a:buAutoNum type="arabicPeriod" startAt="6"/>
            </a:pPr>
            <a:r>
              <a:rPr lang="ru-RU" sz="2000" smtClean="0">
                <a:latin typeface="Calibri" pitchFamily="34" charset="0"/>
              </a:rPr>
              <a:t>Учитывать имеющийся опыт и достижения российских вузов в международных рейтингах, их сильные стороны построения;</a:t>
            </a:r>
          </a:p>
          <a:p>
            <a:pPr marL="552450" indent="-552450" eaLnBrk="1" hangingPunct="1">
              <a:lnSpc>
                <a:spcPct val="90000"/>
              </a:lnSpc>
              <a:buSzTx/>
              <a:buFont typeface="Wingdings" pitchFamily="2" charset="2"/>
              <a:buAutoNum type="arabicPeriod" startAt="6"/>
            </a:pPr>
            <a:r>
              <a:rPr lang="ru-RU" sz="2000" smtClean="0">
                <a:latin typeface="Calibri" pitchFamily="34" charset="0"/>
              </a:rPr>
              <a:t>Учитывать зарубежный и российский опыт ранжирований и рейтингования</a:t>
            </a:r>
          </a:p>
          <a:p>
            <a:pPr marL="552450" indent="-552450" eaLnBrk="1" hangingPunct="1">
              <a:lnSpc>
                <a:spcPct val="90000"/>
              </a:lnSpc>
              <a:buSzTx/>
              <a:buFont typeface="Wingdings" pitchFamily="2" charset="2"/>
              <a:buAutoNum type="arabicPeriod" startAt="6"/>
            </a:pPr>
            <a:r>
              <a:rPr lang="ru-RU" sz="2000" smtClean="0">
                <a:latin typeface="Calibri" pitchFamily="34" charset="0"/>
              </a:rPr>
              <a:t>Обеспечить прагматичный подход к выработке методологии ранжирования российских вузов, при которой данные по индикаторам оценки, собираемые и предоставляемые вузами в национальный орган, осуществляющий ранжирование, будут сопрягаться с данными, необходимыми для участия в международных рейтингах;</a:t>
            </a:r>
          </a:p>
          <a:p>
            <a:pPr marL="552450" indent="-552450" eaLnBrk="1" hangingPunct="1">
              <a:lnSpc>
                <a:spcPct val="90000"/>
              </a:lnSpc>
              <a:buSzTx/>
              <a:buFont typeface="Wingdings" pitchFamily="2" charset="2"/>
              <a:buAutoNum type="arabicPeriod" startAt="6"/>
            </a:pPr>
            <a:r>
              <a:rPr lang="ru-RU" sz="2000" smtClean="0">
                <a:latin typeface="Calibri" pitchFamily="34" charset="0"/>
              </a:rPr>
              <a:t>Обеспечить широкое экспертное и общественное обсуждение на разных этапах разработки и апробации</a:t>
            </a:r>
          </a:p>
          <a:p>
            <a:pPr marL="552450" indent="-552450" eaLnBrk="1" hangingPunct="1">
              <a:lnSpc>
                <a:spcPct val="90000"/>
              </a:lnSpc>
              <a:buSzTx/>
              <a:buFont typeface="Wingdings" pitchFamily="2" charset="2"/>
              <a:buAutoNum type="arabicPeriod" startAt="6"/>
            </a:pPr>
            <a:r>
              <a:rPr lang="ru-RU" sz="2000" smtClean="0">
                <a:latin typeface="Calibri" pitchFamily="34" charset="0"/>
              </a:rPr>
              <a:t>Создать национальную методологию ранжирования, которая будет признаваться как источник надежных данных для глобальных и региональных рейтингов.</a:t>
            </a:r>
          </a:p>
          <a:p>
            <a:pPr marL="552450" indent="-552450" eaLnBrk="1" hangingPunct="1">
              <a:lnSpc>
                <a:spcPct val="90000"/>
              </a:lnSpc>
              <a:buSzTx/>
              <a:buFont typeface="Wingdings" pitchFamily="2" charset="2"/>
              <a:buAutoNum type="arabicPeriod" startAt="6"/>
            </a:pPr>
            <a:endParaRPr lang="ru-RU" sz="2000" smtClean="0"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Номер слайда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eaLnBrk="1" hangingPunct="1"/>
            <a:fld id="{2565A6EC-A106-4942-B136-E0E72FF7A117}" type="slidenum">
              <a:rPr lang="ru-RU"/>
              <a:pPr eaLnBrk="1" hangingPunct="1"/>
              <a:t>28</a:t>
            </a:fld>
            <a:endParaRPr lang="ru-RU"/>
          </a:p>
        </p:txBody>
      </p:sp>
      <p:sp>
        <p:nvSpPr>
          <p:cNvPr id="31747" name="Rectangle 2"/>
          <p:cNvSpPr>
            <a:spLocks noGrp="1" noChangeArrowheads="1"/>
          </p:cNvSpPr>
          <p:nvPr>
            <p:ph type="title"/>
          </p:nvPr>
        </p:nvSpPr>
        <p:spPr>
          <a:xfrm>
            <a:off x="1219200" y="381000"/>
            <a:ext cx="7696200" cy="838200"/>
          </a:xfrm>
        </p:spPr>
        <p:txBody>
          <a:bodyPr/>
          <a:lstStyle/>
          <a:p>
            <a:pPr eaLnBrk="1" hangingPunct="1"/>
            <a:r>
              <a:rPr lang="ru-RU" b="1" smtClean="0">
                <a:latin typeface="Calibri" pitchFamily="34" charset="0"/>
              </a:rPr>
              <a:t>Что сделано</a:t>
            </a:r>
          </a:p>
        </p:txBody>
      </p:sp>
      <p:sp>
        <p:nvSpPr>
          <p:cNvPr id="3174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066800" y="1447800"/>
            <a:ext cx="7921625" cy="5410200"/>
          </a:xfrm>
        </p:spPr>
        <p:txBody>
          <a:bodyPr/>
          <a:lstStyle/>
          <a:p>
            <a:pPr marL="552450" indent="-552450" eaLnBrk="1" hangingPunct="1">
              <a:buSzTx/>
              <a:buFont typeface="Wingdings" pitchFamily="2" charset="2"/>
              <a:buAutoNum type="arabicPeriod"/>
            </a:pPr>
            <a:r>
              <a:rPr lang="ru-RU" sz="1600" smtClean="0">
                <a:latin typeface="Calibri" pitchFamily="34" charset="0"/>
              </a:rPr>
              <a:t>Проведен сопоставительный анализ зарубежных и российских методологий ранжирования. </a:t>
            </a:r>
          </a:p>
          <a:p>
            <a:pPr marL="552450" indent="-552450" eaLnBrk="1" hangingPunct="1">
              <a:buSzTx/>
              <a:buFont typeface="Wingdings" pitchFamily="2" charset="2"/>
              <a:buAutoNum type="arabicPeriod"/>
            </a:pPr>
            <a:r>
              <a:rPr lang="ru-RU" sz="1600" smtClean="0">
                <a:latin typeface="Calibri" pitchFamily="34" charset="0"/>
              </a:rPr>
              <a:t>Проведена экспертная оценка зарубежных методологий ранжирования относительно критериев аудита качества построения ранжирований Международной экспертной группы </a:t>
            </a:r>
            <a:r>
              <a:rPr lang="en-US" sz="1600" smtClean="0">
                <a:latin typeface="Calibri" pitchFamily="34" charset="0"/>
              </a:rPr>
              <a:t>IREG</a:t>
            </a:r>
            <a:r>
              <a:rPr lang="ru-RU" sz="1600" smtClean="0">
                <a:latin typeface="Calibri" pitchFamily="34" charset="0"/>
              </a:rPr>
              <a:t>.</a:t>
            </a:r>
          </a:p>
          <a:p>
            <a:pPr marL="552450" indent="-552450" eaLnBrk="1" hangingPunct="1">
              <a:buSzTx/>
              <a:buFont typeface="Wingdings" pitchFamily="2" charset="2"/>
              <a:buAutoNum type="arabicPeriod"/>
            </a:pPr>
            <a:r>
              <a:rPr lang="ru-RU" sz="1600" smtClean="0">
                <a:latin typeface="Calibri" pitchFamily="34" charset="0"/>
              </a:rPr>
              <a:t>Выявлены количественные индикаторы оценки качества работы вузов на основании зарубежного и российского опыта построения ранжирований.</a:t>
            </a:r>
          </a:p>
          <a:p>
            <a:pPr marL="552450" indent="-552450" eaLnBrk="1" hangingPunct="1">
              <a:buSzTx/>
              <a:buFont typeface="Wingdings" pitchFamily="2" charset="2"/>
              <a:buAutoNum type="arabicPeriod"/>
            </a:pPr>
            <a:r>
              <a:rPr lang="ru-RU" sz="1600" smtClean="0">
                <a:latin typeface="Calibri" pitchFamily="34" charset="0"/>
              </a:rPr>
              <a:t>Проведена экспертная оценка количественных индикаторов с т.з. их значимости для задач развития ВО в РФ, надежности, доступности, релевантности и значимости для включения в модельную методологию ранжирования российских вузов.</a:t>
            </a:r>
          </a:p>
          <a:p>
            <a:pPr marL="552450" indent="-552450" eaLnBrk="1" hangingPunct="1">
              <a:buSzTx/>
              <a:buFont typeface="Wingdings" pitchFamily="2" charset="2"/>
              <a:buAutoNum type="arabicPeriod"/>
            </a:pPr>
            <a:r>
              <a:rPr lang="ru-RU" sz="1600" smtClean="0">
                <a:latin typeface="Calibri" pitchFamily="34" charset="0"/>
              </a:rPr>
              <a:t>Выявлены индикаторы пяти направлений деятельности вузов </a:t>
            </a:r>
            <a:r>
              <a:rPr lang="ru-RU" sz="1600" b="1" smtClean="0">
                <a:latin typeface="Calibri" pitchFamily="34" charset="0"/>
              </a:rPr>
              <a:t>(научно-исследовательская деятельности, обучение/преподавание, международная деятельность, трансфер знаний, взаимодействие с регионом)</a:t>
            </a:r>
            <a:r>
              <a:rPr lang="ru-RU" sz="1600" smtClean="0">
                <a:latin typeface="Calibri" pitchFamily="34" charset="0"/>
              </a:rPr>
              <a:t> для включения в модельную методологию, в числе которых: </a:t>
            </a:r>
          </a:p>
          <a:p>
            <a:pPr marL="552450" indent="-552450" eaLnBrk="1" hangingPunct="1">
              <a:buFont typeface="Wingdings" pitchFamily="2" charset="2"/>
              <a:buChar char="§"/>
            </a:pPr>
            <a:r>
              <a:rPr lang="ru-RU" sz="1600" smtClean="0">
                <a:latin typeface="Calibri" pitchFamily="34" charset="0"/>
              </a:rPr>
              <a:t>перечень индикаторов </a:t>
            </a:r>
            <a:r>
              <a:rPr lang="ru-RU" sz="1600" i="1" smtClean="0">
                <a:solidFill>
                  <a:srgbClr val="008080"/>
                </a:solidFill>
                <a:latin typeface="Calibri" pitchFamily="34" charset="0"/>
              </a:rPr>
              <a:t>согласованных и одобренных</a:t>
            </a:r>
            <a:r>
              <a:rPr lang="ru-RU" sz="1600" smtClean="0">
                <a:latin typeface="Calibri" pitchFamily="34" charset="0"/>
              </a:rPr>
              <a:t> экспертной группой;</a:t>
            </a:r>
          </a:p>
          <a:p>
            <a:pPr marL="552450" indent="-552450" eaLnBrk="1" hangingPunct="1">
              <a:buFont typeface="Wingdings" pitchFamily="2" charset="2"/>
              <a:buChar char="§"/>
            </a:pPr>
            <a:r>
              <a:rPr lang="ru-RU" sz="1600" smtClean="0">
                <a:latin typeface="Calibri" pitchFamily="34" charset="0"/>
              </a:rPr>
              <a:t>перечень дополнительных индикаторов, </a:t>
            </a:r>
            <a:r>
              <a:rPr lang="ru-RU" sz="1600" i="1" smtClean="0">
                <a:solidFill>
                  <a:srgbClr val="008080"/>
                </a:solidFill>
                <a:latin typeface="Calibri" pitchFamily="34" charset="0"/>
              </a:rPr>
              <a:t>требующих дополнительной экспертной оценки и согласования</a:t>
            </a:r>
            <a:r>
              <a:rPr lang="ru-RU" sz="1600" smtClean="0">
                <a:latin typeface="Calibri" pitchFamily="34" charset="0"/>
              </a:rPr>
              <a:t>.  </a:t>
            </a:r>
          </a:p>
          <a:p>
            <a:pPr marL="552450" indent="-552450" eaLnBrk="1" hangingPunct="1">
              <a:buFont typeface="Wingdings" pitchFamily="2" charset="2"/>
              <a:buNone/>
            </a:pPr>
            <a:endParaRPr lang="ru-RU" sz="1600" smtClean="0"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Номер слайда 4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eaLnBrk="1" hangingPunct="1"/>
            <a:fld id="{C4634E0B-77F9-4448-A350-E643263447CD}" type="slidenum">
              <a:rPr lang="ru-RU"/>
              <a:pPr eaLnBrk="1" hangingPunct="1"/>
              <a:t>29</a:t>
            </a:fld>
            <a:endParaRPr lang="ru-RU"/>
          </a:p>
        </p:txBody>
      </p:sp>
      <p:sp>
        <p:nvSpPr>
          <p:cNvPr id="32771" name="Rectangle 2"/>
          <p:cNvSpPr>
            <a:spLocks noGrp="1" noChangeArrowheads="1"/>
          </p:cNvSpPr>
          <p:nvPr>
            <p:ph type="title"/>
          </p:nvPr>
        </p:nvSpPr>
        <p:spPr>
          <a:xfrm>
            <a:off x="762000" y="152400"/>
            <a:ext cx="8153400" cy="1143000"/>
          </a:xfrm>
        </p:spPr>
        <p:txBody>
          <a:bodyPr/>
          <a:lstStyle/>
          <a:p>
            <a:pPr eaLnBrk="1" hangingPunct="1"/>
            <a:r>
              <a:rPr lang="ru-RU" sz="2800" b="1" smtClean="0">
                <a:solidFill>
                  <a:srgbClr val="008080"/>
                </a:solidFill>
                <a:latin typeface="Calibri" pitchFamily="34" charset="0"/>
              </a:rPr>
              <a:t/>
            </a:r>
            <a:br>
              <a:rPr lang="ru-RU" sz="2800" b="1" smtClean="0">
                <a:solidFill>
                  <a:srgbClr val="008080"/>
                </a:solidFill>
                <a:latin typeface="Calibri" pitchFamily="34" charset="0"/>
              </a:rPr>
            </a:br>
            <a:r>
              <a:rPr lang="ru-RU" sz="2800" b="1" smtClean="0">
                <a:solidFill>
                  <a:srgbClr val="008080"/>
                </a:solidFill>
                <a:latin typeface="Calibri" pitchFamily="34" charset="0"/>
              </a:rPr>
              <a:t>Научно-исследовательская деятельность </a:t>
            </a:r>
          </a:p>
        </p:txBody>
      </p:sp>
      <p:sp>
        <p:nvSpPr>
          <p:cNvPr id="32772" name="Rectangle 3"/>
          <p:cNvSpPr>
            <a:spLocks noGrp="1" noChangeArrowheads="1"/>
          </p:cNvSpPr>
          <p:nvPr>
            <p:ph type="subTitle" idx="4294967295"/>
          </p:nvPr>
        </p:nvSpPr>
        <p:spPr>
          <a:xfrm>
            <a:off x="762000" y="1524000"/>
            <a:ext cx="8229600" cy="5181600"/>
          </a:xfrm>
        </p:spPr>
        <p:txBody>
          <a:bodyPr/>
          <a:lstStyle/>
          <a:p>
            <a:pPr marL="0" indent="0"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ru-RU" sz="1600" b="1" smtClean="0">
                <a:solidFill>
                  <a:srgbClr val="008080"/>
                </a:solidFill>
                <a:latin typeface="Calibri" pitchFamily="34" charset="0"/>
              </a:rPr>
              <a:t>Индикаторы, согласованные и одобренные экспертной группой проекта</a:t>
            </a:r>
            <a:endParaRPr lang="ru-RU" sz="1600" smtClean="0">
              <a:latin typeface="Calibri" pitchFamily="34" charset="0"/>
            </a:endParaRPr>
          </a:p>
          <a:p>
            <a:pPr marL="0" indent="0"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ru-RU" sz="1600" smtClean="0">
                <a:latin typeface="Calibri" pitchFamily="34" charset="0"/>
              </a:rPr>
              <a:t>1. Доля затрат на исследования от общих расходов вуза в предыдущем финансовом году</a:t>
            </a:r>
          </a:p>
          <a:p>
            <a:pPr marL="0" indent="0"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ru-RU" sz="1600" smtClean="0">
                <a:latin typeface="Calibri" pitchFamily="34" charset="0"/>
              </a:rPr>
              <a:t> 2. Доля ППС с ученой степенью кандидата и доктора наук (эквивалент полной занятости) на текущий учебный год</a:t>
            </a:r>
          </a:p>
          <a:p>
            <a:pPr marL="0" indent="0"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ru-RU" altLang="ja-JP" sz="1600" smtClean="0">
                <a:latin typeface="Calibri" pitchFamily="34" charset="0"/>
              </a:rPr>
              <a:t> 3. Количество цитирований на одного ППС (эквивалент полной занятости) (РИНЦ) </a:t>
            </a:r>
          </a:p>
          <a:p>
            <a:pPr marL="0" indent="0"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ru-RU" sz="1600" smtClean="0">
                <a:latin typeface="Calibri" pitchFamily="34" charset="0"/>
              </a:rPr>
              <a:t> 4. Количество цитирований на одного ППС (эквивалент полной занятости)  (</a:t>
            </a:r>
            <a:r>
              <a:rPr lang="en-US" sz="1600" smtClean="0">
                <a:latin typeface="Calibri" pitchFamily="34" charset="0"/>
              </a:rPr>
              <a:t>Scopus</a:t>
            </a:r>
            <a:r>
              <a:rPr lang="ru-RU" sz="1600" smtClean="0">
                <a:latin typeface="Calibri" pitchFamily="34" charset="0"/>
              </a:rPr>
              <a:t>, </a:t>
            </a:r>
            <a:r>
              <a:rPr lang="en-US" sz="1600" smtClean="0">
                <a:latin typeface="Calibri" pitchFamily="34" charset="0"/>
              </a:rPr>
              <a:t>Web of Science</a:t>
            </a:r>
            <a:r>
              <a:rPr lang="ru-RU" sz="1600" smtClean="0">
                <a:latin typeface="Calibri" pitchFamily="34" charset="0"/>
              </a:rPr>
              <a:t>) </a:t>
            </a:r>
          </a:p>
          <a:p>
            <a:pPr marL="0" indent="0"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ru-RU" sz="1600" smtClean="0">
                <a:latin typeface="Calibri" pitchFamily="34" charset="0"/>
              </a:rPr>
              <a:t> 5. Количество цитирований на одну статью</a:t>
            </a:r>
          </a:p>
          <a:p>
            <a:pPr marL="0" indent="0"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ru-RU" sz="1600" smtClean="0">
                <a:latin typeface="Calibri" pitchFamily="34" charset="0"/>
              </a:rPr>
              <a:t> 6. Нормализованный показатель цитирования с учетом предметной области. SСPP/SFCSm, где SFCSm – средний показатель цитирования в области</a:t>
            </a:r>
          </a:p>
          <a:p>
            <a:pPr marL="0" indent="0"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ru-RU" sz="1600" smtClean="0">
                <a:latin typeface="Calibri" pitchFamily="34" charset="0"/>
              </a:rPr>
              <a:t>7. Количество публикаций на одного ППС (эквивалент полной занятости) (Scopus, Web of Science) </a:t>
            </a:r>
          </a:p>
          <a:p>
            <a:pPr marL="0" indent="0"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ru-RU" sz="1600" smtClean="0">
                <a:latin typeface="Calibri" pitchFamily="34" charset="0"/>
              </a:rPr>
              <a:t> 8. Количество публикаций на одного ППС (эквивалент полной занятости) (РИНЦ)</a:t>
            </a:r>
          </a:p>
          <a:p>
            <a:pPr marL="0" indent="0"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ru-RU" sz="1600" smtClean="0">
                <a:latin typeface="Calibri" pitchFamily="34" charset="0"/>
              </a:rPr>
              <a:t> 9. Доля доходов вуза от научных исследований </a:t>
            </a:r>
          </a:p>
          <a:p>
            <a:pPr marL="0" indent="0"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ru-RU" sz="1600" smtClean="0">
                <a:latin typeface="Calibri" pitchFamily="34" charset="0"/>
              </a:rPr>
              <a:t>- в том числе фундаментальных</a:t>
            </a:r>
          </a:p>
          <a:p>
            <a:pPr marL="0" indent="0"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ru-RU" sz="1600" smtClean="0">
                <a:latin typeface="Calibri" pitchFamily="34" charset="0"/>
              </a:rPr>
              <a:t>- в том числе прикладных</a:t>
            </a:r>
          </a:p>
          <a:p>
            <a:pPr marL="0" indent="0"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ru-RU" sz="1600" smtClean="0">
                <a:latin typeface="Calibri" pitchFamily="34" charset="0"/>
              </a:rPr>
              <a:t>в предыдущем финансовом году</a:t>
            </a:r>
          </a:p>
          <a:p>
            <a:pPr marL="0" indent="0"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ru-RU" sz="1600" smtClean="0">
                <a:latin typeface="Calibri" pitchFamily="34" charset="0"/>
              </a:rPr>
              <a:t> 10. Количество выигранных вузом грантов /сумма выигранных вузом грантов</a:t>
            </a:r>
            <a:endParaRPr lang="ru-RU" altLang="ja-JP" sz="1600" smtClean="0">
              <a:latin typeface="Calibri" pitchFamily="34" charset="0"/>
            </a:endParaRPr>
          </a:p>
          <a:p>
            <a:pPr marL="0" indent="0"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ru-RU" altLang="ja-JP" sz="1600" smtClean="0">
                <a:latin typeface="Calibri" pitchFamily="34" charset="0"/>
              </a:rPr>
              <a:t>(РГНФ, РФФИ, Фонд Бортника) </a:t>
            </a:r>
            <a:endParaRPr lang="en-US" altLang="ja-JP" sz="1600" smtClean="0">
              <a:latin typeface="Calibri" pitchFamily="34" charset="0"/>
              <a:ea typeface="MS PGothic" pitchFamily="34" charset="-128"/>
            </a:endParaRPr>
          </a:p>
          <a:p>
            <a:pPr marL="0" indent="0"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sz="1600" smtClean="0">
                <a:latin typeface="Calibri" pitchFamily="34" charset="0"/>
              </a:rPr>
              <a:t>11. </a:t>
            </a:r>
            <a:r>
              <a:rPr lang="ru-RU" sz="1600" smtClean="0">
                <a:latin typeface="Calibri" pitchFamily="34" charset="0"/>
              </a:rPr>
              <a:t>Доля бакалавров очной формы обучения, участвующих в выполнении научных исследований и разработок с оплатой труда, от общего количества бакалавров очной формы обучения в предыдущем учебном году</a:t>
            </a:r>
          </a:p>
          <a:p>
            <a:pPr marL="0" indent="0" eaLnBrk="1" hangingPunct="1">
              <a:lnSpc>
                <a:spcPct val="80000"/>
              </a:lnSpc>
              <a:buFont typeface="Wingdings" pitchFamily="2" charset="2"/>
              <a:buNone/>
            </a:pPr>
            <a:endParaRPr lang="ru-RU" sz="1600" smtClean="0"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Номер слайда 3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eaLnBrk="1" hangingPunct="1"/>
            <a:fld id="{8D1BECD8-3B04-4EEF-A84B-81397007CD88}" type="slidenum">
              <a:rPr lang="ru-RU"/>
              <a:pPr eaLnBrk="1" hangingPunct="1"/>
              <a:t>30</a:t>
            </a:fld>
            <a:endParaRPr lang="ru-RU"/>
          </a:p>
        </p:txBody>
      </p:sp>
      <p:sp>
        <p:nvSpPr>
          <p:cNvPr id="33795" name="Rectangle 2"/>
          <p:cNvSpPr>
            <a:spLocks noGrp="1" noChangeArrowheads="1"/>
          </p:cNvSpPr>
          <p:nvPr>
            <p:ph type="ctrTitle" idx="4294967295"/>
          </p:nvPr>
        </p:nvSpPr>
        <p:spPr>
          <a:xfrm>
            <a:off x="1141413" y="260350"/>
            <a:ext cx="8002587" cy="730250"/>
          </a:xfrm>
        </p:spPr>
        <p:txBody>
          <a:bodyPr/>
          <a:lstStyle/>
          <a:p>
            <a:pPr eaLnBrk="1" hangingPunct="1"/>
            <a:r>
              <a:rPr lang="ru-RU" sz="3200" b="1" smtClean="0">
                <a:solidFill>
                  <a:srgbClr val="008080"/>
                </a:solidFill>
                <a:latin typeface="Calibri" pitchFamily="34" charset="0"/>
              </a:rPr>
              <a:t>Обучение/преподавание</a:t>
            </a:r>
          </a:p>
        </p:txBody>
      </p:sp>
      <p:sp>
        <p:nvSpPr>
          <p:cNvPr id="33796" name="Rectangle 3"/>
          <p:cNvSpPr>
            <a:spLocks noGrp="1" noChangeArrowheads="1"/>
          </p:cNvSpPr>
          <p:nvPr>
            <p:ph type="subTitle" idx="4294967295"/>
          </p:nvPr>
        </p:nvSpPr>
        <p:spPr>
          <a:xfrm>
            <a:off x="914400" y="1524000"/>
            <a:ext cx="7924800" cy="4648200"/>
          </a:xfrm>
        </p:spPr>
        <p:txBody>
          <a:bodyPr/>
          <a:lstStyle/>
          <a:p>
            <a:pPr marL="228600" indent="-228600"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ru-RU" sz="1400" b="1" smtClean="0">
                <a:solidFill>
                  <a:srgbClr val="008080"/>
                </a:solidFill>
                <a:latin typeface="Calibri" pitchFamily="34" charset="0"/>
              </a:rPr>
              <a:t>Индикаторы, согласованные и одобренные экспертной группой проекта:</a:t>
            </a:r>
            <a:endParaRPr lang="ru-RU" sz="1400" b="1" smtClean="0">
              <a:latin typeface="Calibri" pitchFamily="34" charset="0"/>
            </a:endParaRPr>
          </a:p>
          <a:p>
            <a:pPr marL="228600" indent="-228600" eaLnBrk="1" hangingPunct="1">
              <a:lnSpc>
                <a:spcPct val="80000"/>
              </a:lnSpc>
              <a:buFont typeface="Wingdings" pitchFamily="2" charset="2"/>
              <a:buAutoNum type="arabicPeriod"/>
            </a:pPr>
            <a:r>
              <a:rPr lang="ru-RU" sz="1400" smtClean="0">
                <a:latin typeface="Calibri" pitchFamily="34" charset="0"/>
              </a:rPr>
              <a:t>Затраты на оборудование и инфраструктуру (для обеспечения обучения) в предыдущем учебном году</a:t>
            </a:r>
          </a:p>
          <a:p>
            <a:pPr marL="228600" indent="-228600" eaLnBrk="1" hangingPunct="1">
              <a:lnSpc>
                <a:spcPct val="80000"/>
              </a:lnSpc>
              <a:buFont typeface="Wingdings" pitchFamily="2" charset="2"/>
              <a:buAutoNum type="arabicPeriod"/>
            </a:pPr>
            <a:r>
              <a:rPr lang="ru-RU" sz="1400" smtClean="0">
                <a:latin typeface="Calibri" pitchFamily="34" charset="0"/>
              </a:rPr>
              <a:t> Доля образовательных программ, прошедших международную аккредитацию (аккредитацию должно осуществлять агентство с международно-признанной репутацией) </a:t>
            </a:r>
          </a:p>
          <a:p>
            <a:pPr marL="228600" indent="-228600" eaLnBrk="1" hangingPunct="1">
              <a:lnSpc>
                <a:spcPct val="80000"/>
              </a:lnSpc>
              <a:buFont typeface="Wingdings" pitchFamily="2" charset="2"/>
              <a:buAutoNum type="arabicPeriod"/>
            </a:pPr>
            <a:r>
              <a:rPr lang="ru-RU" sz="1400" smtClean="0">
                <a:latin typeface="Calibri" pitchFamily="34" charset="0"/>
              </a:rPr>
              <a:t>Доля выпускников, трудоустроившихся после окончания университета в течение 1 года по специальности/направлению обучения</a:t>
            </a:r>
          </a:p>
          <a:p>
            <a:pPr marL="228600" indent="-228600" eaLnBrk="1" hangingPunct="1">
              <a:lnSpc>
                <a:spcPct val="80000"/>
              </a:lnSpc>
              <a:buFont typeface="Wingdings" pitchFamily="2" charset="2"/>
              <a:buAutoNum type="arabicPeriod"/>
            </a:pPr>
            <a:r>
              <a:rPr lang="ru-RU" altLang="ja-JP" sz="1400" smtClean="0">
                <a:latin typeface="Calibri" pitchFamily="34" charset="0"/>
              </a:rPr>
              <a:t>Доля преподавателей (эквивалент полной занятости), являющихся действительными членами и членами-корреспондентами Академии наук РФ</a:t>
            </a:r>
          </a:p>
          <a:p>
            <a:pPr marL="228600" indent="-228600" eaLnBrk="1" hangingPunct="1">
              <a:lnSpc>
                <a:spcPct val="80000"/>
              </a:lnSpc>
              <a:buFont typeface="Wingdings" pitchFamily="2" charset="2"/>
              <a:buAutoNum type="arabicPeriod"/>
            </a:pPr>
            <a:r>
              <a:rPr lang="ru-RU" sz="1400" smtClean="0">
                <a:latin typeface="Calibri" pitchFamily="34" charset="0"/>
              </a:rPr>
              <a:t>Доля программ, на которые были приняты студенты с высоким баллом ЕГЭ  (оценка качества абитуриентов) в предыдущем учебном году</a:t>
            </a:r>
          </a:p>
          <a:p>
            <a:pPr marL="228600" indent="-228600" eaLnBrk="1" hangingPunct="1">
              <a:lnSpc>
                <a:spcPct val="80000"/>
              </a:lnSpc>
              <a:buFont typeface="Wingdings" pitchFamily="2" charset="2"/>
              <a:buAutoNum type="arabicPeriod"/>
            </a:pPr>
            <a:r>
              <a:rPr lang="ru-RU" sz="1400" smtClean="0">
                <a:latin typeface="Calibri" pitchFamily="34" charset="0"/>
              </a:rPr>
              <a:t> </a:t>
            </a:r>
            <a:r>
              <a:rPr lang="ru-RU" altLang="ja-JP" sz="1400" smtClean="0">
                <a:latin typeface="Calibri" pitchFamily="34" charset="0"/>
              </a:rPr>
              <a:t>Доля абитуриентов – победителей Всероссийской олимпиады школьников в предыдущем учебном году </a:t>
            </a:r>
          </a:p>
          <a:p>
            <a:pPr marL="228600" indent="-228600" eaLnBrk="1" hangingPunct="1">
              <a:lnSpc>
                <a:spcPct val="80000"/>
              </a:lnSpc>
              <a:buFont typeface="Wingdings" pitchFamily="2" charset="2"/>
              <a:buAutoNum type="arabicPeriod"/>
            </a:pPr>
            <a:r>
              <a:rPr lang="ru-RU" altLang="ja-JP" sz="1400" smtClean="0">
                <a:latin typeface="Calibri" pitchFamily="34" charset="0"/>
              </a:rPr>
              <a:t>Доля студентов, получивших престижные стипендии (стипендия Президента РФ, стипендия Губернатора субъекта РФ, стипендия Мэра, стипендия Фонда Потанина), от всей численности студентов вуза в предыдущем учебном году </a:t>
            </a:r>
          </a:p>
          <a:p>
            <a:pPr marL="228600" indent="-228600" eaLnBrk="1" hangingPunct="1">
              <a:lnSpc>
                <a:spcPct val="80000"/>
              </a:lnSpc>
              <a:buFont typeface="Wingdings" pitchFamily="2" charset="2"/>
              <a:buAutoNum type="arabicPeriod"/>
            </a:pPr>
            <a:r>
              <a:rPr lang="ru-RU" altLang="ja-JP" sz="1400" smtClean="0">
                <a:latin typeface="Calibri" pitchFamily="34" charset="0"/>
              </a:rPr>
              <a:t> </a:t>
            </a:r>
            <a:r>
              <a:rPr lang="ru-RU" sz="1400" smtClean="0">
                <a:latin typeface="Calibri" pitchFamily="34" charset="0"/>
              </a:rPr>
              <a:t>Доля выпускников, поступивших на программы аспирантуры</a:t>
            </a:r>
          </a:p>
          <a:p>
            <a:pPr marL="228600" indent="-228600" eaLnBrk="1" hangingPunct="1">
              <a:lnSpc>
                <a:spcPct val="80000"/>
              </a:lnSpc>
              <a:buFont typeface="Wingdings" pitchFamily="2" charset="2"/>
              <a:buAutoNum type="arabicPeriod"/>
            </a:pPr>
            <a:r>
              <a:rPr lang="ru-RU" sz="1400" smtClean="0">
                <a:latin typeface="Calibri" pitchFamily="34" charset="0"/>
              </a:rPr>
              <a:t> Соотношение численности приема студентов магистратуры к численности приема студентов бакалавриата</a:t>
            </a:r>
          </a:p>
          <a:p>
            <a:pPr marL="228600" indent="-228600" eaLnBrk="1" hangingPunct="1">
              <a:lnSpc>
                <a:spcPct val="80000"/>
              </a:lnSpc>
              <a:buFont typeface="Wingdings" pitchFamily="2" charset="2"/>
              <a:buAutoNum type="arabicPeriod"/>
            </a:pPr>
            <a:r>
              <a:rPr lang="ru-RU" sz="1400" smtClean="0">
                <a:latin typeface="Calibri" pitchFamily="34" charset="0"/>
              </a:rPr>
              <a:t> Доля студентов магистратуры, закончивших бакалавриат в других вузах, от общей численности приема студентов магистратуры</a:t>
            </a:r>
          </a:p>
          <a:p>
            <a:pPr marL="228600" indent="-228600" eaLnBrk="1" hangingPunct="1">
              <a:lnSpc>
                <a:spcPct val="80000"/>
              </a:lnSpc>
              <a:buFont typeface="Wingdings" pitchFamily="2" charset="2"/>
              <a:buAutoNum type="arabicPeriod"/>
            </a:pPr>
            <a:r>
              <a:rPr lang="ru-RU" sz="1400" smtClean="0">
                <a:latin typeface="Calibri" pitchFamily="34" charset="0"/>
              </a:rPr>
              <a:t> Доля молодых штатных ППС (до 35 лет, эквивалент полной занятости), получивших престижные национальные гранты и премии, от всей численности молодых штатных ППС (премии Президента РФ, премии губернатора, Фонда Потанина)</a:t>
            </a:r>
          </a:p>
          <a:p>
            <a:pPr marL="228600" indent="-228600" eaLnBrk="1" hangingPunct="1">
              <a:lnSpc>
                <a:spcPct val="80000"/>
              </a:lnSpc>
              <a:buFont typeface="Wingdings" pitchFamily="2" charset="2"/>
              <a:buNone/>
            </a:pPr>
            <a:endParaRPr lang="ru-RU" sz="1400" smtClean="0">
              <a:latin typeface="Calibri" pitchFamily="34" charset="0"/>
            </a:endParaRPr>
          </a:p>
          <a:p>
            <a:pPr marL="228600" indent="-228600" eaLnBrk="1" hangingPunct="1">
              <a:lnSpc>
                <a:spcPct val="80000"/>
              </a:lnSpc>
              <a:buFont typeface="Wingdings" pitchFamily="2" charset="2"/>
              <a:buNone/>
            </a:pPr>
            <a:endParaRPr lang="ru-RU" sz="1400" smtClean="0"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Номер слайда 3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eaLnBrk="1" hangingPunct="1"/>
            <a:fld id="{B652B54E-7E76-4FEB-86D6-479FFE7578C1}" type="slidenum">
              <a:rPr lang="ru-RU"/>
              <a:pPr eaLnBrk="1" hangingPunct="1"/>
              <a:t>31</a:t>
            </a:fld>
            <a:endParaRPr lang="ru-RU"/>
          </a:p>
        </p:txBody>
      </p:sp>
      <p:sp>
        <p:nvSpPr>
          <p:cNvPr id="34819" name="Rectangle 2"/>
          <p:cNvSpPr>
            <a:spLocks noGrp="1" noChangeArrowheads="1"/>
          </p:cNvSpPr>
          <p:nvPr>
            <p:ph type="ctrTitle" idx="4294967295"/>
          </p:nvPr>
        </p:nvSpPr>
        <p:spPr>
          <a:xfrm>
            <a:off x="1143000" y="228600"/>
            <a:ext cx="7772400" cy="1241425"/>
          </a:xfrm>
        </p:spPr>
        <p:txBody>
          <a:bodyPr/>
          <a:lstStyle/>
          <a:p>
            <a:pPr eaLnBrk="1" hangingPunct="1"/>
            <a:r>
              <a:rPr lang="ru-RU" sz="2800" b="1" smtClean="0">
                <a:solidFill>
                  <a:srgbClr val="008080"/>
                </a:solidFill>
                <a:latin typeface="Calibri" pitchFamily="34" charset="0"/>
              </a:rPr>
              <a:t/>
            </a:r>
            <a:br>
              <a:rPr lang="ru-RU" sz="2800" b="1" smtClean="0">
                <a:solidFill>
                  <a:srgbClr val="008080"/>
                </a:solidFill>
                <a:latin typeface="Calibri" pitchFamily="34" charset="0"/>
              </a:rPr>
            </a:br>
            <a:r>
              <a:rPr lang="ru-RU" sz="2800" b="1" smtClean="0">
                <a:solidFill>
                  <a:srgbClr val="008080"/>
                </a:solidFill>
                <a:latin typeface="Calibri" pitchFamily="34" charset="0"/>
              </a:rPr>
              <a:t>Международная деятельность</a:t>
            </a:r>
          </a:p>
        </p:txBody>
      </p:sp>
      <p:sp>
        <p:nvSpPr>
          <p:cNvPr id="34820" name="Rectangle 3"/>
          <p:cNvSpPr>
            <a:spLocks noGrp="1" noChangeArrowheads="1"/>
          </p:cNvSpPr>
          <p:nvPr>
            <p:ph type="subTitle" idx="4294967295"/>
          </p:nvPr>
        </p:nvSpPr>
        <p:spPr>
          <a:xfrm>
            <a:off x="914400" y="1524000"/>
            <a:ext cx="8077200" cy="5181600"/>
          </a:xfrm>
        </p:spPr>
        <p:txBody>
          <a:bodyPr/>
          <a:lstStyle/>
          <a:p>
            <a:pPr marL="285750" indent="-285750" eaLnBrk="1" hangingPunct="1">
              <a:lnSpc>
                <a:spcPct val="110000"/>
              </a:lnSpc>
              <a:buFont typeface="Wingdings" pitchFamily="2" charset="2"/>
              <a:buNone/>
            </a:pPr>
            <a:r>
              <a:rPr lang="ru-RU" sz="1600" b="1" smtClean="0">
                <a:solidFill>
                  <a:srgbClr val="008080"/>
                </a:solidFill>
                <a:latin typeface="Calibri" pitchFamily="34" charset="0"/>
              </a:rPr>
              <a:t>Индикаторы, согласованные и одобренные экспертной группой проекта:</a:t>
            </a:r>
            <a:endParaRPr lang="ru-RU" sz="1600" b="1" smtClean="0">
              <a:latin typeface="Calibri" pitchFamily="34" charset="0"/>
            </a:endParaRPr>
          </a:p>
          <a:p>
            <a:pPr marL="285750" indent="-285750" eaLnBrk="1" hangingPunct="1">
              <a:lnSpc>
                <a:spcPct val="110000"/>
              </a:lnSpc>
              <a:buFont typeface="Wingdings" pitchFamily="2" charset="2"/>
              <a:buAutoNum type="arabicPeriod"/>
            </a:pPr>
            <a:r>
              <a:rPr lang="ru-RU" sz="1600" smtClean="0">
                <a:latin typeface="Calibri" pitchFamily="34" charset="0"/>
              </a:rPr>
              <a:t>Доля иностранных студентов в общей численности студентов (эквивалент полной занятости)</a:t>
            </a:r>
          </a:p>
          <a:p>
            <a:pPr marL="285750" indent="-285750" eaLnBrk="1" hangingPunct="1">
              <a:lnSpc>
                <a:spcPct val="110000"/>
              </a:lnSpc>
              <a:buFont typeface="Wingdings" pitchFamily="2" charset="2"/>
              <a:buAutoNum type="arabicPeriod"/>
            </a:pPr>
            <a:r>
              <a:rPr lang="ru-RU" sz="1600" smtClean="0">
                <a:latin typeface="Calibri" pitchFamily="34" charset="0"/>
              </a:rPr>
              <a:t>Количество международных исследовательских грантов</a:t>
            </a:r>
          </a:p>
          <a:p>
            <a:pPr marL="285750" indent="-285750" eaLnBrk="1" hangingPunct="1">
              <a:lnSpc>
                <a:spcPct val="110000"/>
              </a:lnSpc>
              <a:buFont typeface="Wingdings" pitchFamily="2" charset="2"/>
              <a:buAutoNum type="arabicPeriod"/>
            </a:pPr>
            <a:r>
              <a:rPr lang="ru-RU" sz="1600" smtClean="0">
                <a:latin typeface="Calibri" pitchFamily="34" charset="0"/>
              </a:rPr>
              <a:t>Доля доходов из иностранных источников в общих доходах вуза (преподавание, научная деятельность, контракты с зарубежными предприятиями) в предыдущем финансовом году</a:t>
            </a:r>
          </a:p>
          <a:p>
            <a:pPr marL="285750" indent="-285750" eaLnBrk="1" hangingPunct="1">
              <a:lnSpc>
                <a:spcPct val="80000"/>
              </a:lnSpc>
              <a:buFont typeface="Wingdings" pitchFamily="2" charset="2"/>
              <a:buAutoNum type="arabicPeriod"/>
            </a:pPr>
            <a:r>
              <a:rPr lang="ru-RU" altLang="ja-JP" sz="1600" smtClean="0">
                <a:latin typeface="Calibri" pitchFamily="34" charset="0"/>
              </a:rPr>
              <a:t>Доля нагрузки иностранных ППС, приведенная к штатной нагрузке ППС (эквивалент полной занятости) в предыдущем учебном году </a:t>
            </a:r>
          </a:p>
          <a:p>
            <a:pPr marL="285750" indent="-285750" eaLnBrk="1" hangingPunct="1">
              <a:lnSpc>
                <a:spcPct val="80000"/>
              </a:lnSpc>
              <a:buFont typeface="Wingdings" pitchFamily="2" charset="2"/>
              <a:buAutoNum type="arabicPeriod"/>
            </a:pPr>
            <a:r>
              <a:rPr lang="ru-RU" altLang="ja-JP" sz="1600" smtClean="0">
                <a:latin typeface="Calibri" pitchFamily="34" charset="0"/>
              </a:rPr>
              <a:t> Доля студентов вуза, участвующих в программах обмена  в течение предыдущего учебного года </a:t>
            </a:r>
          </a:p>
          <a:p>
            <a:pPr marL="285750" indent="-285750" eaLnBrk="1" hangingPunct="1">
              <a:lnSpc>
                <a:spcPct val="80000"/>
              </a:lnSpc>
              <a:buFont typeface="Wingdings" pitchFamily="2" charset="2"/>
              <a:buAutoNum type="arabicPeriod"/>
            </a:pPr>
            <a:r>
              <a:rPr lang="ru-RU" altLang="ja-JP" sz="1600" smtClean="0">
                <a:latin typeface="Calibri" pitchFamily="34" charset="0"/>
              </a:rPr>
              <a:t> Доля аспирантов прошедших стажировки в зарубежных университетах в течение предыдущего учебного года </a:t>
            </a:r>
          </a:p>
          <a:p>
            <a:pPr marL="285750" indent="-285750" eaLnBrk="1" hangingPunct="1">
              <a:lnSpc>
                <a:spcPct val="80000"/>
              </a:lnSpc>
              <a:buFont typeface="Wingdings" pitchFamily="2" charset="2"/>
              <a:buAutoNum type="arabicPeriod"/>
            </a:pPr>
            <a:r>
              <a:rPr lang="ru-RU" altLang="ja-JP" sz="1600" smtClean="0">
                <a:latin typeface="Calibri" pitchFamily="34" charset="0"/>
              </a:rPr>
              <a:t> Доля ППС (эквивалент полной занятости) приглашенных для чтения лекций в зарубежные университеты в течение предыдущего учебного года </a:t>
            </a:r>
          </a:p>
          <a:p>
            <a:pPr marL="285750" indent="-285750" eaLnBrk="1" hangingPunct="1">
              <a:lnSpc>
                <a:spcPct val="80000"/>
              </a:lnSpc>
              <a:buFont typeface="Wingdings" pitchFamily="2" charset="2"/>
              <a:buAutoNum type="arabicPeriod"/>
            </a:pPr>
            <a:r>
              <a:rPr lang="ru-RU" altLang="ja-JP" sz="1600" smtClean="0">
                <a:latin typeface="Calibri" pitchFamily="34" charset="0"/>
              </a:rPr>
              <a:t> </a:t>
            </a:r>
            <a:r>
              <a:rPr lang="ru-RU" sz="1600" smtClean="0">
                <a:latin typeface="Calibri" pitchFamily="34" charset="0"/>
              </a:rPr>
              <a:t>Доля преподавателей (эквивалент полной занятости), обладающих дипломами </a:t>
            </a:r>
            <a:r>
              <a:rPr lang="en-US" sz="1600" smtClean="0">
                <a:latin typeface="Calibri" pitchFamily="34" charset="0"/>
              </a:rPr>
              <a:t>PhD </a:t>
            </a:r>
            <a:r>
              <a:rPr lang="ru-RU" sz="1600" smtClean="0">
                <a:latin typeface="Calibri" pitchFamily="34" charset="0"/>
              </a:rPr>
              <a:t>зарубежных вузов</a:t>
            </a:r>
          </a:p>
          <a:p>
            <a:pPr marL="285750" indent="-285750" eaLnBrk="1" hangingPunct="1">
              <a:lnSpc>
                <a:spcPct val="80000"/>
              </a:lnSpc>
              <a:buFont typeface="Wingdings" pitchFamily="2" charset="2"/>
              <a:buAutoNum type="arabicPeriod"/>
            </a:pPr>
            <a:r>
              <a:rPr lang="ru-RU" sz="1600" smtClean="0">
                <a:latin typeface="Calibri" pitchFamily="34" charset="0"/>
              </a:rPr>
              <a:t> </a:t>
            </a:r>
            <a:r>
              <a:rPr lang="ru-RU" altLang="ja-JP" sz="1600" smtClean="0">
                <a:latin typeface="Calibri" pitchFamily="34" charset="0"/>
              </a:rPr>
              <a:t>Доля программ, разработанных совместно с зарубежными партнерами </a:t>
            </a:r>
          </a:p>
          <a:p>
            <a:pPr marL="285750" indent="-285750" eaLnBrk="1" hangingPunct="1">
              <a:lnSpc>
                <a:spcPct val="80000"/>
              </a:lnSpc>
              <a:buFont typeface="Wingdings" pitchFamily="2" charset="2"/>
              <a:buAutoNum type="arabicPeriod"/>
            </a:pPr>
            <a:r>
              <a:rPr lang="ru-RU" altLang="ja-JP" sz="1600" smtClean="0">
                <a:latin typeface="Calibri" pitchFamily="34" charset="0"/>
              </a:rPr>
              <a:t> </a:t>
            </a:r>
            <a:r>
              <a:rPr lang="ru-RU" sz="1600" smtClean="0">
                <a:latin typeface="Calibri" pitchFamily="34" charset="0"/>
              </a:rPr>
              <a:t>Доля студентов, обучающихся по программам, разработанных совместно с зарубежными партнерами</a:t>
            </a:r>
          </a:p>
          <a:p>
            <a:pPr marL="285750" indent="-285750" eaLnBrk="1" hangingPunct="1">
              <a:lnSpc>
                <a:spcPct val="110000"/>
              </a:lnSpc>
              <a:buFont typeface="Wingdings" pitchFamily="2" charset="2"/>
              <a:buNone/>
            </a:pPr>
            <a:endParaRPr lang="ru-RU" sz="1600" smtClean="0">
              <a:latin typeface="Calibri" pitchFamily="34" charset="0"/>
            </a:endParaRPr>
          </a:p>
          <a:p>
            <a:pPr marL="285750" indent="-285750" eaLnBrk="1" hangingPunct="1">
              <a:lnSpc>
                <a:spcPct val="80000"/>
              </a:lnSpc>
            </a:pPr>
            <a:endParaRPr lang="ru-RU" sz="1600" smtClean="0"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Номер слайда 3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eaLnBrk="1" hangingPunct="1"/>
            <a:fld id="{38F5C9F8-E5A1-4180-BD99-3BDA1428BE18}" type="slidenum">
              <a:rPr lang="ru-RU"/>
              <a:pPr eaLnBrk="1" hangingPunct="1"/>
              <a:t>32</a:t>
            </a:fld>
            <a:endParaRPr lang="ru-RU"/>
          </a:p>
        </p:txBody>
      </p:sp>
      <p:sp>
        <p:nvSpPr>
          <p:cNvPr id="35843" name="Rectangle 2"/>
          <p:cNvSpPr>
            <a:spLocks noGrp="1" noChangeArrowheads="1"/>
          </p:cNvSpPr>
          <p:nvPr>
            <p:ph type="ctrTitle" idx="4294967295"/>
          </p:nvPr>
        </p:nvSpPr>
        <p:spPr>
          <a:xfrm>
            <a:off x="1219200" y="260350"/>
            <a:ext cx="7620000" cy="1111250"/>
          </a:xfrm>
        </p:spPr>
        <p:txBody>
          <a:bodyPr/>
          <a:lstStyle/>
          <a:p>
            <a:pPr eaLnBrk="1" hangingPunct="1"/>
            <a:r>
              <a:rPr lang="ru-RU" sz="2400" b="1" smtClean="0">
                <a:solidFill>
                  <a:srgbClr val="008080"/>
                </a:solidFill>
                <a:latin typeface="Calibri" pitchFamily="34" charset="0"/>
              </a:rPr>
              <a:t/>
            </a:r>
            <a:br>
              <a:rPr lang="ru-RU" sz="2400" b="1" smtClean="0">
                <a:solidFill>
                  <a:srgbClr val="008080"/>
                </a:solidFill>
                <a:latin typeface="Calibri" pitchFamily="34" charset="0"/>
              </a:rPr>
            </a:br>
            <a:r>
              <a:rPr lang="ru-RU" sz="3200" b="1" smtClean="0">
                <a:solidFill>
                  <a:srgbClr val="008080"/>
                </a:solidFill>
                <a:latin typeface="Calibri" pitchFamily="34" charset="0"/>
              </a:rPr>
              <a:t>Трансфер знаний</a:t>
            </a:r>
          </a:p>
        </p:txBody>
      </p:sp>
      <p:sp>
        <p:nvSpPr>
          <p:cNvPr id="35844" name="Rectangle 3"/>
          <p:cNvSpPr>
            <a:spLocks noGrp="1" noChangeArrowheads="1"/>
          </p:cNvSpPr>
          <p:nvPr>
            <p:ph type="subTitle" idx="4294967295"/>
          </p:nvPr>
        </p:nvSpPr>
        <p:spPr>
          <a:xfrm>
            <a:off x="1143000" y="1752600"/>
            <a:ext cx="7696200" cy="4572000"/>
          </a:xfrm>
        </p:spPr>
        <p:txBody>
          <a:bodyPr/>
          <a:lstStyle/>
          <a:p>
            <a:pPr marL="476250" indent="-476250"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ru-RU" sz="2000" b="1" smtClean="0">
                <a:solidFill>
                  <a:srgbClr val="008080"/>
                </a:solidFill>
                <a:latin typeface="Calibri" pitchFamily="34" charset="0"/>
              </a:rPr>
              <a:t>Индикаторы, согласованные и одобренные экспертной группой проекта:</a:t>
            </a:r>
            <a:endParaRPr lang="ru-RU" sz="2000" smtClean="0">
              <a:latin typeface="Calibri" pitchFamily="34" charset="0"/>
            </a:endParaRPr>
          </a:p>
          <a:p>
            <a:pPr marL="476250" indent="-476250" eaLnBrk="1" hangingPunct="1">
              <a:lnSpc>
                <a:spcPct val="80000"/>
              </a:lnSpc>
              <a:buFont typeface="Wingdings" pitchFamily="2" charset="2"/>
              <a:buAutoNum type="arabicPeriod"/>
            </a:pPr>
            <a:r>
              <a:rPr lang="ru-RU" sz="2000" smtClean="0">
                <a:latin typeface="Calibri" pitchFamily="34" charset="0"/>
              </a:rPr>
              <a:t>Доля внебюджетного финансирования в доходах вуза в том числе:</a:t>
            </a:r>
          </a:p>
          <a:p>
            <a:pPr marL="476250" indent="-476250"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ru-RU" sz="2000" smtClean="0">
                <a:latin typeface="Calibri" pitchFamily="34" charset="0"/>
              </a:rPr>
              <a:t>      - от образовательной деятельности</a:t>
            </a:r>
          </a:p>
          <a:p>
            <a:pPr marL="476250" indent="-476250"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ru-RU" sz="2000" smtClean="0">
                <a:latin typeface="Calibri" pitchFamily="34" charset="0"/>
              </a:rPr>
              <a:t>      - от научной деятельности в предыдущем финансовом году</a:t>
            </a:r>
          </a:p>
          <a:p>
            <a:pPr marL="476250" indent="-476250" eaLnBrk="1" hangingPunct="1">
              <a:lnSpc>
                <a:spcPct val="80000"/>
              </a:lnSpc>
              <a:buFont typeface="Wingdings" pitchFamily="2" charset="2"/>
              <a:buAutoNum type="arabicPeriod" startAt="2"/>
            </a:pPr>
            <a:r>
              <a:rPr lang="ru-RU" sz="2000" smtClean="0">
                <a:latin typeface="Calibri" pitchFamily="34" charset="0"/>
              </a:rPr>
              <a:t>Количество поставленных на бухгалтерский учет объектов интеллектуальной собственности </a:t>
            </a:r>
          </a:p>
          <a:p>
            <a:pPr marL="476250" indent="-476250" eaLnBrk="1" hangingPunct="1">
              <a:lnSpc>
                <a:spcPct val="80000"/>
              </a:lnSpc>
              <a:buFont typeface="Wingdings" pitchFamily="2" charset="2"/>
              <a:buAutoNum type="arabicPeriod" startAt="3"/>
            </a:pPr>
            <a:r>
              <a:rPr lang="ru-RU" sz="2000" smtClean="0">
                <a:latin typeface="Calibri" pitchFamily="34" charset="0"/>
              </a:rPr>
              <a:t>Доход от продажи продуктов интеллектуальной собственности в течение предыдущего финансового года</a:t>
            </a:r>
          </a:p>
          <a:p>
            <a:pPr marL="476250" indent="-476250" eaLnBrk="1" hangingPunct="1">
              <a:lnSpc>
                <a:spcPct val="80000"/>
              </a:lnSpc>
              <a:buFont typeface="Wingdings" pitchFamily="2" charset="2"/>
              <a:buAutoNum type="arabicPeriod" startAt="3"/>
            </a:pPr>
            <a:r>
              <a:rPr lang="ru-RU" sz="2000" smtClean="0">
                <a:latin typeface="Calibri" pitchFamily="34" charset="0"/>
              </a:rPr>
              <a:t> Число образовательных программ, реализованных вузом по заказу сторонних организаций в течение предыдущего учебного года</a:t>
            </a:r>
          </a:p>
          <a:p>
            <a:pPr marL="476250" indent="-476250" eaLnBrk="1" hangingPunct="1">
              <a:lnSpc>
                <a:spcPct val="80000"/>
              </a:lnSpc>
              <a:buFont typeface="Wingdings" pitchFamily="2" charset="2"/>
              <a:buAutoNum type="arabicPeriod" startAt="3"/>
            </a:pPr>
            <a:r>
              <a:rPr lang="ru-RU" sz="2000" smtClean="0">
                <a:latin typeface="Calibri" pitchFamily="34" charset="0"/>
              </a:rPr>
              <a:t> Количество специалистов из сторонних организаций, прошедших повышение квалификации или профессиональную переподготовку в вузе в течение предыдущего учебного года</a:t>
            </a:r>
            <a:endParaRPr lang="ru-RU" sz="2000" smtClean="0">
              <a:solidFill>
                <a:srgbClr val="008080"/>
              </a:solidFill>
              <a:latin typeface="Calibri" pitchFamily="34" charset="0"/>
            </a:endParaRPr>
          </a:p>
          <a:p>
            <a:pPr marL="476250" indent="-476250" eaLnBrk="1" hangingPunct="1">
              <a:lnSpc>
                <a:spcPct val="80000"/>
              </a:lnSpc>
              <a:buFont typeface="Wingdings" pitchFamily="2" charset="2"/>
              <a:buNone/>
            </a:pPr>
            <a:endParaRPr lang="ru-RU" sz="2000" smtClean="0"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Номер слайда 3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eaLnBrk="1" hangingPunct="1"/>
            <a:fld id="{BD5B6753-66C0-45B6-91CB-CE668FA0AB3D}" type="slidenum">
              <a:rPr lang="ru-RU"/>
              <a:pPr eaLnBrk="1" hangingPunct="1"/>
              <a:t>33</a:t>
            </a:fld>
            <a:endParaRPr lang="ru-RU"/>
          </a:p>
        </p:txBody>
      </p:sp>
      <p:sp>
        <p:nvSpPr>
          <p:cNvPr id="36867" name="Rectangle 2"/>
          <p:cNvSpPr>
            <a:spLocks noGrp="1" noChangeArrowheads="1"/>
          </p:cNvSpPr>
          <p:nvPr>
            <p:ph type="ctrTitle" idx="4294967295"/>
          </p:nvPr>
        </p:nvSpPr>
        <p:spPr>
          <a:xfrm>
            <a:off x="1219200" y="304800"/>
            <a:ext cx="7315200" cy="1165225"/>
          </a:xfrm>
        </p:spPr>
        <p:txBody>
          <a:bodyPr/>
          <a:lstStyle/>
          <a:p>
            <a:pPr eaLnBrk="1" hangingPunct="1"/>
            <a:r>
              <a:rPr lang="ru-RU" sz="3200" b="1" smtClean="0">
                <a:solidFill>
                  <a:srgbClr val="008080"/>
                </a:solidFill>
                <a:latin typeface="Calibri" pitchFamily="34" charset="0"/>
              </a:rPr>
              <a:t>Взаимодействие с регионом/отраслью</a:t>
            </a:r>
          </a:p>
        </p:txBody>
      </p:sp>
      <p:sp>
        <p:nvSpPr>
          <p:cNvPr id="36868" name="Rectangle 3"/>
          <p:cNvSpPr>
            <a:spLocks noGrp="1" noChangeArrowheads="1"/>
          </p:cNvSpPr>
          <p:nvPr>
            <p:ph type="subTitle" idx="4294967295"/>
          </p:nvPr>
        </p:nvSpPr>
        <p:spPr>
          <a:xfrm>
            <a:off x="1219200" y="1828800"/>
            <a:ext cx="7666038" cy="4057650"/>
          </a:xfrm>
        </p:spPr>
        <p:txBody>
          <a:bodyPr/>
          <a:lstStyle/>
          <a:p>
            <a:pPr marL="0" indent="0" eaLnBrk="1" hangingPunct="1">
              <a:lnSpc>
                <a:spcPct val="110000"/>
              </a:lnSpc>
              <a:buFont typeface="Wingdings" pitchFamily="2" charset="2"/>
              <a:buNone/>
            </a:pPr>
            <a:r>
              <a:rPr lang="ru-RU" sz="2000" b="1" smtClean="0">
                <a:solidFill>
                  <a:srgbClr val="008080"/>
                </a:solidFill>
                <a:latin typeface="Calibri" pitchFamily="34" charset="0"/>
              </a:rPr>
              <a:t>Индикаторы, согласованные и одобренные экспертной группой проекта</a:t>
            </a:r>
            <a:endParaRPr lang="ru-RU" sz="2000" smtClean="0">
              <a:latin typeface="Calibri" pitchFamily="34" charset="0"/>
            </a:endParaRPr>
          </a:p>
          <a:p>
            <a:pPr marL="0" indent="0" eaLnBrk="1" hangingPunct="1">
              <a:lnSpc>
                <a:spcPct val="110000"/>
              </a:lnSpc>
              <a:buFont typeface="Wingdings" pitchFamily="2" charset="2"/>
              <a:buNone/>
            </a:pPr>
            <a:r>
              <a:rPr lang="ru-RU" sz="2000" smtClean="0">
                <a:latin typeface="Calibri" pitchFamily="34" charset="0"/>
              </a:rPr>
              <a:t>1. Доля доходов из местных/региональных источников/отрасли в предыдущем финансовом году</a:t>
            </a:r>
          </a:p>
          <a:p>
            <a:pPr marL="0" indent="0" eaLnBrk="1" hangingPunct="1">
              <a:lnSpc>
                <a:spcPct val="110000"/>
              </a:lnSpc>
              <a:buFont typeface="Wingdings" pitchFamily="2" charset="2"/>
              <a:buNone/>
            </a:pPr>
            <a:r>
              <a:rPr lang="ru-RU" sz="2000" smtClean="0">
                <a:latin typeface="Calibri" pitchFamily="34" charset="0"/>
              </a:rPr>
              <a:t>2. Доля студентов, участвующих в стажировках, в региональных организациях/отрасли в предыдущем учебном году</a:t>
            </a:r>
          </a:p>
          <a:p>
            <a:pPr marL="0" indent="0" eaLnBrk="1" hangingPunct="1">
              <a:lnSpc>
                <a:spcPct val="110000"/>
              </a:lnSpc>
              <a:buFont typeface="Wingdings" pitchFamily="2" charset="2"/>
              <a:buNone/>
            </a:pPr>
            <a:r>
              <a:rPr lang="ru-RU" sz="2000" smtClean="0">
                <a:latin typeface="Calibri" pitchFamily="34" charset="0"/>
              </a:rPr>
              <a:t>3. </a:t>
            </a:r>
            <a:r>
              <a:rPr lang="ru-RU" altLang="ja-JP" sz="2000" smtClean="0">
                <a:latin typeface="Calibri" pitchFamily="34" charset="0"/>
              </a:rPr>
              <a:t>Количество контрактов на исследования, заключенные с региональными партнерами в предыдущем финансовом году </a:t>
            </a:r>
            <a:endParaRPr lang="ru-RU" sz="2000" smtClean="0"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Номер слайда 3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eaLnBrk="1" hangingPunct="1"/>
            <a:fld id="{A55A5699-E402-4D9B-BBB8-D83E63B38920}" type="slidenum">
              <a:rPr lang="ru-RU"/>
              <a:pPr eaLnBrk="1" hangingPunct="1"/>
              <a:t>34</a:t>
            </a:fld>
            <a:endParaRPr lang="ru-RU"/>
          </a:p>
        </p:txBody>
      </p:sp>
      <p:sp>
        <p:nvSpPr>
          <p:cNvPr id="37891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914400" y="228600"/>
            <a:ext cx="7848600" cy="1066800"/>
          </a:xfrm>
        </p:spPr>
        <p:txBody>
          <a:bodyPr/>
          <a:lstStyle/>
          <a:p>
            <a:pPr eaLnBrk="1" hangingPunct="1"/>
            <a:r>
              <a:rPr lang="ru-RU" sz="2000" b="1" smtClean="0">
                <a:solidFill>
                  <a:schemeClr val="hlink"/>
                </a:solidFill>
                <a:latin typeface="Calibri" pitchFamily="34" charset="0"/>
              </a:rPr>
              <a:t>Характеристика выборочной совокупности для проведения апробации модельной методологии ранжирования</a:t>
            </a:r>
          </a:p>
        </p:txBody>
      </p:sp>
      <p:sp>
        <p:nvSpPr>
          <p:cNvPr id="37892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838200" y="1752600"/>
            <a:ext cx="7848600" cy="4495800"/>
          </a:xfrm>
        </p:spPr>
        <p:txBody>
          <a:bodyPr/>
          <a:lstStyle/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ru-RU" sz="1600" b="1" smtClean="0">
                <a:latin typeface="Calibri" pitchFamily="34" charset="0"/>
              </a:rPr>
              <a:t>Объем выборки</a:t>
            </a:r>
            <a:r>
              <a:rPr lang="ru-RU" sz="1600" smtClean="0">
                <a:latin typeface="Calibri" pitchFamily="34" charset="0"/>
              </a:rPr>
              <a:t> – около 140 вузов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ru-RU" sz="1600" b="1" smtClean="0">
                <a:latin typeface="Calibri" pitchFamily="34" charset="0"/>
              </a:rPr>
              <a:t>4 группы вузов</a:t>
            </a:r>
            <a:r>
              <a:rPr lang="ru-RU" sz="1600" smtClean="0">
                <a:latin typeface="Calibri" pitchFamily="34" charset="0"/>
              </a:rPr>
              <a:t>: </a:t>
            </a:r>
          </a:p>
          <a:p>
            <a:pPr eaLnBrk="1" hangingPunct="1">
              <a:lnSpc>
                <a:spcPct val="80000"/>
              </a:lnSpc>
            </a:pPr>
            <a:r>
              <a:rPr lang="ru-RU" sz="1600" b="1" i="1" smtClean="0">
                <a:latin typeface="Calibri" pitchFamily="34" charset="0"/>
              </a:rPr>
              <a:t>МГУ и СПбГУ</a:t>
            </a:r>
          </a:p>
          <a:p>
            <a:pPr eaLnBrk="1" hangingPunct="1">
              <a:lnSpc>
                <a:spcPct val="80000"/>
              </a:lnSpc>
            </a:pPr>
            <a:r>
              <a:rPr lang="ru-RU" sz="1600" b="1" i="1" smtClean="0">
                <a:latin typeface="Calibri" pitchFamily="34" charset="0"/>
              </a:rPr>
              <a:t>Ведущие университеты</a:t>
            </a:r>
            <a:r>
              <a:rPr lang="ru-RU" sz="1600" smtClean="0">
                <a:latin typeface="Calibri" pitchFamily="34" charset="0"/>
              </a:rPr>
              <a:t> (</a:t>
            </a:r>
            <a:r>
              <a:rPr lang="ru-RU" sz="1600" b="1" smtClean="0">
                <a:latin typeface="Calibri" pitchFamily="34" charset="0"/>
              </a:rPr>
              <a:t>9 ФУ</a:t>
            </a:r>
            <a:r>
              <a:rPr lang="ru-RU" sz="1600" smtClean="0">
                <a:latin typeface="Calibri" pitchFamily="34" charset="0"/>
              </a:rPr>
              <a:t>+</a:t>
            </a:r>
            <a:r>
              <a:rPr lang="ru-RU" sz="1600" b="1" smtClean="0">
                <a:latin typeface="Calibri" pitchFamily="34" charset="0"/>
              </a:rPr>
              <a:t>29 НИУ</a:t>
            </a:r>
            <a:r>
              <a:rPr lang="ru-RU" sz="1600" smtClean="0">
                <a:latin typeface="Calibri" pitchFamily="34" charset="0"/>
              </a:rPr>
              <a:t>+</a:t>
            </a:r>
            <a:r>
              <a:rPr lang="ru-RU" sz="1600" b="1" smtClean="0">
                <a:latin typeface="Calibri" pitchFamily="34" charset="0"/>
              </a:rPr>
              <a:t>55</a:t>
            </a:r>
            <a:r>
              <a:rPr lang="ru-RU" sz="1600" smtClean="0">
                <a:latin typeface="Calibri" pitchFamily="34" charset="0"/>
              </a:rPr>
              <a:t> вузов по Программе МОН поддержки программ стратегического развития) </a:t>
            </a:r>
          </a:p>
          <a:p>
            <a:pPr eaLnBrk="1" hangingPunct="1">
              <a:lnSpc>
                <a:spcPct val="80000"/>
              </a:lnSpc>
            </a:pPr>
            <a:r>
              <a:rPr lang="ru-RU" sz="1600" b="1" i="1" smtClean="0">
                <a:latin typeface="Calibri" pitchFamily="34" charset="0"/>
              </a:rPr>
              <a:t>46 Вузов-участников проекта</a:t>
            </a:r>
            <a:r>
              <a:rPr lang="ru-RU" sz="1600" smtClean="0">
                <a:latin typeface="Calibri" pitchFamily="34" charset="0"/>
              </a:rPr>
              <a:t> «Лучшие образовательные программы инновационной России», включая: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ru-RU" sz="1600" smtClean="0">
                <a:latin typeface="Calibri" pitchFamily="34" charset="0"/>
              </a:rPr>
              <a:t> 	- 13 – технические (11 отраслевые)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ru-RU" sz="1600" smtClean="0">
                <a:latin typeface="Calibri" pitchFamily="34" charset="0"/>
              </a:rPr>
              <a:t>	-  7 – экономические/юридические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ru-RU" sz="1600" smtClean="0">
                <a:latin typeface="Calibri" pitchFamily="34" charset="0"/>
              </a:rPr>
              <a:t>	- 6 – медицинские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ru-RU" sz="1600" smtClean="0">
                <a:latin typeface="Calibri" pitchFamily="34" charset="0"/>
              </a:rPr>
              <a:t>	- 5 – классические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ru-RU" sz="1600" smtClean="0">
                <a:latin typeface="Calibri" pitchFamily="34" charset="0"/>
              </a:rPr>
              <a:t>	- 4 – </a:t>
            </a:r>
            <a:r>
              <a:rPr lang="ru-RU" sz="1600" smtClean="0">
                <a:solidFill>
                  <a:srgbClr val="FF0000"/>
                </a:solidFill>
                <a:latin typeface="Calibri" pitchFamily="34" charset="0"/>
              </a:rPr>
              <a:t>негосударственные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ru-RU" sz="1600" smtClean="0">
                <a:latin typeface="Calibri" pitchFamily="34" charset="0"/>
              </a:rPr>
              <a:t>	 - 4 – сельско-хозяйственные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ru-RU" sz="1600" smtClean="0">
                <a:latin typeface="Calibri" pitchFamily="34" charset="0"/>
              </a:rPr>
              <a:t>	- 3 – педагогические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ru-RU" sz="1600" smtClean="0">
                <a:latin typeface="Calibri" pitchFamily="34" charset="0"/>
              </a:rPr>
              <a:t>	- 2 – культуры и искусства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ru-RU" sz="1600" smtClean="0">
                <a:latin typeface="Calibri" pitchFamily="34" charset="0"/>
              </a:rPr>
              <a:t>	- 2 –физкультуры и спорта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endParaRPr lang="ru-RU" sz="1600" smtClean="0">
              <a:latin typeface="Calibri" pitchFamily="34" charset="0"/>
            </a:endParaRP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ru-RU" sz="1600" b="1" smtClean="0">
                <a:latin typeface="Calibri" pitchFamily="34" charset="0"/>
              </a:rPr>
              <a:t>Организационно-правовая форма</a:t>
            </a:r>
            <a:r>
              <a:rPr lang="ru-RU" sz="1600" smtClean="0">
                <a:latin typeface="Calibri" pitchFamily="34" charset="0"/>
              </a:rPr>
              <a:t>: государственные, негосударственные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endParaRPr lang="ru-RU" sz="1600" smtClean="0"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Номер слайда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eaLnBrk="1" hangingPunct="1"/>
            <a:fld id="{138F673B-5103-4F16-8E4B-2E9BD1D3FC73}" type="slidenum">
              <a:rPr lang="ru-RU"/>
              <a:pPr eaLnBrk="1" hangingPunct="1"/>
              <a:t>35</a:t>
            </a:fld>
            <a:endParaRPr lang="ru-RU"/>
          </a:p>
        </p:txBody>
      </p:sp>
      <p:sp>
        <p:nvSpPr>
          <p:cNvPr id="38915" name="Rectangle 2"/>
          <p:cNvSpPr>
            <a:spLocks noGrp="1" noChangeArrowheads="1"/>
          </p:cNvSpPr>
          <p:nvPr>
            <p:ph type="title"/>
          </p:nvPr>
        </p:nvSpPr>
        <p:spPr>
          <a:xfrm>
            <a:off x="1219200" y="301625"/>
            <a:ext cx="7464425" cy="765175"/>
          </a:xfrm>
        </p:spPr>
        <p:txBody>
          <a:bodyPr/>
          <a:lstStyle/>
          <a:p>
            <a:pPr eaLnBrk="1" hangingPunct="1"/>
            <a:r>
              <a:rPr lang="ru-RU" b="1" smtClean="0">
                <a:latin typeface="Calibri" pitchFamily="34" charset="0"/>
              </a:rPr>
              <a:t>Дальнейшие шаги</a:t>
            </a:r>
          </a:p>
        </p:txBody>
      </p:sp>
      <p:sp>
        <p:nvSpPr>
          <p:cNvPr id="3891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1600200"/>
            <a:ext cx="8077200" cy="4876800"/>
          </a:xfrm>
        </p:spPr>
        <p:txBody>
          <a:bodyPr/>
          <a:lstStyle/>
          <a:p>
            <a:pPr eaLnBrk="1" hangingPunct="1">
              <a:buSzTx/>
              <a:buFont typeface="Wingdings" pitchFamily="2" charset="2"/>
              <a:buChar char="§"/>
            </a:pPr>
            <a:r>
              <a:rPr lang="ru-RU" sz="2500" smtClean="0">
                <a:latin typeface="Calibri" pitchFamily="34" charset="0"/>
              </a:rPr>
              <a:t>Согласовать перечень индикаторов для построения многомерного ранжирования российских вузов</a:t>
            </a:r>
          </a:p>
          <a:p>
            <a:pPr eaLnBrk="1" hangingPunct="1">
              <a:buSzTx/>
              <a:buFont typeface="Wingdings" pitchFamily="2" charset="2"/>
              <a:buChar char="§"/>
            </a:pPr>
            <a:r>
              <a:rPr lang="ru-RU" sz="2500" smtClean="0">
                <a:latin typeface="Calibri" pitchFamily="34" charset="0"/>
              </a:rPr>
              <a:t>Придать веса индикаторам, включенным в модельную методологию ранжирования российских вузов</a:t>
            </a:r>
          </a:p>
          <a:p>
            <a:pPr eaLnBrk="1" hangingPunct="1">
              <a:buSzTx/>
              <a:buFont typeface="Wingdings" pitchFamily="2" charset="2"/>
              <a:buChar char="§"/>
            </a:pPr>
            <a:r>
              <a:rPr lang="ru-RU" sz="2500" smtClean="0">
                <a:latin typeface="Calibri" pitchFamily="34" charset="0"/>
              </a:rPr>
              <a:t>Определить возможность использования выделенного набора индикаторов для других целей в будущем, с другими весами (например, корректировка весов в зависимости от категорий вузов) </a:t>
            </a:r>
          </a:p>
          <a:p>
            <a:pPr eaLnBrk="1" hangingPunct="1">
              <a:buSzTx/>
              <a:buFont typeface="Wingdings" pitchFamily="2" charset="2"/>
              <a:buChar char="§"/>
            </a:pPr>
            <a:r>
              <a:rPr lang="ru-RU" sz="2500" smtClean="0">
                <a:latin typeface="Calibri" pitchFamily="34" charset="0"/>
              </a:rPr>
              <a:t>Определить список вузов – участников апробации модельной методологии ранжирования, выбранных в зависимости от категории </a:t>
            </a:r>
          </a:p>
          <a:p>
            <a:pPr eaLnBrk="1" hangingPunct="1"/>
            <a:endParaRPr lang="ru-RU" sz="2500" smtClean="0"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Номер слайда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eaLnBrk="1" hangingPunct="1"/>
            <a:fld id="{EB92753D-8046-498C-92C4-6FECF4448718}" type="slidenum">
              <a:rPr lang="ru-RU"/>
              <a:pPr eaLnBrk="1" hangingPunct="1"/>
              <a:t>36</a:t>
            </a:fld>
            <a:endParaRPr lang="ru-RU"/>
          </a:p>
        </p:txBody>
      </p:sp>
      <p:sp>
        <p:nvSpPr>
          <p:cNvPr id="39939" name="Rectangle 2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algn="ctr" eaLnBrk="1" hangingPunct="1">
              <a:lnSpc>
                <a:spcPct val="90000"/>
              </a:lnSpc>
              <a:buFont typeface="Wingdings" pitchFamily="2" charset="2"/>
              <a:buNone/>
            </a:pPr>
            <a:endParaRPr lang="ru-RU" smtClean="0"/>
          </a:p>
          <a:p>
            <a:pPr algn="ctr"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ru-RU" sz="3600" i="1" smtClean="0">
                <a:solidFill>
                  <a:schemeClr val="tx2"/>
                </a:solidFill>
              </a:rPr>
              <a:t>Спасибо за внимание!</a:t>
            </a:r>
          </a:p>
          <a:p>
            <a:pPr algn="ctr" eaLnBrk="1" hangingPunct="1">
              <a:lnSpc>
                <a:spcPct val="90000"/>
              </a:lnSpc>
              <a:buFont typeface="Wingdings" pitchFamily="2" charset="2"/>
              <a:buNone/>
            </a:pPr>
            <a:endParaRPr lang="en-US" sz="3600" i="1" smtClean="0">
              <a:solidFill>
                <a:schemeClr val="tx2"/>
              </a:solidFill>
            </a:endParaRPr>
          </a:p>
          <a:p>
            <a:pPr algn="ctr" eaLnBrk="1" hangingPunct="1">
              <a:lnSpc>
                <a:spcPct val="90000"/>
              </a:lnSpc>
              <a:buFont typeface="Wingdings" pitchFamily="2" charset="2"/>
              <a:buNone/>
            </a:pPr>
            <a:endParaRPr lang="en-US" sz="3300" smtClean="0"/>
          </a:p>
          <a:p>
            <a:pPr algn="ctr" eaLnBrk="1" hangingPunct="1">
              <a:lnSpc>
                <a:spcPct val="90000"/>
              </a:lnSpc>
              <a:buFont typeface="Wingdings" pitchFamily="2" charset="2"/>
              <a:buNone/>
            </a:pPr>
            <a:endParaRPr lang="ru-RU" sz="3300" smtClean="0"/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ru-RU" sz="1500" smtClean="0"/>
              <a:t>	Перфильева Ольга Владимировна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ru-RU" sz="1500" smtClean="0"/>
              <a:t>	Центр международных сопоставительных исследований ИМОМС НИУ ВШЭ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ru-RU" sz="1500" smtClean="0"/>
              <a:t>	</a:t>
            </a:r>
            <a:r>
              <a:rPr lang="en-US" sz="1500" smtClean="0">
                <a:hlinkClick r:id="rId2"/>
              </a:rPr>
              <a:t>Perfilieva@hse.ru</a:t>
            </a:r>
            <a:r>
              <a:rPr lang="en-US" sz="1500" smtClean="0"/>
              <a:t> 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ru-RU" sz="1500" smtClean="0"/>
              <a:t>	</a:t>
            </a:r>
            <a:r>
              <a:rPr lang="en-US" sz="1500" smtClean="0">
                <a:hlinkClick r:id="rId3"/>
              </a:rPr>
              <a:t>www.iori.hse.ru</a:t>
            </a:r>
            <a:endParaRPr lang="en-US" sz="1500" smtClean="0"/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endParaRPr lang="ru-RU" sz="150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Затмение">
  <a:themeElements>
    <a:clrScheme name="Затмение 1">
      <a:dk1>
        <a:srgbClr val="000000"/>
      </a:dk1>
      <a:lt1>
        <a:srgbClr val="FFFFFF"/>
      </a:lt1>
      <a:dk2>
        <a:srgbClr val="006666"/>
      </a:dk2>
      <a:lt2>
        <a:srgbClr val="5F5F5F"/>
      </a:lt2>
      <a:accent1>
        <a:srgbClr val="33CCCC"/>
      </a:accent1>
      <a:accent2>
        <a:srgbClr val="99CCCC"/>
      </a:accent2>
      <a:accent3>
        <a:srgbClr val="FFFFFF"/>
      </a:accent3>
      <a:accent4>
        <a:srgbClr val="000000"/>
      </a:accent4>
      <a:accent5>
        <a:srgbClr val="ADE2E2"/>
      </a:accent5>
      <a:accent6>
        <a:srgbClr val="8AB9B9"/>
      </a:accent6>
      <a:hlink>
        <a:srgbClr val="006666"/>
      </a:hlink>
      <a:folHlink>
        <a:srgbClr val="B2B2B2"/>
      </a:folHlink>
    </a:clrScheme>
    <a:fontScheme name="Затмение">
      <a:majorFont>
        <a:latin typeface="Arial"/>
        <a:ea typeface=""/>
        <a:cs typeface=""/>
      </a:majorFont>
      <a:minorFont>
        <a:latin typeface="Verdana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Затмение 1">
        <a:dk1>
          <a:srgbClr val="000000"/>
        </a:dk1>
        <a:lt1>
          <a:srgbClr val="FFFFFF"/>
        </a:lt1>
        <a:dk2>
          <a:srgbClr val="006666"/>
        </a:dk2>
        <a:lt2>
          <a:srgbClr val="5F5F5F"/>
        </a:lt2>
        <a:accent1>
          <a:srgbClr val="33CCCC"/>
        </a:accent1>
        <a:accent2>
          <a:srgbClr val="99CCCC"/>
        </a:accent2>
        <a:accent3>
          <a:srgbClr val="FFFFFF"/>
        </a:accent3>
        <a:accent4>
          <a:srgbClr val="000000"/>
        </a:accent4>
        <a:accent5>
          <a:srgbClr val="ADE2E2"/>
        </a:accent5>
        <a:accent6>
          <a:srgbClr val="8AB9B9"/>
        </a:accent6>
        <a:hlink>
          <a:srgbClr val="006666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Затмение 2">
        <a:dk1>
          <a:srgbClr val="000000"/>
        </a:dk1>
        <a:lt1>
          <a:srgbClr val="FFFFFF"/>
        </a:lt1>
        <a:dk2>
          <a:srgbClr val="333366"/>
        </a:dk2>
        <a:lt2>
          <a:srgbClr val="5F5F5F"/>
        </a:lt2>
        <a:accent1>
          <a:srgbClr val="CC99FF"/>
        </a:accent1>
        <a:accent2>
          <a:srgbClr val="99CCCC"/>
        </a:accent2>
        <a:accent3>
          <a:srgbClr val="FFFFFF"/>
        </a:accent3>
        <a:accent4>
          <a:srgbClr val="000000"/>
        </a:accent4>
        <a:accent5>
          <a:srgbClr val="E2CAFF"/>
        </a:accent5>
        <a:accent6>
          <a:srgbClr val="8AB9B9"/>
        </a:accent6>
        <a:hlink>
          <a:srgbClr val="666699"/>
        </a:hlink>
        <a:folHlink>
          <a:srgbClr val="6600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Затмение 3">
        <a:dk1>
          <a:srgbClr val="000000"/>
        </a:dk1>
        <a:lt1>
          <a:srgbClr val="FFFFFF"/>
        </a:lt1>
        <a:dk2>
          <a:srgbClr val="0000CC"/>
        </a:dk2>
        <a:lt2>
          <a:srgbClr val="434343"/>
        </a:lt2>
        <a:accent1>
          <a:srgbClr val="99CC00"/>
        </a:accent1>
        <a:accent2>
          <a:srgbClr val="FFCC00"/>
        </a:accent2>
        <a:accent3>
          <a:srgbClr val="FFFFFF"/>
        </a:accent3>
        <a:accent4>
          <a:srgbClr val="000000"/>
        </a:accent4>
        <a:accent5>
          <a:srgbClr val="CAE2AA"/>
        </a:accent5>
        <a:accent6>
          <a:srgbClr val="E7B900"/>
        </a:accent6>
        <a:hlink>
          <a:srgbClr val="FF0000"/>
        </a:hlink>
        <a:folHlink>
          <a:srgbClr val="80808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Затмение 4">
        <a:dk1>
          <a:srgbClr val="000000"/>
        </a:dk1>
        <a:lt1>
          <a:srgbClr val="64AAAE"/>
        </a:lt1>
        <a:dk2>
          <a:srgbClr val="FFFFCC"/>
        </a:dk2>
        <a:lt2>
          <a:srgbClr val="5F5F5F"/>
        </a:lt2>
        <a:accent1>
          <a:srgbClr val="B4B1DB"/>
        </a:accent1>
        <a:accent2>
          <a:srgbClr val="61C1D7"/>
        </a:accent2>
        <a:accent3>
          <a:srgbClr val="B8D2D3"/>
        </a:accent3>
        <a:accent4>
          <a:srgbClr val="000000"/>
        </a:accent4>
        <a:accent5>
          <a:srgbClr val="D6D5EA"/>
        </a:accent5>
        <a:accent6>
          <a:srgbClr val="57AFC3"/>
        </a:accent6>
        <a:hlink>
          <a:srgbClr val="257177"/>
        </a:hlink>
        <a:folHlink>
          <a:srgbClr val="CCCCC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Затмение 5">
        <a:dk1>
          <a:srgbClr val="5F5F5F"/>
        </a:dk1>
        <a:lt1>
          <a:srgbClr val="F8F8F8"/>
        </a:lt1>
        <a:dk2>
          <a:srgbClr val="2A285A"/>
        </a:dk2>
        <a:lt2>
          <a:srgbClr val="FFFFFF"/>
        </a:lt2>
        <a:accent1>
          <a:srgbClr val="999966"/>
        </a:accent1>
        <a:accent2>
          <a:srgbClr val="8C8B9D"/>
        </a:accent2>
        <a:accent3>
          <a:srgbClr val="ACACB5"/>
        </a:accent3>
        <a:accent4>
          <a:srgbClr val="D4D4D4"/>
        </a:accent4>
        <a:accent5>
          <a:srgbClr val="CACAB8"/>
        </a:accent5>
        <a:accent6>
          <a:srgbClr val="7E7D8E"/>
        </a:accent6>
        <a:hlink>
          <a:srgbClr val="465174"/>
        </a:hlink>
        <a:folHlink>
          <a:srgbClr val="C0C0C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Затмение 6">
        <a:dk1>
          <a:srgbClr val="434343"/>
        </a:dk1>
        <a:lt1>
          <a:srgbClr val="FFFFFF"/>
        </a:lt1>
        <a:dk2>
          <a:srgbClr val="360404"/>
        </a:dk2>
        <a:lt2>
          <a:srgbClr val="FFFFFF"/>
        </a:lt2>
        <a:accent1>
          <a:srgbClr val="669900"/>
        </a:accent1>
        <a:accent2>
          <a:srgbClr val="CC6600"/>
        </a:accent2>
        <a:accent3>
          <a:srgbClr val="AEAAAA"/>
        </a:accent3>
        <a:accent4>
          <a:srgbClr val="DADADA"/>
        </a:accent4>
        <a:accent5>
          <a:srgbClr val="B8CAAA"/>
        </a:accent5>
        <a:accent6>
          <a:srgbClr val="B95C00"/>
        </a:accent6>
        <a:hlink>
          <a:srgbClr val="CC3300"/>
        </a:hlink>
        <a:folHlink>
          <a:srgbClr val="80808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Затмение 7">
        <a:dk1>
          <a:srgbClr val="434343"/>
        </a:dk1>
        <a:lt1>
          <a:srgbClr val="FFFFFF"/>
        </a:lt1>
        <a:dk2>
          <a:srgbClr val="000000"/>
        </a:dk2>
        <a:lt2>
          <a:srgbClr val="8285FE"/>
        </a:lt2>
        <a:accent1>
          <a:srgbClr val="669900"/>
        </a:accent1>
        <a:accent2>
          <a:srgbClr val="9900FF"/>
        </a:accent2>
        <a:accent3>
          <a:srgbClr val="AAAAAA"/>
        </a:accent3>
        <a:accent4>
          <a:srgbClr val="DADADA"/>
        </a:accent4>
        <a:accent5>
          <a:srgbClr val="B8CAAA"/>
        </a:accent5>
        <a:accent6>
          <a:srgbClr val="8A00E7"/>
        </a:accent6>
        <a:hlink>
          <a:srgbClr val="6600CC"/>
        </a:hlink>
        <a:folHlink>
          <a:srgbClr val="80808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Затмение 8">
        <a:dk1>
          <a:srgbClr val="434343"/>
        </a:dk1>
        <a:lt1>
          <a:srgbClr val="FFFFFF"/>
        </a:lt1>
        <a:dk2>
          <a:srgbClr val="000000"/>
        </a:dk2>
        <a:lt2>
          <a:srgbClr val="0066FF"/>
        </a:lt2>
        <a:accent1>
          <a:srgbClr val="339966"/>
        </a:accent1>
        <a:accent2>
          <a:srgbClr val="FFCC00"/>
        </a:accent2>
        <a:accent3>
          <a:srgbClr val="AAAAAA"/>
        </a:accent3>
        <a:accent4>
          <a:srgbClr val="DADADA"/>
        </a:accent4>
        <a:accent5>
          <a:srgbClr val="ADCAB8"/>
        </a:accent5>
        <a:accent6>
          <a:srgbClr val="E7B900"/>
        </a:accent6>
        <a:hlink>
          <a:srgbClr val="CC0000"/>
        </a:hlink>
        <a:folHlink>
          <a:srgbClr val="80808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Затмение 9">
        <a:dk1>
          <a:srgbClr val="333300"/>
        </a:dk1>
        <a:lt1>
          <a:srgbClr val="FFFFFF"/>
        </a:lt1>
        <a:dk2>
          <a:srgbClr val="669900"/>
        </a:dk2>
        <a:lt2>
          <a:srgbClr val="FFFFCC"/>
        </a:lt2>
        <a:accent1>
          <a:srgbClr val="CCCC00"/>
        </a:accent1>
        <a:accent2>
          <a:srgbClr val="99CC00"/>
        </a:accent2>
        <a:accent3>
          <a:srgbClr val="B8CAAA"/>
        </a:accent3>
        <a:accent4>
          <a:srgbClr val="DADADA"/>
        </a:accent4>
        <a:accent5>
          <a:srgbClr val="E2E2AA"/>
        </a:accent5>
        <a:accent6>
          <a:srgbClr val="8AB900"/>
        </a:accent6>
        <a:hlink>
          <a:srgbClr val="336600"/>
        </a:hlink>
        <a:folHlink>
          <a:srgbClr val="FFFF6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Затмение 10">
        <a:dk1>
          <a:srgbClr val="333333"/>
        </a:dk1>
        <a:lt1>
          <a:srgbClr val="FFFFCC"/>
        </a:lt1>
        <a:dk2>
          <a:srgbClr val="660000"/>
        </a:dk2>
        <a:lt2>
          <a:srgbClr val="CCCCCC"/>
        </a:lt2>
        <a:accent1>
          <a:srgbClr val="FF6600"/>
        </a:accent1>
        <a:accent2>
          <a:srgbClr val="CC3300"/>
        </a:accent2>
        <a:accent3>
          <a:srgbClr val="B8AAAA"/>
        </a:accent3>
        <a:accent4>
          <a:srgbClr val="DADAAE"/>
        </a:accent4>
        <a:accent5>
          <a:srgbClr val="FFB8AA"/>
        </a:accent5>
        <a:accent6>
          <a:srgbClr val="B92D00"/>
        </a:accent6>
        <a:hlink>
          <a:srgbClr val="990000"/>
        </a:hlink>
        <a:folHlink>
          <a:srgbClr val="CC990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Оформление по умолчанию">
  <a:themeElements>
    <a:clrScheme name="Оформление по умолчанию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Оформление по умолчанию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Оформление по умолчанию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Тема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Eclipse</Template>
  <TotalTime>713</TotalTime>
  <Words>3152</Words>
  <Application>Microsoft Office PowerPoint</Application>
  <PresentationFormat>Экран (4:3)</PresentationFormat>
  <Paragraphs>444</Paragraphs>
  <Slides>36</Slides>
  <Notes>1</Notes>
  <HiddenSlides>0</HiddenSlides>
  <MMClips>0</MMClips>
  <ScaleCrop>false</ScaleCrop>
  <HeadingPairs>
    <vt:vector size="8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2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36</vt:i4>
      </vt:variant>
    </vt:vector>
  </HeadingPairs>
  <TitlesOfParts>
    <vt:vector size="45" baseType="lpstr">
      <vt:lpstr>Verdana</vt:lpstr>
      <vt:lpstr>Arial</vt:lpstr>
      <vt:lpstr>Wingdings</vt:lpstr>
      <vt:lpstr>Calibri</vt:lpstr>
      <vt:lpstr>MS PGothic</vt:lpstr>
      <vt:lpstr>Times New Roman</vt:lpstr>
      <vt:lpstr>Затмение</vt:lpstr>
      <vt:lpstr>Оформление по умолчанию</vt:lpstr>
      <vt:lpstr>Диаграмма Microsoft Office Excel</vt:lpstr>
      <vt:lpstr>Многомерное ранжирование как методология сбалансированной оценки исследовательской, образовательной и международной деятельности университетов</vt:lpstr>
      <vt:lpstr>Многообразие методологий ранжирования университетов </vt:lpstr>
      <vt:lpstr>Одномерные ранжирования университетов</vt:lpstr>
      <vt:lpstr>Одномерные ранжирования университетов</vt:lpstr>
      <vt:lpstr>Глобальные одномерные ранжирования несбалансированность показателей</vt:lpstr>
      <vt:lpstr>Глобальные одномерные ранжирования  несбалансированность показателей</vt:lpstr>
      <vt:lpstr>Презентация PowerPoint</vt:lpstr>
      <vt:lpstr>Глобальные одномерные ранжирования  основные проблемы</vt:lpstr>
      <vt:lpstr>Развитие систем ранжирования университетов </vt:lpstr>
      <vt:lpstr>Региональные/ национальные многомерные ранжирования: The СНЕ Rankings</vt:lpstr>
      <vt:lpstr>Региональные/ национальные многомерные ранжирования: The СНЕ Rankings</vt:lpstr>
      <vt:lpstr>The СНЕ University Ranking</vt:lpstr>
      <vt:lpstr>The СНЕ University Ranking:</vt:lpstr>
      <vt:lpstr>The СНЕ University Ranking:</vt:lpstr>
      <vt:lpstr>Региональные/ национальные многомерные ранжирования The СНЕ Rankings: основные проблемы</vt:lpstr>
      <vt:lpstr>Региональные/ национальные многомерные ранжирования The СНЕ Rankings : характеристика качества</vt:lpstr>
      <vt:lpstr>Принципы и критерии качества современных международных систем ранжирования университетов</vt:lpstr>
      <vt:lpstr>Критерии IREG и веса основных и стандартных критериев</vt:lpstr>
      <vt:lpstr>Критерии IREG и веса основных и стандартных критериев</vt:lpstr>
      <vt:lpstr>Критерии IREG и веса основных и стандартных критериев</vt:lpstr>
      <vt:lpstr>Логическая рамка оценки методологий относительно критериев IREG</vt:lpstr>
      <vt:lpstr>Степень соответствия методологий критериям IREG</vt:lpstr>
      <vt:lpstr>Степень соответствия методологий глобальных рейтингов критериям IREG</vt:lpstr>
      <vt:lpstr>Степень соответствия методологий глобальных рейтингов критериям IREG</vt:lpstr>
      <vt:lpstr>Степень соответствия методологий CHE критериям IREG</vt:lpstr>
      <vt:lpstr>Основные задачи разрабатываемой методологии ранжирования вузов</vt:lpstr>
      <vt:lpstr>Основные принципы разрабатываемой методологии ранжирования вузов</vt:lpstr>
      <vt:lpstr>Что сделано</vt:lpstr>
      <vt:lpstr> Научно-исследовательская деятельность </vt:lpstr>
      <vt:lpstr>Обучение/преподавание</vt:lpstr>
      <vt:lpstr> Международная деятельность</vt:lpstr>
      <vt:lpstr> Трансфер знаний</vt:lpstr>
      <vt:lpstr>Взаимодействие с регионом/отраслью</vt:lpstr>
      <vt:lpstr>Характеристика выборочной совокупности для проведения апробации модельной методологии ранжирования</vt:lpstr>
      <vt:lpstr>Дальнейшие шаги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Многомерное ранжирование как методология сбалансированной оценки исследовательской, образовательной и международной деятельности университетов</dc:title>
  <dc:creator>admin</dc:creator>
  <cp:lastModifiedBy>admin</cp:lastModifiedBy>
  <cp:revision>49</cp:revision>
  <cp:lastPrinted>1601-01-01T00:00:00Z</cp:lastPrinted>
  <dcterms:created xsi:type="dcterms:W3CDTF">1601-01-01T00:00:00Z</dcterms:created>
  <dcterms:modified xsi:type="dcterms:W3CDTF">2015-08-17T07:16:26Z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Version">
    <vt:i4>1</vt:i4>
  </property>
</Properties>
</file>