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82" r:id="rId2"/>
    <p:sldId id="283" r:id="rId3"/>
    <p:sldId id="285" r:id="rId4"/>
    <p:sldId id="284" r:id="rId5"/>
    <p:sldId id="325" r:id="rId6"/>
    <p:sldId id="287" r:id="rId7"/>
    <p:sldId id="314" r:id="rId8"/>
    <p:sldId id="326" r:id="rId9"/>
    <p:sldId id="288" r:id="rId10"/>
    <p:sldId id="290" r:id="rId11"/>
    <p:sldId id="291" r:id="rId12"/>
    <p:sldId id="303" r:id="rId13"/>
    <p:sldId id="307" r:id="rId14"/>
    <p:sldId id="324" r:id="rId15"/>
    <p:sldId id="327" r:id="rId16"/>
    <p:sldId id="310" r:id="rId17"/>
    <p:sldId id="304" r:id="rId18"/>
    <p:sldId id="311" r:id="rId19"/>
    <p:sldId id="312" r:id="rId20"/>
    <p:sldId id="322" r:id="rId21"/>
    <p:sldId id="328" r:id="rId22"/>
    <p:sldId id="323" r:id="rId23"/>
  </p:sldIdLst>
  <p:sldSz cx="9144000" cy="6858000" type="screen4x3"/>
  <p:notesSz cx="6858000" cy="9144000"/>
  <p:custDataLst>
    <p:tags r:id="rId25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4660"/>
  </p:normalViewPr>
  <p:slideViewPr>
    <p:cSldViewPr>
      <p:cViewPr>
        <p:scale>
          <a:sx n="80" d="100"/>
          <a:sy n="80" d="100"/>
        </p:scale>
        <p:origin x="-121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72DAA-0D8B-48A7-A512-C09871C82AB8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563BB-ADFE-474D-BAEB-CE0AA5C5D17E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809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563BB-ADFE-474D-BAEB-CE0AA5C5D17E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9003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28D92F-06D8-4FD8-85E7-4A894A492DE6}" type="datetimeFigureOut">
              <a:rPr lang="el-GR" smtClean="0"/>
              <a:pPr/>
              <a:t>14/8/2015</a:t>
            </a:fld>
            <a:endParaRPr lang="el-G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1046C4-3C3A-4D6D-B0ED-857BF639D881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_Gnty0koKTJwuM&amp;tbnid=bc_g3yuA--VcdM:&amp;ved=0CAUQjRw&amp;url=http://el.wikipedia.org/wiki/%CE%A5%CF%80%CE%BF%CF%85%CF%81%CE%B3%CE%B5%CE%AF%CE%BF_%CE%A0%CE%B1%CE%B9%CE%B4%CE%B5%CE%AF%CE%B1%CF%82_%CE%BA%CE%B1%CE%B9_%CE%A0%CE%BF%CE%BB%CE%B9%CF%84%CE%B9%CF%83%CE%BC%CE%BF%CF%8D_%CF%84%CE%B7%CF%82_%CE%9A%CF%8D%CF%80%CF%81%CE%BF%CF%85&amp;ei=fR_cUq7IE4LNtAbXv4CgBQ&amp;bvm=bv.59568121,d.Yms&amp;psig=AFQjCNG36OrGGphTZZcVhisRgfP8i-dpiQ&amp;ust=139024408420586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http://upload.wikimedia.org/wikipedia/el/c/c2/Logo_of_moec_cy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0" y="773113"/>
            <a:ext cx="1792288" cy="17922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1"/>
          <p:cNvSpPr txBox="1">
            <a:spLocks noChangeArrowheads="1"/>
          </p:cNvSpPr>
          <p:nvPr/>
        </p:nvSpPr>
        <p:spPr bwMode="auto">
          <a:xfrm>
            <a:off x="0" y="2517775"/>
            <a:ext cx="9144000" cy="227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el-GR" sz="3600" b="1" dirty="0" smtClean="0">
                <a:solidFill>
                  <a:schemeClr val="accent1"/>
                </a:solidFill>
                <a:latin typeface="Arial" charset="0"/>
              </a:rPr>
              <a:t>Министерство Образования и Культуры</a:t>
            </a:r>
            <a:endParaRPr lang="en-US" altLang="el-GR" sz="3600" b="1" dirty="0" smtClean="0">
              <a:solidFill>
                <a:schemeClr val="accent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l-GR" altLang="el-GR" sz="3600" b="1" dirty="0" smtClean="0">
              <a:solidFill>
                <a:schemeClr val="accent1"/>
              </a:solidFill>
              <a:latin typeface="Arial" charset="0"/>
            </a:endParaRPr>
          </a:p>
          <a:p>
            <a:pPr algn="ctr">
              <a:buNone/>
              <a:defRPr/>
            </a:pP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СРЕДНЕЕ ШКОЛЬНОЕ ОБРАЗОВАНИЕ</a:t>
            </a:r>
            <a:endParaRPr lang="el-GR" sz="2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4283968" y="6093296"/>
            <a:ext cx="4716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el-GR" sz="1200" b="1" dirty="0" smtClean="0">
                <a:solidFill>
                  <a:schemeClr val="accent1"/>
                </a:solidFill>
                <a:latin typeface="Arial" charset="0"/>
              </a:rPr>
              <a:t>Др Йоргос Кутсидис</a:t>
            </a:r>
            <a:r>
              <a:rPr lang="en-US" altLang="el-GR" sz="1200" b="1" dirty="0" smtClean="0">
                <a:solidFill>
                  <a:schemeClr val="accent1"/>
                </a:solidFill>
                <a:latin typeface="Arial" charset="0"/>
              </a:rPr>
              <a:t>, </a:t>
            </a:r>
            <a:endParaRPr lang="ru-RU" altLang="el-GR" sz="1200" b="1" dirty="0" smtClean="0">
              <a:solidFill>
                <a:schemeClr val="accent1"/>
              </a:solidFill>
              <a:latin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el-GR" sz="1200" b="1" dirty="0" smtClean="0">
                <a:solidFill>
                  <a:schemeClr val="accent1"/>
                </a:solidFill>
                <a:latin typeface="Arial" charset="0"/>
              </a:rPr>
              <a:t>Инспектор по среднему школьному образованию</a:t>
            </a:r>
            <a:endParaRPr lang="el-GR" altLang="el-GR" sz="1200" b="1" dirty="0">
              <a:solidFill>
                <a:schemeClr val="accent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6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Общее среднее образование, как государственное, так и частное, охватывает большой сектор Кипрской системы образования, которая строится исходя из социально-экономических, культурных и национальных потребностей Кипра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688516"/>
            <a:ext cx="3275856" cy="2183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76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91755"/>
            <a:ext cx="8229600" cy="172819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Государственное среднее школьное образование предоставляет равные возможности для всех учеников. Его цель -  дать детям знания общего уровня.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696" y="2753544"/>
            <a:ext cx="2736304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6636"/>
            <a:ext cx="4121819" cy="3091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57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 ответственность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департамента Среднего 	школьного образования входит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0" indent="0">
              <a:buNone/>
            </a:pP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Надзор и оценка деятельности государственных школ </a:t>
            </a:r>
          </a:p>
          <a:p>
            <a:pPr lvl="1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Надзор за деятельностью частных школ и заведений для дальнейшего образования</a:t>
            </a:r>
          </a:p>
          <a:p>
            <a:pPr lvl="1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Консультирование, надзор за внедрением школьных норм и правил </a:t>
            </a:r>
          </a:p>
        </p:txBody>
      </p:sp>
    </p:spTree>
    <p:extLst>
      <p:ext uri="{BB962C8B-B14F-4D97-AF65-F5344CB8AC3E}">
        <p14:creationId xmlns:p14="http://schemas.microsoft.com/office/powerpoint/2010/main" val="251181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 ответственность департамента Среднего 	школьного образования входит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Инспекция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преподавательского состава, планирование в области образования, обеспечение кадрового состава школ, дальнейшее образование школьников и взрослых, предоставление информации об образовании</a:t>
            </a:r>
          </a:p>
          <a:p>
            <a:pPr lvl="1"/>
            <a:r>
              <a:rPr lang="ru-RU" sz="3200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Подготовка учеников к дальнейшим академическим или профессиональным шагам</a:t>
            </a:r>
            <a:endParaRPr lang="el-G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6264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0000"/>
                </a:solidFill>
                <a:latin typeface="Arial"/>
                <a:ea typeface="Calibri"/>
              </a:rPr>
              <a:t>Общее среднее образование на Кипре дает хорошую 6-летнюю образовательную программу для учеников от 12 до 18 лет. </a:t>
            </a:r>
            <a:endParaRPr lang="en-US" sz="3200" dirty="0">
              <a:solidFill>
                <a:srgbClr val="000000"/>
              </a:solidFill>
              <a:latin typeface="Arial"/>
              <a:ea typeface="Calibri"/>
              <a:cs typeface="Times New Roman"/>
            </a:endParaRPr>
          </a:p>
          <a:p>
            <a:r>
              <a:rPr lang="ru-RU" sz="32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Общее среднее образование дается ученикам в рамках двух 3-х годичных уровней – Гимназии и Лицея</a:t>
            </a:r>
            <a:endParaRPr lang="en-US" sz="3200" dirty="0" smtClean="0">
              <a:solidFill>
                <a:srgbClr val="000000"/>
              </a:solidFill>
              <a:latin typeface="Arial"/>
              <a:ea typeface="Calibri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676775"/>
            <a:ext cx="41910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6242" y="55172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Юные легкоатлеты, </a:t>
            </a:r>
          </a:p>
          <a:p>
            <a:r>
              <a:rPr lang="ru-RU" dirty="0" smtClean="0"/>
              <a:t>Представляющие Кипр </a:t>
            </a:r>
          </a:p>
          <a:p>
            <a:r>
              <a:rPr lang="ru-RU" dirty="0" smtClean="0"/>
              <a:t>на Всемирной Гимназиаде. </a:t>
            </a:r>
            <a:r>
              <a:rPr lang="en-US" dirty="0" smtClean="0"/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5724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Гимназия</a:t>
            </a:r>
            <a:endParaRPr lang="el-GR" sz="40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Представляет собой полноценный цикл общего образования, продолжающий образование, полученное в начальной школе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После Гимназии ученики переходят в Лицей (высший уровень средней школы), где им предоставляется более гибкая система обучения, с уклоном на предметы в зависимости от их интересов, наклонностей и навыков. Возможно также техническое и профессиональное образование</a:t>
            </a:r>
            <a:r>
              <a:rPr lang="el-GR" sz="2800" dirty="0" smtClean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56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Предметы</a:t>
            </a:r>
            <a:r>
              <a:rPr lang="ru-RU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l-GR" sz="4000" dirty="0">
              <a:latin typeface="Times New Roman"/>
              <a:ea typeface="Times New Roman"/>
            </a:endParaRPr>
          </a:p>
          <a:p>
            <a:r>
              <a:rPr lang="ru-RU" sz="32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В Гимназии преподаются и обязательны для всех учеников следующие предметы: современный греческий язык, древнегреческий язык, физика, химия, биология, география, история, религия, английский язык, французский язык, карьерное образование, музыка и искусство</a:t>
            </a:r>
            <a:r>
              <a:rPr lang="el-GR" sz="3200" dirty="0" smtClean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endParaRPr lang="el-GR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0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Лицей</a:t>
            </a:r>
            <a:endParaRPr lang="en-US" sz="2800" b="1" dirty="0" smtClean="0">
              <a:solidFill>
                <a:srgbClr val="000000"/>
              </a:solidFill>
              <a:latin typeface="Arial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Calibri"/>
              </a:rPr>
              <a:t>Верхняя ступень среднего образования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Calibri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Calibri"/>
              </a:rPr>
              <a:t>(лицей) предлагает трехгодичную программу обучения для студентов от 15 до 18 лет.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Учебная программа включает основные предметы, такие как современный греческий язык и математика, и дополнительные предметы.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Некоторые предметы являются междисциплинарными, такие как, например, медицина или экология.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456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144016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Обучение является бесплатным на обоих уровнях и обязательным до достижения 15 лет. 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5532107" cy="41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32107" y="2699023"/>
            <a:ext cx="332386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10</a:t>
            </a:r>
            <a:r>
              <a:rPr lang="ru-RU" dirty="0" smtClean="0"/>
              <a:t> школ со всего Кипра получили призы на конкурсе «Говори и расизме и ксенофобии: молчание это не выход», организованном </a:t>
            </a:r>
            <a:r>
              <a:rPr lang="en-US" dirty="0" smtClean="0"/>
              <a:t> </a:t>
            </a:r>
            <a:r>
              <a:rPr lang="ru-RU" dirty="0" smtClean="0"/>
              <a:t>представительством Еврокоммиссии, представительством </a:t>
            </a:r>
            <a:r>
              <a:rPr lang="en-US" dirty="0" smtClean="0"/>
              <a:t>UNHCR </a:t>
            </a:r>
            <a:r>
              <a:rPr lang="ru-RU" dirty="0" smtClean="0"/>
              <a:t>и Аппаратом </a:t>
            </a:r>
            <a:r>
              <a:rPr lang="ru-RU" dirty="0"/>
              <a:t>Уполномоченного по вопросам администрации и правам человека (омбудсмена), с одобрения Министерства </a:t>
            </a:r>
            <a:r>
              <a:rPr lang="ru-RU" dirty="0" smtClean="0"/>
              <a:t>Образования и культуры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523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2880320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За последние несколько лет система образования в лицее стала более гибкой, что позволяет ученикам выбирать предметы в соответствии со своими интересами и навыками, и в то же время укрепляет европейский подход к образованию в нашей стране. </a:t>
            </a:r>
            <a:endParaRPr lang="el-GR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619" y="4005064"/>
            <a:ext cx="4170040" cy="285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57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38164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</a:rPr>
              <a:t>Эта новая форма образовательного учреждения отличается акцентом на общем образовании, как технологическом, так и экономическом, а также на развитии многосторонней личности посредством образовательного процесса и различных видов педагогической деятельности, развивающих такие качества как</a:t>
            </a:r>
          </a:p>
          <a:p>
            <a:pPr lvl="1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Оценочное мышление</a:t>
            </a:r>
          </a:p>
          <a:p>
            <a:pPr lvl="1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Креативность и оригинальность</a:t>
            </a:r>
          </a:p>
          <a:p>
            <a:pPr lvl="1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Воображение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845963"/>
            <a:ext cx="3707904" cy="301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26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507288" cy="534387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На первой ступни обучения (класс А)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все предметы являются общеобразовательными, иными словами, обязательными для изучения. К ним относятся современный греческий язык, древнегреческий язык, математика, физика, химия, биология, фразнцузский язык, музыка, искусство, религия, технология и информатика.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На второй ступени (класс </a:t>
            </a:r>
            <a:r>
              <a:rPr lang="el-GR" sz="28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B),</a:t>
            </a:r>
            <a:r>
              <a:rPr lang="ru-RU" sz="28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ученики должны посещать 19 академических часов обязательных предметов и иностранных языков.</a:t>
            </a:r>
            <a:r>
              <a:rPr lang="el-GR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Кроме того, они могут выбрать три или четыре общих предмета по 4 часа в неделю и либо 2, либо 0 курса для общего развития или по увлечению 2 часа в неделю.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На третьей, конечной, ступени (класс </a:t>
            </a:r>
            <a:r>
              <a:rPr lang="el-GR" sz="28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C</a:t>
            </a:r>
            <a:r>
              <a:rPr lang="el-GR" sz="2800" b="1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), </a:t>
            </a:r>
            <a:r>
              <a:rPr lang="ru-RU" sz="28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ученики должны посещать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17 </a:t>
            </a:r>
            <a:r>
              <a:rPr lang="ru-RU" sz="28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академических часов обязательных предметов и иностранных языков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. Кроме того, они должны выбрать 4 общих предмета (4 часа в неделю) и один предмет по интересам или для общего развития 2 часа в неделю</a:t>
            </a:r>
            <a:r>
              <a:rPr lang="el-GR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3352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СТАТИСТИКА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Нижеприведенные цифры показывают количество учеников всех школ, находящихся под юрисдикцией Департамента Общего 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реднего Образования за последние 6 лет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05064"/>
            <a:ext cx="8428031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99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Ученики гимназий в учебном году 2011-2012 обучались в общей сложности в 1095 классах, по 22,16 человек в каждом, а ученики лицеев в 1026 классах по 21, 64 ученика в каждом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33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3024" y="692696"/>
            <a:ext cx="9217024" cy="5993904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Расписание занятий</a:t>
            </a:r>
            <a:endParaRPr lang="el-GR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Ученики посещают школу с 10 сентября по 20 мая, 5 дней в неделю с понедельника по пятницу</a:t>
            </a:r>
          </a:p>
          <a:p>
            <a:pPr>
              <a:spcAft>
                <a:spcPts val="1000"/>
              </a:spcAft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Уроки начинаются в 7.30 и заканчиваются в13.35</a:t>
            </a:r>
          </a:p>
          <a:p>
            <a:pPr>
              <a:spcAft>
                <a:spcPts val="1000"/>
              </a:spcAft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течение учебного дня у ребят есть 3 перемены: в 9.00 продолжительностью 15 минут, в 10.45 продолжительностью 25 минут и в 12.40 продолжительностью 10 минут.</a:t>
            </a:r>
          </a:p>
          <a:p>
            <a:pPr>
              <a:spcAft>
                <a:spcPts val="1000"/>
              </a:spcAft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 дня в неделю у детей 8 уроков по 40 минут, 3 дня в неделю 7 уроков по 45 минут (всего 37 уроков в неделю)</a:t>
            </a:r>
          </a:p>
          <a:p>
            <a:pPr>
              <a:spcAft>
                <a:spcPts val="1000"/>
              </a:spcAft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лицее все уроки по 45 минут, 7 уроков в день (всего 35 уроков в неделю) </a:t>
            </a:r>
          </a:p>
          <a:p>
            <a:pPr>
              <a:spcAft>
                <a:spcPts val="1000"/>
              </a:spcAft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Выходные дни и каникулы: 1 и 28 октября, 23 декабря, 6 и 30 января, 25 марта, 1 апреля, 1 мая, с понедельника по пятницу после пасхальной недели, чистый понедельник, катаклизмос, летние каникулы с июня по сентябрь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Свидетельство об окончании средней школы</a:t>
            </a:r>
            <a:endParaRPr lang="el-GR" sz="4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Единое для выпускников лицея: показательное свидетельство (для тех, кто успешно завершил ступени А и В) или свидетельство об окончании школы («Аполитирион»)</a:t>
            </a:r>
            <a:r>
              <a:rPr lang="el-GR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,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выдается выпускникам в конце учебного года.</a:t>
            </a:r>
            <a:r>
              <a:rPr lang="el-GR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Свидетельство об окончании школы дает право на устройство на работу.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6838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Частные уроки</a:t>
            </a:r>
            <a:endParaRPr lang="el-GR" sz="4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Частные уроки являются обычной практикой на Кипре. Почти все ученики готовятся к выпускным экзаменам, как правило уровня </a:t>
            </a:r>
            <a:r>
              <a:rPr lang="el-GR" sz="2800" u="sng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GCE</a:t>
            </a:r>
            <a:r>
              <a:rPr lang="el-GR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el-GR" sz="28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A´ 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и</a:t>
            </a:r>
            <a:r>
              <a:rPr lang="el-GR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el-GR" sz="28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O´ </a:t>
            </a:r>
            <a:r>
              <a:rPr lang="el-GR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Level</a:t>
            </a: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, с частным преподавателем, чтобы увеличить свои шансы на поступление в иностранные университеты, особенно в Великобритании.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Большинство учеников, особенно в лицее, берут частные уроки.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3314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579296" cy="5343872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Поступление в Университет или высшие учебные заведения </a:t>
            </a:r>
            <a:endParaRPr lang="el-GR" sz="4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Поступление в публичные высшие учебные заведения Кипра и Греции осуществляется на основании вступительных экзаменов. Для поступления в частные учебные заведения достаточно свидетельства об окончании школы</a:t>
            </a:r>
            <a:endParaRPr lang="el-GR" sz="4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668" y="4437112"/>
            <a:ext cx="3631332" cy="24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32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2736"/>
            <a:ext cx="82296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Документы, необходимые для регистрации в школе не греко-говорящих учеников из зарубежных школ: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Заявление о переводе ученика средней школы, заполненное и подписаное обоими родителями в присутствии сотрудника районной администрации или другого официального лица. В случае развода родителей, заявление подписывается родителем, имеющим право опеки, к заявлению прилагается решение суда. 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Свидетельство (отчет) об окончании предыдущего учебного года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008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Свидетельство о рождении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 startAt="3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Копии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паспортов ученика и родителей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 startAt="3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Документ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подтверждающий постоянное проживание на Кипре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счет за электричество и воду или договор об аренде дома/ квартиры)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 startAt="3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ТОЛЬКО ДЛЯ ОСОБОГО ОБУЧЕНИЯ) Отчет из школы или от компетентного официального лица, касательно проблемы ребенка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18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085808"/>
          </a:xfrm>
        </p:spPr>
        <p:txBody>
          <a:bodyPr>
            <a:normAutofit fontScale="77500" lnSpcReduction="20000"/>
          </a:bodyPr>
          <a:lstStyle/>
          <a:p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Примечание</a:t>
            </a:r>
            <a:r>
              <a:rPr lang="en-US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Документы должны быть на греческом или английском языке</a:t>
            </a:r>
            <a:r>
              <a:rPr lang="en-US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Документы с других языков должны быть переведены на греческий и официально заверены </a:t>
            </a:r>
            <a:r>
              <a:rPr lang="en-US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например, </a:t>
            </a:r>
            <a:r>
              <a:rPr lang="en-US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 Press Information Office – </a:t>
            </a: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тел</a:t>
            </a:r>
            <a:r>
              <a:rPr lang="en-US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: 22801131)</a:t>
            </a:r>
          </a:p>
          <a:p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Копии документов принимают в случае предоставления оригинала</a:t>
            </a:r>
            <a:endParaRPr lang="en-US" sz="3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ПОДАННЫЕ ДОКУМЕНТЫ НЕ ВОЗВРАЩАЮТСЯ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264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5ae80ece386908c3dd0fead3c3dec785d6523e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1583</TotalTime>
  <Words>1073</Words>
  <Application>Microsoft Office PowerPoint</Application>
  <PresentationFormat>Экран (4:3)</PresentationFormat>
  <Paragraphs>81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Flow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Предметы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Статистика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ΝΑΠ</dc:title>
  <dc:creator>nap</dc:creator>
  <cp:lastModifiedBy>admin</cp:lastModifiedBy>
  <cp:revision>164</cp:revision>
  <dcterms:created xsi:type="dcterms:W3CDTF">2014-01-14T07:25:15Z</dcterms:created>
  <dcterms:modified xsi:type="dcterms:W3CDTF">2015-08-14T08:42:49Z</dcterms:modified>
</cp:coreProperties>
</file>