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E0"/>
    <a:srgbClr val="660066"/>
    <a:srgbClr val="000000"/>
    <a:srgbClr val="9D911D"/>
    <a:srgbClr val="FF0000"/>
    <a:srgbClr val="02FCF0"/>
    <a:srgbClr val="FFFFFF"/>
    <a:srgbClr val="007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43" autoAdjust="0"/>
  </p:normalViewPr>
  <p:slideViewPr>
    <p:cSldViewPr>
      <p:cViewPr>
        <p:scale>
          <a:sx n="49" d="100"/>
          <a:sy n="49" d="100"/>
        </p:scale>
        <p:origin x="-108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A20B4-281C-4C4A-B4B0-0424D246D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32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E29F0-43E8-4CF0-8BD7-1016BD3439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22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5BFFD-044A-4AD5-9EE3-D8128859A8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356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3CC38-525A-4BBE-81DB-30B91C8C5A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40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F6B8B-13A0-4B86-B9D6-CA0CFFB15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492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DA338-2C2B-498C-A3DE-23E265202C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287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0984A-A85B-4EAE-B512-2AC40559F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317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AA2F1-42E3-4ECC-88C0-DADF6AAAB3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52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79B3-0556-4542-93A5-3AF35D625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165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A6ACE-3240-41DA-8080-BE1F776E9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804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FD5CE-4DEF-42C4-888C-C77B65A9D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40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4175" cy="21351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63988"/>
            <a:ext cx="4194175" cy="2135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0180F-BD30-4F02-9632-4FE2DBB05D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77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3011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EF38C90-72EE-4880-B281-6B43C8630B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0.xml"/><Relationship Id="rId3" Type="http://schemas.openxmlformats.org/officeDocument/2006/relationships/image" Target="../media/image4.jpeg"/><Relationship Id="rId7" Type="http://schemas.openxmlformats.org/officeDocument/2006/relationships/slide" Target="slide3.xml"/><Relationship Id="rId12" Type="http://schemas.openxmlformats.org/officeDocument/2006/relationships/slide" Target="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11" Type="http://schemas.openxmlformats.org/officeDocument/2006/relationships/slide" Target="slide8.xml"/><Relationship Id="rId5" Type="http://schemas.openxmlformats.org/officeDocument/2006/relationships/image" Target="../media/image3.png"/><Relationship Id="rId15" Type="http://schemas.openxmlformats.org/officeDocument/2006/relationships/image" Target="../media/image7.png"/><Relationship Id="rId10" Type="http://schemas.openxmlformats.org/officeDocument/2006/relationships/slide" Target="slide6.xml"/><Relationship Id="rId4" Type="http://schemas.openxmlformats.org/officeDocument/2006/relationships/oleObject" Target="../embeddings/oleObject1.bin"/><Relationship Id="rId9" Type="http://schemas.openxmlformats.org/officeDocument/2006/relationships/slide" Target="slide5.xml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2.bin"/><Relationship Id="rId4" Type="http://schemas.openxmlformats.org/officeDocument/2006/relationships/slide" Target="slide2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5.bin"/><Relationship Id="rId4" Type="http://schemas.openxmlformats.org/officeDocument/2006/relationships/slide" Target="slide2.xml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4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6.bin"/><Relationship Id="rId4" Type="http://schemas.openxmlformats.org/officeDocument/2006/relationships/slide" Target="slide2.xml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7.bin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4.jpeg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8.bin"/><Relationship Id="rId4" Type="http://schemas.openxmlformats.org/officeDocument/2006/relationships/slide" Target="slide2.xml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9.bin"/><Relationship Id="rId4" Type="http://schemas.openxmlformats.org/officeDocument/2006/relationships/slide" Target="slide2.xml"/><Relationship Id="rId9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0.bin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857250" y="4076700"/>
            <a:ext cx="8034338" cy="2781300"/>
          </a:xfrm>
        </p:spPr>
        <p:txBody>
          <a:bodyPr/>
          <a:lstStyle/>
          <a:p>
            <a:pPr algn="r" eaLnBrk="1" hangingPunct="1">
              <a:defRPr/>
            </a:pPr>
            <a:r>
              <a:rPr lang="ru-RU" sz="2800" b="1" dirty="0" smtClean="0">
                <a:solidFill>
                  <a:srgbClr val="258C00"/>
                </a:solidFill>
                <a:latin typeface="Crystal" pitchFamily="1" charset="0"/>
              </a:rPr>
              <a:t>учеников </a:t>
            </a:r>
            <a:r>
              <a:rPr lang="en-US" sz="2800" b="1" dirty="0" smtClean="0">
                <a:solidFill>
                  <a:srgbClr val="258C00"/>
                </a:solidFill>
                <a:latin typeface="Crystal" pitchFamily="1" charset="0"/>
              </a:rPr>
              <a:t>11</a:t>
            </a:r>
            <a:r>
              <a:rPr lang="ru-RU" sz="2800" b="1" dirty="0" smtClean="0">
                <a:solidFill>
                  <a:srgbClr val="258C00"/>
                </a:solidFill>
                <a:latin typeface="Crystal" pitchFamily="1" charset="0"/>
              </a:rPr>
              <a:t>а класса</a:t>
            </a:r>
          </a:p>
          <a:p>
            <a:pPr algn="r" eaLnBrk="1" hangingPunct="1">
              <a:defRPr/>
            </a:pPr>
            <a:r>
              <a:rPr lang="ru-RU" sz="2800" b="1" dirty="0" smtClean="0">
                <a:solidFill>
                  <a:srgbClr val="258C00"/>
                </a:solidFill>
                <a:latin typeface="Crystal" pitchFamily="1" charset="0"/>
              </a:rPr>
              <a:t>Средней школы 5</a:t>
            </a:r>
          </a:p>
          <a:p>
            <a:pPr algn="r" eaLnBrk="1" hangingPunct="1">
              <a:defRPr/>
            </a:pPr>
            <a:r>
              <a:rPr lang="ru-RU" sz="2800" b="1" dirty="0" err="1" smtClean="0">
                <a:solidFill>
                  <a:srgbClr val="258C00"/>
                </a:solidFill>
                <a:latin typeface="Crystal" pitchFamily="1" charset="0"/>
              </a:rPr>
              <a:t>Есимчика</a:t>
            </a:r>
            <a:r>
              <a:rPr lang="ru-RU" sz="2800" b="1" dirty="0" smtClean="0">
                <a:solidFill>
                  <a:srgbClr val="258C00"/>
                </a:solidFill>
                <a:latin typeface="Crystal" pitchFamily="1" charset="0"/>
              </a:rPr>
              <a:t> Жени </a:t>
            </a:r>
          </a:p>
          <a:p>
            <a:pPr algn="r" eaLnBrk="1" hangingPunct="1">
              <a:defRPr/>
            </a:pPr>
            <a:r>
              <a:rPr lang="ru-RU" sz="2800" b="1" dirty="0" smtClean="0">
                <a:solidFill>
                  <a:srgbClr val="258C00"/>
                </a:solidFill>
                <a:latin typeface="Crystal" pitchFamily="1" charset="0"/>
              </a:rPr>
              <a:t>и </a:t>
            </a:r>
          </a:p>
          <a:p>
            <a:pPr algn="r" eaLnBrk="1" hangingPunct="1">
              <a:defRPr/>
            </a:pPr>
            <a:r>
              <a:rPr lang="ru-RU" sz="2800" b="1" dirty="0" err="1" smtClean="0">
                <a:solidFill>
                  <a:srgbClr val="258C00"/>
                </a:solidFill>
                <a:latin typeface="Crystal" pitchFamily="1" charset="0"/>
              </a:rPr>
              <a:t>Темербулатова</a:t>
            </a:r>
            <a:r>
              <a:rPr lang="ru-RU" sz="2800" b="1" dirty="0" smtClean="0">
                <a:solidFill>
                  <a:srgbClr val="258C00"/>
                </a:solidFill>
                <a:latin typeface="Crystal" pitchFamily="1" charset="0"/>
              </a:rPr>
              <a:t> Эмиля</a:t>
            </a:r>
          </a:p>
          <a:p>
            <a:pPr algn="r" eaLnBrk="1" hangingPunct="1">
              <a:defRPr/>
            </a:pPr>
            <a:endParaRPr lang="ru-RU" sz="2800" b="1" dirty="0" smtClean="0">
              <a:solidFill>
                <a:srgbClr val="258C00"/>
              </a:solidFill>
              <a:latin typeface="Crystal" pitchFamily="1" charset="0"/>
            </a:endParaRPr>
          </a:p>
          <a:p>
            <a:pPr algn="r" eaLnBrk="1" hangingPunct="1">
              <a:defRPr/>
            </a:pPr>
            <a:endParaRPr lang="ru-RU" sz="3600" b="1" dirty="0" smtClean="0">
              <a:solidFill>
                <a:srgbClr val="258C00"/>
              </a:solidFill>
              <a:latin typeface="Crystal" pitchFamily="1" charset="0"/>
            </a:endParaRPr>
          </a:p>
          <a:p>
            <a:pPr algn="r" eaLnBrk="1" hangingPunct="1">
              <a:defRPr/>
            </a:pPr>
            <a:endParaRPr lang="ru-RU" sz="3600" dirty="0" smtClean="0">
              <a:solidFill>
                <a:srgbClr val="E8DE82"/>
              </a:solidFill>
              <a:latin typeface="Crystal" pitchFamily="1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692275" y="765175"/>
            <a:ext cx="5975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258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rystal" pitchFamily="1" charset="0"/>
              </a:rPr>
              <a:t>Моя будущая профессия-</a:t>
            </a:r>
          </a:p>
        </p:txBody>
      </p:sp>
      <p:sp>
        <p:nvSpPr>
          <p:cNvPr id="6150" name="WordArt 6" descr="Сферы"/>
          <p:cNvSpPr>
            <a:spLocks noChangeArrowheads="1" noChangeShapeType="1" noTextEdit="1"/>
          </p:cNvSpPr>
          <p:nvPr/>
        </p:nvSpPr>
        <p:spPr bwMode="auto">
          <a:xfrm>
            <a:off x="971550" y="2276475"/>
            <a:ext cx="7988300" cy="15859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61662"/>
              </a:avLst>
            </a:prstTxWarp>
            <a:scene3d>
              <a:camera prst="legacyPerspectiveTopLeft">
                <a:rot lat="0" lon="20519997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pattFill prst="sphere">
                  <a:fgClr>
                    <a:srgbClr val="006600"/>
                  </a:fgClr>
                  <a:bgClr>
                    <a:srgbClr val="FFFFFF"/>
                  </a:bgClr>
                </a:pattFill>
                <a:latin typeface="Arial"/>
                <a:cs typeface="Arial"/>
              </a:rPr>
              <a:t>ПРОГРАММИСТ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-0.02153 0.01944 -0.00139 0.00301 -0.06493 0.00671 C -0.07778 0.0074 -0.08907 0.01227 -0.10157 0.01551 C -0.11945 0.02014 -0.13959 0.02384 -0.15486 0.03773 C -0.16372 0.05463 -0.17882 0.05602 -0.18993 0.06666 C -0.20052 0.07685 -0.18889 0.07152 -0.20157 0.07546 C -0.21285 0.08588 -0.22657 0.09537 -0.23993 0.1 C -0.25139 0.10995 -0.26216 0.12014 -0.27327 0.13102 C -0.275 0.13264 -0.27657 0.13402 -0.2783 0.13564 C -0.28004 0.13703 -0.28334 0.14004 -0.28334 0.14004 C -0.28768 0.14884 -0.29375 0.15162 -0.3 0.15787 C -0.30347 0.16713 -0.30521 0.17222 -0.31163 0.17777 C -0.32413 0.20324 -0.33091 0.23078 -0.33663 0.25995 C -0.33993 0.3118 -0.3474 0.36828 -0.3349 0.41782 C -0.33108 0.4331 -0.32188 0.44305 -0.31493 0.45555 C -0.30209 0.47847 -0.28941 0.49814 -0.26997 0.51111 C -0.26337 0.52268 -0.24601 0.53865 -0.2349 0.54444 C -0.229 0.55486 -0.22327 0.56018 -0.21493 0.56666 C -0.20556 0.57384 -0.19479 0.58588 -0.18334 0.58657 C -0.16389 0.58796 -0.14445 0.58819 -0.125 0.58889 C -0.0849 0.5875 -0.04913 0.58889 -0.01163 0.57338 C -0.00295 0.5618 0.00833 0.55995 0.0184 0.55115 C 0.02604 0.53564 0.01614 0.55324 0.02847 0.54004 C 0.03298 0.53518 0.03975 0.525 0.0434 0.51782 C 0.05989 0.48495 0.06927 0.44977 0.08003 0.41342 C 0.08403 0.38194 0.09305 0.35185 0.0967 0.3199 C 0.09583 0.26342 0.09705 0.21898 0.0901 0.16666 C 0.08837 0.15347 0.08802 0.14097 0.08333 0.12893 C 0.08055 0.11273 0.07378 0.10046 0.0651 0.08889 C 0.06093 0.07314 0.06718 0.09166 0.05677 0.07777 C 0.05399 0.07407 0.05278 0.06805 0.05 0.06435 C 0.04028 0.05139 0.04392 0.05764 0.03837 0.04676 C 0.03472 0.03102 0.0217 0.0199 0.0118 0.01111 C 0.00468 0.00463 0.0 0.01504 0.0 0.0 Z " pathEditMode="relative" ptsTypes="ffffffffffffffffffffffffffffffffff">
                                      <p:cBhvr>
                                        <p:cTn id="13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61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49" grpId="1"/>
      <p:bldP spid="61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88" name="Object 16"/>
          <p:cNvGraphicFramePr>
            <a:graphicFrameLocks noChangeAspect="1"/>
          </p:cNvGraphicFramePr>
          <p:nvPr/>
        </p:nvGraphicFramePr>
        <p:xfrm>
          <a:off x="323850" y="333375"/>
          <a:ext cx="4194175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Bitmap Image" r:id="rId4" imgW="4476190" imgH="2600000" progId="Paint.Picture">
                  <p:embed/>
                </p:oleObj>
              </mc:Choice>
              <mc:Fallback>
                <p:oleObj name="Bitmap Image" r:id="rId4" imgW="4476190" imgH="2600000" progId="Paint.Picture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4194175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86" name="Picture 14" descr="Мышь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0"/>
            <a:ext cx="2373312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1331913" y="2492375"/>
            <a:ext cx="6408737" cy="3816350"/>
          </a:xfrm>
          <a:prstGeom prst="rect">
            <a:avLst/>
          </a:prstGeom>
          <a:solidFill>
            <a:srgbClr val="F8F8F8">
              <a:alpha val="3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2627313" y="1628775"/>
            <a:ext cx="3060700" cy="865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chemeClr val="accent1"/>
                </a:solidFill>
                <a:effectLst/>
                <a:latin typeface="Chicago" pitchFamily="34" charset="0"/>
              </a:rPr>
              <a:t>ПЛАН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31913" y="2565400"/>
            <a:ext cx="6400800" cy="381635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b="1" smtClean="0"/>
              <a:t>Коротко о профессии программиста</a:t>
            </a: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1400" smtClean="0">
                <a:solidFill>
                  <a:schemeClr val="folHlink"/>
                </a:solidFill>
                <a:hlinkClick r:id="rId7" action="ppaction://hlinksldjump"/>
              </a:rPr>
              <a:t>преимущества профессии и её всевозрастающая роль в современном мире</a:t>
            </a:r>
            <a:endParaRPr lang="ru-RU" sz="1400" smtClean="0">
              <a:solidFill>
                <a:schemeClr val="folHlink"/>
              </a:solidFill>
            </a:endParaRP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1400" smtClean="0">
                <a:solidFill>
                  <a:schemeClr val="folHlink"/>
                </a:solidFill>
                <a:hlinkClick r:id="rId8" action="ppaction://hlinksldjump"/>
              </a:rPr>
              <a:t>Сферы использования программирования в науке и технике.</a:t>
            </a:r>
            <a:endParaRPr lang="ru-RU" sz="1400" smtClean="0">
              <a:solidFill>
                <a:schemeClr val="folHlink"/>
              </a:solidFill>
            </a:endParaRP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1400" smtClean="0">
                <a:solidFill>
                  <a:schemeClr val="folHlink"/>
                </a:solidFill>
                <a:hlinkClick r:id="rId9" action="ppaction://hlinksldjump"/>
              </a:rPr>
              <a:t>Где и как можно успешно освоить высокое искусство программирования</a:t>
            </a:r>
            <a:endParaRPr lang="ru-RU" sz="1400" smtClean="0">
              <a:solidFill>
                <a:schemeClr val="folHlink"/>
              </a:solidFill>
            </a:endParaRP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1400" smtClean="0">
                <a:solidFill>
                  <a:schemeClr val="folHlink"/>
                </a:solidFill>
                <a:hlinkClick r:id="rId10" action="ppaction://hlinksldjump"/>
              </a:rPr>
              <a:t>Востребованность программистов и их зарплата</a:t>
            </a:r>
            <a:endParaRPr lang="ru-RU" sz="1400" smtClean="0">
              <a:solidFill>
                <a:schemeClr val="folHlink"/>
              </a:solidFill>
            </a:endParaRP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1400" smtClean="0">
                <a:solidFill>
                  <a:schemeClr val="hlink"/>
                </a:solidFill>
              </a:rPr>
              <a:t>Анекдоты про программистов</a:t>
            </a: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1400" smtClean="0">
                <a:solidFill>
                  <a:schemeClr val="folHlink"/>
                </a:solidFill>
                <a:hlinkClick r:id="rId11" action="ppaction://hlinksldjump"/>
              </a:rPr>
              <a:t>Трудности в программировании</a:t>
            </a:r>
            <a:endParaRPr lang="ru-RU" sz="1400" smtClean="0">
              <a:solidFill>
                <a:schemeClr val="folHlink"/>
              </a:solidFill>
            </a:endParaRPr>
          </a:p>
          <a:p>
            <a:pPr marL="609600" indent="-609600" algn="l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1400" smtClean="0">
                <a:solidFill>
                  <a:schemeClr val="folHlink"/>
                </a:solidFill>
                <a:hlinkClick r:id="rId12" action="ppaction://hlinksldjump"/>
              </a:rPr>
              <a:t>Перечень дополнительных навыков, необходимых программисту для работы</a:t>
            </a:r>
            <a:endParaRPr lang="ru-RU" sz="1400" smtClean="0">
              <a:solidFill>
                <a:schemeClr val="folHlink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defRPr/>
            </a:pPr>
            <a:endParaRPr lang="ru-RU" sz="1400" smtClean="0">
              <a:solidFill>
                <a:schemeClr val="folHlink"/>
              </a:solidFill>
            </a:endParaRPr>
          </a:p>
          <a:p>
            <a:pPr marL="609600" indent="-609600" algn="l" eaLnBrk="1" hangingPunct="1">
              <a:lnSpc>
                <a:spcPct val="80000"/>
              </a:lnSpc>
              <a:defRPr/>
            </a:pPr>
            <a:r>
              <a:rPr lang="ru-RU" sz="1400" smtClean="0"/>
              <a:t>		</a:t>
            </a:r>
            <a:r>
              <a:rPr lang="ru-RU" sz="2000" smtClean="0">
                <a:solidFill>
                  <a:srgbClr val="FFFFFF"/>
                </a:solidFill>
                <a:hlinkClick r:id="rId13" action="ppaction://hlinksldjump"/>
              </a:rPr>
              <a:t>Моё личное отношение к моей будущей замечательной и наиблагороднейшей  профессии программиста</a:t>
            </a:r>
            <a:endParaRPr lang="ru-RU" sz="2000" smtClean="0">
              <a:solidFill>
                <a:srgbClr val="FFFFFF"/>
              </a:solidFill>
            </a:endParaRPr>
          </a:p>
        </p:txBody>
      </p:sp>
      <p:pic>
        <p:nvPicPr>
          <p:cNvPr id="28677" name="Picture 5" descr="MONITR0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565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 descr="MONITR0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0847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7" name="Picture 15" descr="WINDOW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6381750"/>
            <a:ext cx="6842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AutoShape 17"/>
          <p:cNvSpPr>
            <a:spLocks noChangeArrowheads="1"/>
          </p:cNvSpPr>
          <p:nvPr/>
        </p:nvSpPr>
        <p:spPr bwMode="auto">
          <a:xfrm>
            <a:off x="0" y="6597650"/>
            <a:ext cx="755650" cy="260350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2868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 animBg="1"/>
      <p:bldP spid="286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60" name="Object 4">
            <a:hlinkClick r:id="rId4" action="ppaction://hlinksldjump"/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323850" y="333375"/>
          <a:ext cx="4194175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Bitmap Image" r:id="rId5" imgW="4476190" imgH="2600000" progId="Paint.Picture">
                  <p:embed/>
                </p:oleObj>
              </mc:Choice>
              <mc:Fallback>
                <p:oleObj name="Bitmap Image" r:id="rId5" imgW="4476190" imgH="260000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4194175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0" y="476250"/>
            <a:ext cx="4392613" cy="1325563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u="sng" smtClean="0">
                <a:solidFill>
                  <a:schemeClr val="accent1"/>
                </a:solidFill>
              </a:rPr>
              <a:t>Преимущества профессии</a:t>
            </a:r>
          </a:p>
        </p:txBody>
      </p:sp>
      <p:pic>
        <p:nvPicPr>
          <p:cNvPr id="45063" name="Picture 7" descr="Bik024"/>
          <p:cNvPicPr>
            <a:picLocks noChangeAspect="1" noChangeArrowheads="1"/>
          </p:cNvPicPr>
          <p:nvPr>
            <p:ph sz="quarter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7763" y="1798638"/>
            <a:ext cx="2916237" cy="2135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2" name="Rectangle 6"/>
          <p:cNvSpPr>
            <a:spLocks noRot="1" noChangeArrowheads="1"/>
          </p:cNvSpPr>
          <p:nvPr/>
        </p:nvSpPr>
        <p:spPr bwMode="auto">
          <a:xfrm>
            <a:off x="468313" y="2852738"/>
            <a:ext cx="5759450" cy="3455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ru-RU" sz="1600">
                <a:effectLst>
                  <a:outerShdw blurRad="38100" dist="38100" dir="2700000" algn="tl">
                    <a:srgbClr val="000000"/>
                  </a:outerShdw>
                </a:effectLst>
              </a:rPr>
              <a:t>Нет сомнений в том, что в наш век информационных технологий наибольшее преимущество получает не столь тот, кто умеет просто пользоваться компьютером, применяя уже готовые программы, а тот, кто способен совершенствовать старые программы и создавать новые. Сейчас все развитые страны осуществляют переход на компьютерный автоматизм, как в промышленной сфере, так и в оборонной. Всвязи с этим всё большую роль занимает защита автоматизированных систем и информации, борьба с попытками несанкционированного доступа к ним. Я считаю, что программист – одна из самых перспективных профессий не только в настоящем, но и обозримом будущем.</a:t>
            </a:r>
          </a:p>
        </p:txBody>
      </p:sp>
      <p:pic>
        <p:nvPicPr>
          <p:cNvPr id="45065" name="Picture 9" descr="WINDOW">
            <a:hlinkClick r:id="" action="ppaction://hlinkshowjump?jump=nextslide"/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9788" y="6381750"/>
            <a:ext cx="684212" cy="476250"/>
          </a:xfrm>
        </p:spPr>
      </p:pic>
      <p:pic>
        <p:nvPicPr>
          <p:cNvPr id="45068" name="Picture 12" descr="Ноутбук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933825"/>
            <a:ext cx="291623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900113" y="333375"/>
            <a:ext cx="2376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200" u="sng">
                <a:effectLst>
                  <a:outerShdw blurRad="38100" dist="38100" dir="2700000" algn="tl">
                    <a:srgbClr val="000000"/>
                  </a:outerShdw>
                </a:effectLst>
              </a:rPr>
              <a:t>Нажмите на эту картинку, чтобы вернуться в план.</a:t>
            </a:r>
          </a:p>
        </p:txBody>
      </p:sp>
      <p:sp>
        <p:nvSpPr>
          <p:cNvPr id="2058" name="AutoShape 15"/>
          <p:cNvSpPr>
            <a:spLocks noChangeArrowheads="1"/>
          </p:cNvSpPr>
          <p:nvPr/>
        </p:nvSpPr>
        <p:spPr bwMode="auto">
          <a:xfrm>
            <a:off x="0" y="6597650"/>
            <a:ext cx="755650" cy="260350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4506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20"/>
                            </p:stCondLst>
                            <p:childTnLst>
                              <p:par>
                                <p:cTn id="5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1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8" name="Object 2">
            <a:hlinkClick r:id="rId3" action="ppaction://hlinksldjump"/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323850" y="333375"/>
          <a:ext cx="4194175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Bitmap Image" r:id="rId4" imgW="4476190" imgH="2600000" progId="Paint.Picture">
                  <p:embed/>
                </p:oleObj>
              </mc:Choice>
              <mc:Fallback>
                <p:oleObj name="Bitmap Image" r:id="rId4" imgW="4476190" imgH="2600000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4194175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184" name="Picture 8" descr="A003018"/>
          <p:cNvPicPr>
            <a:picLocks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2708275"/>
            <a:ext cx="6305550" cy="3887788"/>
          </a:xfr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9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572000" y="333375"/>
            <a:ext cx="4392613" cy="1325563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u="sng" smtClean="0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Сферы использования программирования в науке и технике</a:t>
            </a:r>
          </a:p>
        </p:txBody>
      </p:sp>
      <p:pic>
        <p:nvPicPr>
          <p:cNvPr id="50182" name="Picture 6" descr="WINDOW">
            <a:hlinkClick r:id="" action="ppaction://hlinkshowjump?jump=nextslide"/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9788" y="6381750"/>
            <a:ext cx="684212" cy="476250"/>
          </a:xfrm>
        </p:spPr>
      </p:pic>
      <p:sp>
        <p:nvSpPr>
          <p:cNvPr id="50181" name="Rectangle 5"/>
          <p:cNvSpPr>
            <a:spLocks noRot="1" noChangeArrowheads="1"/>
          </p:cNvSpPr>
          <p:nvPr/>
        </p:nvSpPr>
        <p:spPr bwMode="auto">
          <a:xfrm>
            <a:off x="755650" y="2781300"/>
            <a:ext cx="626427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ru-RU" sz="2000" b="1">
                <a:effectLst>
                  <a:outerShdw blurRad="38100" dist="38100" dir="2700000" algn="tl">
                    <a:srgbClr val="4D4D4D"/>
                  </a:outerShdw>
                </a:effectLst>
              </a:rPr>
              <a:t>На сегодняшний день компьютер помогает людям в работе в ряде многих отраслей промышленности, в бухгалтерском деле, в сфере компьютерного искусства. Благодаря компьютеру человечество вступило на новый этап развития. Искуснейшие трюки в фильмах, корректирование голоса на звукозаписи, быстрый и точный перевод с любого языка мира, - всё это стало возможно лишь благодаря достижениям современных компьютерщиков.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5017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6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8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/>
      <p:bldP spid="501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284663" y="692150"/>
            <a:ext cx="4392612" cy="1325563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u="sng" smtClean="0">
                <a:solidFill>
                  <a:srgbClr val="258C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merican-Uncial-Normal" pitchFamily="2" charset="0"/>
              </a:rPr>
              <a:t>Где и как можно обучиться высокому искусству программирования</a:t>
            </a:r>
          </a:p>
        </p:txBody>
      </p:sp>
      <p:graphicFrame>
        <p:nvGraphicFramePr>
          <p:cNvPr id="52226" name="Object 2">
            <a:hlinkClick r:id="rId3" action="ppaction://hlinksldjump"/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323850" y="333375"/>
          <a:ext cx="4194175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Bitmap Image" r:id="rId4" imgW="4476190" imgH="2600000" progId="Paint.Picture">
                  <p:embed/>
                </p:oleObj>
              </mc:Choice>
              <mc:Fallback>
                <p:oleObj name="Bitmap Image" r:id="rId4" imgW="4476190" imgH="2600000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4194175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30" name="Picture 6" descr="WINDOW">
            <a:hlinkClick r:id="" action="ppaction://hlinkshowjump?jump=nextslide"/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9788" y="6381750"/>
            <a:ext cx="684212" cy="476250"/>
          </a:xfrm>
        </p:spPr>
      </p:pic>
      <p:sp>
        <p:nvSpPr>
          <p:cNvPr id="52229" name="Rectangle 5"/>
          <p:cNvSpPr>
            <a:spLocks noRot="1" noChangeArrowheads="1"/>
          </p:cNvSpPr>
          <p:nvPr/>
        </p:nvSpPr>
        <p:spPr bwMode="auto">
          <a:xfrm>
            <a:off x="395288" y="2924175"/>
            <a:ext cx="5759450" cy="3455988"/>
          </a:xfrm>
          <a:prstGeom prst="rect">
            <a:avLst/>
          </a:prstGeom>
          <a:gradFill rotWithShape="1">
            <a:gsLst>
              <a:gs pos="0">
                <a:schemeClr val="accent1">
                  <a:alpha val="92000"/>
                </a:schemeClr>
              </a:gs>
              <a:gs pos="100000">
                <a:schemeClr val="accent1">
                  <a:gamma/>
                  <a:shade val="26275"/>
                  <a:invGamma/>
                  <a:alpha val="92000"/>
                </a:schemeClr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ru-RU" sz="1600"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Государство, конечно же, понимает, сколь важно иметь в сегодняшнем мире информационное превосходство и всячески поощряет развитие высококвалифицированных кадров среди местного населения, устраивая различные конкурсы и семинары по информатике.</a:t>
            </a:r>
            <a:b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    В каждом ВУЗе появляются и развиваются факультеты информатики. Российское образование программистов считается одним из самых лучших. Наши специалисты ценятся во всём мире.</a:t>
            </a:r>
          </a:p>
        </p:txBody>
      </p:sp>
      <p:pic>
        <p:nvPicPr>
          <p:cNvPr id="52232" name="Picture 8" descr="луна"/>
          <p:cNvPicPr>
            <a:picLocks noChangeAspect="1" noChangeArrowheads="1"/>
          </p:cNvPicPr>
          <p:nvPr>
            <p:ph sz="quarter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6325" y="2924175"/>
            <a:ext cx="2774950" cy="345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38" presetClass="entr" presetSubtype="0" ac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522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800" decel="100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/>
      <p:bldP spid="52229" grpId="0" build="allAtOnce" animBg="1"/>
      <p:bldP spid="52229" grpId="1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500563" y="404813"/>
            <a:ext cx="3313112" cy="132556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u="sng" smtClean="0"/>
              <a:t>Востребованность программистов и их зарплата</a:t>
            </a:r>
          </a:p>
        </p:txBody>
      </p:sp>
      <p:graphicFrame>
        <p:nvGraphicFramePr>
          <p:cNvPr id="54274" name="Object 2">
            <a:hlinkClick r:id="rId4" action="ppaction://hlinksldjump"/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323850" y="333375"/>
          <a:ext cx="4194175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Bitmap Image" r:id="rId5" imgW="4476190" imgH="2600000" progId="Paint.Picture">
                  <p:embed/>
                </p:oleObj>
              </mc:Choice>
              <mc:Fallback>
                <p:oleObj name="Bitmap Image" r:id="rId5" imgW="4476190" imgH="2600000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4194175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278" name="Picture 6" descr="WINDOW">
            <a:hlinkClick r:id="" action="ppaction://hlinkshowjump?jump=nextslide"/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9788" y="6381750"/>
            <a:ext cx="684212" cy="476250"/>
          </a:xfrm>
        </p:spPr>
      </p:pic>
      <p:sp>
        <p:nvSpPr>
          <p:cNvPr id="54277" name="Rectangle 5" descr="Зеленый мрамор"/>
          <p:cNvSpPr>
            <a:spLocks noRot="1" noChangeArrowheads="1"/>
          </p:cNvSpPr>
          <p:nvPr/>
        </p:nvSpPr>
        <p:spPr bwMode="auto">
          <a:xfrm>
            <a:off x="323850" y="2636838"/>
            <a:ext cx="5903913" cy="3960812"/>
          </a:xfrm>
          <a:prstGeom prst="rect">
            <a:avLst/>
          </a:prstGeom>
          <a:blipFill dpi="0" rotWithShape="1">
            <a:blip r:embed="rId8" cstate="print">
              <a:alphaModFix amt="40000"/>
            </a:blip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Но, тем не менее, многие программисты жалуются, что их зарплаты им не хватает для нормальной жизни. Вот одно из мнений</a:t>
            </a:r>
            <a:r>
              <a:rPr lang="en-US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 данную тему:</a:t>
            </a:r>
            <a:b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«По крайней мере, на порядок у программиста снижается потенциал к работе на контору, если она платит ему 500, а не 600 долларов. Как минимум четверть, а то и больше половины полезного времени он начинает тратить на поиски приработка. Потери работодателя в данном случае гораздо больше пресловутых 100 долларов».</a:t>
            </a:r>
            <a:b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Но, тем не менее, в реальной жизни многие компьютерщики, напротив, утверждают, что профессия программиста открывает многие перспективы заработка денег, и нужно лишь умело и грамотно ими воспользоваться. Так что, на «сухом пайке» сидит не лучший контингент программистов…</a:t>
            </a:r>
          </a:p>
        </p:txBody>
      </p:sp>
      <p:pic>
        <p:nvPicPr>
          <p:cNvPr id="54284" name="Picture 12" descr="деньга"/>
          <p:cNvPicPr>
            <a:picLocks noChangeAspect="1" noChangeArrowheads="1"/>
          </p:cNvPicPr>
          <p:nvPr>
            <p:ph sz="quarter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04025" y="1844675"/>
            <a:ext cx="1771650" cy="4194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8" name="AutoShape 14"/>
          <p:cNvSpPr>
            <a:spLocks noChangeArrowheads="1"/>
          </p:cNvSpPr>
          <p:nvPr/>
        </p:nvSpPr>
        <p:spPr bwMode="auto">
          <a:xfrm>
            <a:off x="0" y="6597650"/>
            <a:ext cx="755650" cy="260350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C 0.00121 0.03541 0.00277 0.06944 0.00677 0.1044 C 0.00607 0.21666 -0.00643 0.38819 0.01006 0.51319 C 0.01128 0.53194 0.01215 0.54768 0.0184 0.56435 C 0.02013 0.57407 0.02274 0.57639 0.02673 0.58426 C 0.02951 0.5956 0.03281 0.6081 0.03836 0.61759 C 0.04322 0.62592 0.05138 0.62824 0.05677 0.63541 C 0.07309 0.65717 0.05781 0.63912 0.0717 0.65092 C 0.08263 0.66018 0.09288 0.67153 0.10329 0.68217 C 0.10729 0.68611 0.10659 0.68819 0.11163 0.69097 C 0.11666 0.69398 0.12309 0.69514 0.12829 0.69768 C 0.15329 0.69699 0.17829 0.69745 0.20329 0.69537 C 0.20486 0.69514 0.20642 0.69305 0.20677 0.69097 C 0.20954 0.67662 0.20885 0.66065 0.21336 0.64653 C 0.221 0.62268 0.22482 0.59745 0.23177 0.57315 C 0.23472 0.56273 0.23784 0.55301 0.2401 0.54213 C 0.24288 0.52893 0.2434 0.51481 0.2467 0.50208 C 0.25017 0.46666 0.24809 0.43055 0.25329 0.39537 C 0.25381 0.39236 0.25451 0.38958 0.25503 0.38657 C 0.25625 0.37847 0.25711 0.37014 0.25833 0.36204 C 0.25885 0.35833 0.26006 0.35092 0.26006 0.35092 C 0.26423 0.2669 0.25833 0.39074 0.26336 0.21319 C 0.26354 0.20995 0.26597 0.18704 0.26666 0.18217 C 0.2677 0.17546 0.26996 0.16204 0.26996 0.16204 C 0.27083 0.14861 0.27274 0.13565 0.27343 0.12222 C 0.27482 0.09259 0.26979 0.03449 0.2901 0.00879 C 0.29427 -0.00903 0.30816 -0.01597 0.31996 -0.02222 C 0.32465 -0.02847 0.32951 -0.02824 0.33506 -0.03334 C 0.34166 -0.03912 0.35034 -0.05232 0.35833 -0.05556 C 0.38611 -0.05324 0.39635 -0.05301 0.41666 -0.02894 C 0.42083 -0.02408 0.4243 -0.01852 0.42829 -0.01343 C 0.43177 -0.0088 0.44166 -0.00463 0.44166 -0.00463 C 0.44774 0.00764 0.45572 0.01852 0.4651 0.02662 C 0.47256 0.04166 0.46892 0.03588 0.475 0.04444 C 0.47864 0.06273 0.47395 0.04352 0.48177 0.06204 C 0.48628 0.07245 0.48541 0.08657 0.48819 0.09768 C 0.49479 0.1544 0.49288 0.2118 0.49843 0.26875 C 0.50069 0.33241 0.50086 0.32129 0.49843 0.4044 C 0.49791 0.41852 0.4934 0.44653 0.4934 0.44653 C 0.49218 0.525 0.4927 0.53935 0.48819 0.59537 C 0.48819 0.59653 0.48802 0.62523 0.49166 0.63541 C 0.49253 0.63773 0.49392 0.63981 0.49496 0.64213 C 0.49566 0.64421 0.49548 0.64722 0.4967 0.64884 C 0.49947 0.65254 0.50659 0.65764 0.50659 0.65764 C 0.51562 0.67569 0.53142 0.68912 0.5467 0.69537 C 0.55468 0.70278 0.54861 0.69838 0.55833 0.70208 C 0.5618 0.70347 0.5684 0.70648 0.5684 0.70648 C 0.61215 0.7037 0.58819 0.70602 0.61163 0.69768 C 0.61527 0.69444 0.61996 0.69421 0.62343 0.69097 C 0.62708 0.68773 0.62847 0.68148 0.63177 0.67778 C 0.64027 0.66805 0.65104 0.66273 0.65833 0.65092 C 0.66614 0.63819 0.67569 0.62569 0.68177 0.61111 C 0.68958 0.59259 0.6809 0.60579 0.68836 0.59537 C 0.69513 0.56852 0.70225 0.54375 0.70503 0.51551 C 0.70833 0.43773 0.71076 0.35903 0.6934 0.28426 C 0.68993 0.25254 0.68854 0.22083 0.68663 0.18889 C 0.68611 0.15254 0.68645 0.1162 0.68506 0.07986 C 0.68437 0.06088 0.67968 0.03657 0.67343 0.01991 C 0.67135 0.01435 0.67239 0.01111 0.6684 0.00648 C 0.66493 0.00254 0.65017 -0.01227 0.64496 -0.01574 C 0.63819 -0.02037 0.62986 -0.01968 0.62343 -0.02454 C 0.60677 -0.03704 0.60399 -0.03681 0.58333 -0.04005 C 0.5493 -0.05579 0.46302 -0.04236 0.46006 -0.04236 C 0.4368 -0.03843 0.41597 -0.02871 0.3934 -0.02222 C 0.37517 -0.0169 0.3375 -0.01806 0.33003 -0.01783 C 0.31163 -0.01597 0.29322 -0.01435 0.275 -0.01111 C 0.19722 -0.01227 0.13454 -0.01528 0.06006 -0.01783 C 0.04809 -0.01945 0.00711 -0.02732 -0.00157 -0.02014 C -0.00591 -0.01667 -0.00053 -0.00671 1.66667E-6 -7.40741E-7 Z " pathEditMode="relative" ptsTypes="fffffffffffffffffffffffffffffffffffffffffffffffffffffffffffffffffffff">
                                      <p:cBhvr>
                                        <p:cTn id="10" dur="2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/>
      <p:bldP spid="5427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779838" y="908050"/>
            <a:ext cx="4392612" cy="132556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u="sng" smtClean="0">
                <a:solidFill>
                  <a:schemeClr val="accent1"/>
                </a:solidFill>
              </a:rPr>
              <a:t>Анекдоты про программистов</a:t>
            </a:r>
          </a:p>
        </p:txBody>
      </p:sp>
      <p:graphicFrame>
        <p:nvGraphicFramePr>
          <p:cNvPr id="56323" name="Object 3">
            <a:hlinkClick r:id="rId4" action="ppaction://hlinksldjump"/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323850" y="333375"/>
          <a:ext cx="4194175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Bitmap Image" r:id="rId5" imgW="4476190" imgH="2600000" progId="Paint.Picture">
                  <p:embed/>
                </p:oleObj>
              </mc:Choice>
              <mc:Fallback>
                <p:oleObj name="Bitmap Image" r:id="rId5" imgW="4476190" imgH="260000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4194175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Rectangle 5" descr="Частый вертикальный"/>
          <p:cNvSpPr>
            <a:spLocks noRot="1" noChangeArrowheads="1"/>
          </p:cNvSpPr>
          <p:nvPr/>
        </p:nvSpPr>
        <p:spPr bwMode="auto">
          <a:xfrm>
            <a:off x="323850" y="2708275"/>
            <a:ext cx="6119813" cy="3743325"/>
          </a:xfrm>
          <a:prstGeom prst="rect">
            <a:avLst/>
          </a:prstGeom>
          <a:pattFill prst="narVert">
            <a:fgClr>
              <a:schemeClr val="accent1">
                <a:alpha val="20000"/>
              </a:schemeClr>
            </a:fgClr>
            <a:bgClr>
              <a:schemeClr val="bg1">
                <a:alpha val="20000"/>
              </a:schemeClr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buFontTx/>
              <a:buBlip>
                <a:blip r:embed="rId7"/>
              </a:buBlip>
              <a:defRPr/>
            </a:pPr>
            <a:r>
              <a:rPr lang="en-US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-Сколько программистов надо, чтобы завернуть одну лампочку? -100. 1 держит лампочку, 98 крутят дом, а еще один стоит с дубинкой и смотрит, как бы не подошел ток. </a:t>
            </a:r>
            <a:b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Если бы вас поместили в одно комнатy с Биллом Гейтсом ,</a:t>
            </a:r>
            <a:r>
              <a:rPr lang="en-US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Саддамом Хyсенйом  и Джохаpом Дyдаевым и дали пистолет</a:t>
            </a:r>
            <a:r>
              <a:rPr lang="en-US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 двyмя патpонами, то что бы вы  сделали?</a:t>
            </a:r>
            <a:b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Выстpелил в Гейтса дважды.</a:t>
            </a:r>
            <a:r>
              <a:rPr lang="en-US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 потом рукояткой его, рукояткой... </a:t>
            </a:r>
            <a:b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Поймал мужик(M) золотую pыбку(Р),</a:t>
            </a:r>
            <a:r>
              <a:rPr lang="en-US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(Р)-загадывай желание</a:t>
            </a:r>
            <a:r>
              <a:rPr lang="en-US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(М)-я хочу миpа во всем миpе!</a:t>
            </a:r>
            <a:r>
              <a:rPr lang="en-US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Р)-нет это сложно (М)-ну тогда пусть WIDOWS 95 ноpмально pаботает!</a:t>
            </a:r>
            <a:r>
              <a:rPr lang="en-US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(Р)-что ты там говорил насчет миpа во всем миpе?</a:t>
            </a:r>
          </a:p>
        </p:txBody>
      </p:sp>
      <p:pic>
        <p:nvPicPr>
          <p:cNvPr id="56326" name="Picture 6" descr="Game over"/>
          <p:cNvPicPr>
            <a:picLocks noChangeAspect="1" noChangeArrowheads="1"/>
          </p:cNvPicPr>
          <p:nvPr>
            <p:ph sz="quarter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663" y="2708275"/>
            <a:ext cx="2519362" cy="3744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4" name="Picture 4" descr="WINDOW"/>
          <p:cNvPicPr>
            <a:picLocks noChangeAspect="1" noChangeArrowheads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9788" y="6381750"/>
            <a:ext cx="684212" cy="476250"/>
          </a:xfrm>
        </p:spPr>
      </p:pic>
      <p:sp>
        <p:nvSpPr>
          <p:cNvPr id="6152" name="AutoShape 10"/>
          <p:cNvSpPr>
            <a:spLocks noChangeArrowheads="1"/>
          </p:cNvSpPr>
          <p:nvPr/>
        </p:nvSpPr>
        <p:spPr bwMode="auto">
          <a:xfrm>
            <a:off x="0" y="6597650"/>
            <a:ext cx="755650" cy="260350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427538" y="1052513"/>
            <a:ext cx="4392612" cy="132556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u="sng" smtClean="0"/>
              <a:t>Трудности в программировании</a:t>
            </a:r>
          </a:p>
        </p:txBody>
      </p:sp>
      <p:graphicFrame>
        <p:nvGraphicFramePr>
          <p:cNvPr id="58371" name="Object 3">
            <a:hlinkClick r:id="rId4" action="ppaction://hlinksldjump"/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323850" y="333375"/>
          <a:ext cx="4194175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Bitmap Image" r:id="rId5" imgW="4476190" imgH="2600000" progId="Paint.Picture">
                  <p:embed/>
                </p:oleObj>
              </mc:Choice>
              <mc:Fallback>
                <p:oleObj name="Bitmap Image" r:id="rId5" imgW="4476190" imgH="260000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4194175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2" name="Picture 4" descr="WINDOW">
            <a:hlinkClick r:id="" action="ppaction://hlinkshowjump?jump=nextslide"/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9788" y="6381750"/>
            <a:ext cx="684212" cy="476250"/>
          </a:xfrm>
        </p:spPr>
      </p:pic>
      <p:sp>
        <p:nvSpPr>
          <p:cNvPr id="58373" name="Rectangle 5" descr="Кллав"/>
          <p:cNvSpPr>
            <a:spLocks noRot="1" noChangeArrowheads="1"/>
          </p:cNvSpPr>
          <p:nvPr/>
        </p:nvSpPr>
        <p:spPr bwMode="auto">
          <a:xfrm>
            <a:off x="1547813" y="2781300"/>
            <a:ext cx="6264275" cy="3743325"/>
          </a:xfrm>
          <a:prstGeom prst="rect">
            <a:avLst/>
          </a:prstGeom>
          <a:blipFill dpi="0" rotWithShape="1">
            <a:blip r:embed="rId8" cstate="print">
              <a:alphaModFix amt="50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ru-RU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 чтобы ни думали о программистах, это прежде всего очень талантливые и одарённые люди. Никаким другим инженерам так не приходится размышлять и проявлять свои творческие способности на работе, как программистам. Согласитесь, ведь в архитектуре, журналистике и практически любой другой профессии можно выработать свой собственный шаблон работы и лишь машинально исполнять его, очень редко «напрягая» свои мозги. У программистов  же всё не так: каждая программа должна быть индивидуально устроена, максимально мала и лаконична. Для программиста каждый новый день – это новое решение поставленной задачи, новая победа.</a:t>
            </a:r>
          </a:p>
        </p:txBody>
      </p:sp>
      <p:sp>
        <p:nvSpPr>
          <p:cNvPr id="7175" name="AutoShape 11"/>
          <p:cNvSpPr>
            <a:spLocks noChangeArrowheads="1"/>
          </p:cNvSpPr>
          <p:nvPr/>
        </p:nvSpPr>
        <p:spPr bwMode="auto">
          <a:xfrm>
            <a:off x="0" y="6597650"/>
            <a:ext cx="755650" cy="260350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837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837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83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83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1000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1000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000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3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1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3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11638" y="549275"/>
            <a:ext cx="4392612" cy="1325563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u="sng" smtClean="0">
                <a:solidFill>
                  <a:schemeClr val="tx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Перечень дополнительных навыков, необходимых программисту для работы.</a:t>
            </a:r>
          </a:p>
        </p:txBody>
      </p:sp>
      <p:graphicFrame>
        <p:nvGraphicFramePr>
          <p:cNvPr id="60419" name="Object 3">
            <a:hlinkClick r:id="rId4" action="ppaction://hlinksldjump"/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323850" y="333375"/>
          <a:ext cx="4194175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Bitmap Image" r:id="rId5" imgW="4476190" imgH="2600000" progId="Paint.Picture">
                  <p:embed/>
                </p:oleObj>
              </mc:Choice>
              <mc:Fallback>
                <p:oleObj name="Bitmap Image" r:id="rId5" imgW="4476190" imgH="260000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4194175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Rectangle 5" descr="мышь-скелет"/>
          <p:cNvSpPr>
            <a:spLocks noRot="1" noChangeArrowheads="1"/>
          </p:cNvSpPr>
          <p:nvPr/>
        </p:nvSpPr>
        <p:spPr bwMode="auto">
          <a:xfrm>
            <a:off x="323850" y="2143125"/>
            <a:ext cx="5759450" cy="4429125"/>
          </a:xfrm>
          <a:prstGeom prst="rect">
            <a:avLst/>
          </a:prstGeom>
          <a:blipFill dpi="0" rotWithShape="1">
            <a:blip r:embed="rId7" cstate="print">
              <a:alphaModFix amt="69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Кроме всего прочего, программисту в его работе необходимо глубокое понимание высшей математики, психологии, </a:t>
            </a:r>
            <a:r>
              <a:rPr lang="ru-RU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арт-дизайна</a:t>
            </a: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 Математика и логика помогают программисту в создании короткой и </a:t>
            </a:r>
            <a:r>
              <a:rPr lang="ru-RU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бытродействующей</a:t>
            </a: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программы; психология и </a:t>
            </a:r>
            <a:r>
              <a:rPr lang="ru-RU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арт-дизайн</a:t>
            </a: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– в создании удобств пользователя. Но если написанием программы занимается целая контора, то программисту уже не придётся совмещать в себе все три вышеперечисленные профессии, но он должен понимать объяснения специалистов по различным проблемам, т.е. всё равно обладать хотя бы минимальным познанием в этих сферах науки.</a:t>
            </a:r>
          </a:p>
        </p:txBody>
      </p:sp>
      <p:pic>
        <p:nvPicPr>
          <p:cNvPr id="60425" name="Picture 9" descr="пришелец"/>
          <p:cNvPicPr>
            <a:picLocks noChangeAspect="1" noChangeArrowheads="1"/>
          </p:cNvPicPr>
          <p:nvPr>
            <p:ph sz="quarter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0788" y="2636838"/>
            <a:ext cx="2613025" cy="3816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0" name="Picture 4" descr="WINDOW">
            <a:hlinkClick r:id="" action="ppaction://hlinkshowjump?jump=nextslide"/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9788" y="6381750"/>
            <a:ext cx="684212" cy="476250"/>
          </a:xfrm>
        </p:spPr>
      </p:pic>
      <p:sp>
        <p:nvSpPr>
          <p:cNvPr id="8200" name="AutoShape 12"/>
          <p:cNvSpPr>
            <a:spLocks noChangeArrowheads="1"/>
          </p:cNvSpPr>
          <p:nvPr/>
        </p:nvSpPr>
        <p:spPr bwMode="auto">
          <a:xfrm>
            <a:off x="0" y="6597650"/>
            <a:ext cx="755650" cy="260350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6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00563" y="908050"/>
            <a:ext cx="4392612" cy="1325563"/>
          </a:xfrm>
        </p:spPr>
        <p:txBody>
          <a:bodyPr/>
          <a:lstStyle/>
          <a:p>
            <a:pPr algn="r" eaLnBrk="1" hangingPunct="1">
              <a:defRPr/>
            </a:pPr>
            <a:r>
              <a:rPr lang="ru-RU" sz="2800" u="sng" smtClean="0">
                <a:solidFill>
                  <a:schemeClr val="tx1"/>
                </a:solidFill>
                <a:latin typeface="Crystal" pitchFamily="1" charset="0"/>
                <a:ea typeface="Times New Roman" pitchFamily="18" charset="0"/>
                <a:cs typeface="Courier New" pitchFamily="49" charset="0"/>
              </a:rPr>
              <a:t>Моё личное отношение к моей замечательной и наиважнейшей будущей профессии.</a:t>
            </a:r>
          </a:p>
        </p:txBody>
      </p:sp>
      <p:graphicFrame>
        <p:nvGraphicFramePr>
          <p:cNvPr id="62467" name="Object 3">
            <a:hlinkClick r:id="rId4" action="ppaction://hlinksldjump"/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323850" y="333375"/>
          <a:ext cx="4194175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Bitmap Image" r:id="rId5" imgW="4476190" imgH="2600000" progId="Paint.Picture">
                  <p:embed/>
                </p:oleObj>
              </mc:Choice>
              <mc:Fallback>
                <p:oleObj name="Bitmap Image" r:id="rId5" imgW="4476190" imgH="260000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4194175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468" name="Picture 4" descr="WINDOW">
            <a:hlinkClick r:id="" action="ppaction://hlinkshowjump?jump=nextslide"/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9788" y="6381750"/>
            <a:ext cx="684212" cy="476250"/>
          </a:xfrm>
        </p:spPr>
      </p:pic>
      <p:sp>
        <p:nvSpPr>
          <p:cNvPr id="62469" name="Rectangle 5" descr="Белый мрамор"/>
          <p:cNvSpPr>
            <a:spLocks noRot="1" noChangeArrowheads="1"/>
          </p:cNvSpPr>
          <p:nvPr/>
        </p:nvSpPr>
        <p:spPr bwMode="auto">
          <a:xfrm>
            <a:off x="323850" y="2643188"/>
            <a:ext cx="5759450" cy="3665537"/>
          </a:xfrm>
          <a:prstGeom prst="rect">
            <a:avLst/>
          </a:prstGeom>
          <a:blipFill dpi="0" rotWithShape="1">
            <a:blip r:embed="rId8" cstate="print">
              <a:alphaModFix amt="68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ru-RU" sz="19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Лично я считаю, что программист – не только нужная и высокооплачиваемая профессия, но и единственно-правильный путь в развитии моей будущей жизни. Ведь человеку не столь важно, насколько перспективна его работа, сколько то, насколько она ему нравится, чтобы, не дай Бог, не завязнуть в пучине рутинных и однообразных дней. В будущем я не представляю себя кем-либо иным, кроме как программистом. Я сделал свой выбор и считаю его единственно-верным.</a:t>
            </a:r>
          </a:p>
        </p:txBody>
      </p:sp>
      <p:pic>
        <p:nvPicPr>
          <p:cNvPr id="62473" name="Picture 9" descr="элегантная мышь"/>
          <p:cNvPicPr>
            <a:picLocks noChangeAspect="1" noChangeArrowheads="1"/>
          </p:cNvPicPr>
          <p:nvPr>
            <p:ph sz="quarter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7763" y="3429000"/>
            <a:ext cx="2916237" cy="2735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4" name="AutoShape 11"/>
          <p:cNvSpPr>
            <a:spLocks noChangeArrowheads="1"/>
          </p:cNvSpPr>
          <p:nvPr/>
        </p:nvSpPr>
        <p:spPr bwMode="auto">
          <a:xfrm>
            <a:off x="0" y="6597650"/>
            <a:ext cx="755650" cy="260350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2" presetID="4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9" grpId="0" animBg="1"/>
      <p:bldP spid="6246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5" name="Object 3">
            <a:hlinkClick r:id="rId4" action="ppaction://hlinksldjump"/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179388" y="333375"/>
          <a:ext cx="4194175" cy="243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Bitmap Image" r:id="rId5" imgW="4476190" imgH="2600000" progId="Paint.Picture">
                  <p:embed/>
                </p:oleObj>
              </mc:Choice>
              <mc:Fallback>
                <p:oleObj name="Bitmap Image" r:id="rId5" imgW="4476190" imgH="260000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333375"/>
                        <a:ext cx="4194175" cy="243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1" name="WordArt 9" descr="Сферы"/>
          <p:cNvSpPr>
            <a:spLocks noChangeArrowheads="1" noChangeShapeType="1" noTextEdit="1"/>
          </p:cNvSpPr>
          <p:nvPr/>
        </p:nvSpPr>
        <p:spPr bwMode="auto">
          <a:xfrm>
            <a:off x="3635375" y="2924175"/>
            <a:ext cx="4464050" cy="201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339966"/>
                  </a:solidFill>
                  <a:round/>
                  <a:headEnd/>
                  <a:tailEnd/>
                </a:ln>
                <a:pattFill prst="sphere">
                  <a:fgClr>
                    <a:srgbClr val="0066CC"/>
                  </a:fgClr>
                  <a:bgClr>
                    <a:srgbClr val="FFFFFF"/>
                  </a:bgClr>
                </a:patt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КОНЕЦ</a:t>
            </a:r>
          </a:p>
        </p:txBody>
      </p:sp>
      <p:sp>
        <p:nvSpPr>
          <p:cNvPr id="69646" name="Rectangle 14"/>
          <p:cNvSpPr>
            <a:spLocks noChangeArrowheads="1"/>
          </p:cNvSpPr>
          <p:nvPr/>
        </p:nvSpPr>
        <p:spPr bwMode="auto">
          <a:xfrm>
            <a:off x="4356100" y="5734050"/>
            <a:ext cx="4438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u="sng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rystal" pitchFamily="1" charset="0"/>
              </a:rPr>
              <a:t>Спасибо за внимание!</a:t>
            </a:r>
          </a:p>
        </p:txBody>
      </p:sp>
      <p:sp>
        <p:nvSpPr>
          <p:cNvPr id="10246" name="AutoShape 15"/>
          <p:cNvSpPr>
            <a:spLocks noChangeArrowheads="1"/>
          </p:cNvSpPr>
          <p:nvPr/>
        </p:nvSpPr>
        <p:spPr bwMode="auto">
          <a:xfrm>
            <a:off x="0" y="6597650"/>
            <a:ext cx="755650" cy="260350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9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9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9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40741E-7 C -0.04062 0.00509 -0.05295 0.0037 -0.10694 0.00231 C -0.15712 -0.00648 -0.20625 -0.01597 -0.25677 -0.01991 C -0.26007 -0.0206 -0.26354 -0.02083 -0.26666 -0.02222 C -0.26857 -0.02315 -0.26979 -0.02593 -0.2717 -0.02662 C -0.27812 -0.02917 -0.28507 -0.02894 -0.29166 -0.03102 C -0.31718 -0.03889 -0.34271 -0.04676 -0.3684 -0.05324 C -0.37448 -0.0588 -0.37951 -0.06204 -0.3868 -0.06435 C -0.38906 -0.06597 -0.39114 -0.06782 -0.3934 -0.06898 C -0.39548 -0.07014 -0.39791 -0.06968 -0.4 -0.07106 C -0.40503 -0.07431 -0.40746 -0.07986 -0.41337 -0.08218 C -0.41718 -0.08588 -0.42048 -0.0912 -0.425 -0.09329 C -0.4283 -0.09468 -0.43507 -0.09769 -0.43507 -0.09769 C -0.44271 -0.10833 -0.45295 -0.11736 -0.46337 -0.12222 C -0.47014 -0.13102 -0.47448 -0.13889 -0.48177 -0.14676 C -0.48281 -0.14977 -0.4835 -0.15301 -0.48507 -0.15556 C -0.48958 -0.16273 -0.49687 -0.16713 -0.5 -0.17546 C -0.50225 -0.18148 -0.50677 -0.19329 -0.50677 -0.19329 C -0.50746 -0.20023 -0.50764 -0.2088 -0.51007 -0.21551 C -0.51458 -0.22755 -0.5125 -0.2169 -0.5151 -0.22894 C -0.51823 -0.24375 -0.52031 -0.25787 -0.5217 -0.27338 C -0.52378 -0.31991 -0.52552 -0.35903 -0.52343 -0.40671 C -0.52291 -0.42014 -0.50764 -0.44259 -0.49843 -0.44676 C -0.48784 -0.47477 -0.50208 -0.44213 -0.4901 -0.45787 C -0.48732 -0.46157 -0.48559 -0.46667 -0.48333 -0.47106 C -0.48055 -0.47662 -0.47239 -0.48125 -0.4684 -0.48449 C -0.44982 -0.50023 -0.43107 -0.51481 -0.41007 -0.52454 C -0.40156 -0.52847 -0.39566 -0.53704 -0.3868 -0.54005 C -0.38038 -0.54815 -0.37482 -0.55278 -0.36666 -0.55556 C -0.3618 -0.55995 -0.35885 -0.56412 -0.35347 -0.56667 C -0.34531 -0.57755 -0.33437 -0.58218 -0.32343 -0.58657 C -0.31041 -0.5919 -0.29826 -0.60023 -0.28507 -0.6044 C -0.27621 -0.61042 -0.26771 -0.61157 -0.25833 -0.61551 C -0.24514 -0.62755 -0.22552 -0.62894 -0.21007 -0.63102 C -0.18889 -0.63403 -0.16788 -0.6375 -0.1467 -0.64005 C -0.10625 -0.63935 -0.06562 -0.63912 -0.025 -0.63773 C -0.01111 -0.63727 0.00729 -0.63009 0.02153 -0.62894 C 0.05018 -0.62407 0.07726 -0.61713 0.1033 -0.6 C 0.10643 -0.59792 0.11216 -0.59444 0.11493 -0.5912 C 0.12622 -0.57778 0.13681 -0.56227 0.14653 -0.54676 C 0.15122 -0.53935 0.15295 -0.53148 0.15834 -0.52454 C 0.16111 -0.5125 0.16545 -0.50116 0.16823 -0.48889 C 0.17379 -0.46412 0.17813 -0.43935 0.17986 -0.41343 C 0.17934 -0.35556 0.17934 -0.29792 0.1783 -0.24005 C 0.17778 -0.20833 0.17292 -0.17477 0.16667 -0.14444 C 0.1632 -0.12731 0.16181 -0.10532 0.1566 -0.08889 C 0.14636 -0.05625 0.12795 -0.03218 0.1033 -0.01991 C 0.09479 -0.01551 0.08907 -0.00949 0.07986 -0.00671 C 0.06962 0.00023 0.04948 0.00694 0.0382 0.0088 C 0.02448 0.01366 0.01424 0.01296 -1.38889E-6 0.01111 C -0.00503 0.00486 -0.00434 0.00856 -1.38889E-6 -7.40741E-7 Z " pathEditMode="relative" ptsTypes="fffffffffffffffffffffffffffffffffffffffffffffffffff">
                                      <p:cBhvr>
                                        <p:cTn id="18" dur="2000" fill="hold"/>
                                        <p:tgtEl>
                                          <p:spTgt spid="69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1" grpId="0" animBg="1"/>
      <p:bldP spid="69646" grpId="0" build="allAtOnce"/>
    </p:bldLst>
  </p:timing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377</TotalTime>
  <Words>657</Words>
  <Application>Microsoft Office PowerPoint</Application>
  <PresentationFormat>Экран (4:3)</PresentationFormat>
  <Paragraphs>38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Wingdings</vt:lpstr>
      <vt:lpstr>Calibri</vt:lpstr>
      <vt:lpstr>Crystal</vt:lpstr>
      <vt:lpstr>Chicago</vt:lpstr>
      <vt:lpstr>American-Uncial-Normal</vt:lpstr>
      <vt:lpstr>Courier New</vt:lpstr>
      <vt:lpstr>Times New Roman</vt:lpstr>
      <vt:lpstr>Clouds</vt:lpstr>
      <vt:lpstr>Bitmap Image</vt:lpstr>
      <vt:lpstr>Презентация PowerPoint</vt:lpstr>
      <vt:lpstr>ПЛАН</vt:lpstr>
      <vt:lpstr>Преимущества профессии</vt:lpstr>
      <vt:lpstr>Сферы использования программирования в науке и технике</vt:lpstr>
      <vt:lpstr>Где и как можно обучиться высокому искусству программирования</vt:lpstr>
      <vt:lpstr>Востребованность программистов и их зарплата</vt:lpstr>
      <vt:lpstr>Анекдоты про программистов</vt:lpstr>
      <vt:lpstr>Трудности в программировании</vt:lpstr>
      <vt:lpstr>Перечень дополнительных навыков, необходимых программисту для работы.</vt:lpstr>
      <vt:lpstr>Моё личное отношение к моей замечательной и наиважнейшей будущей профессии.</vt:lpstr>
      <vt:lpstr>Презентация PowerPoint</vt:lpstr>
    </vt:vector>
  </TitlesOfParts>
  <Company>SURCIE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«Моя будущая профессия – программист»</dc:title>
  <dc:creator>cloun</dc:creator>
  <cp:lastModifiedBy>admin</cp:lastModifiedBy>
  <cp:revision>29</cp:revision>
  <dcterms:created xsi:type="dcterms:W3CDTF">2004-05-06T10:42:35Z</dcterms:created>
  <dcterms:modified xsi:type="dcterms:W3CDTF">2015-08-18T13:18:08Z</dcterms:modified>
</cp:coreProperties>
</file>