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1" r:id="rId3"/>
    <p:sldId id="260" r:id="rId4"/>
    <p:sldId id="259" r:id="rId5"/>
    <p:sldId id="258" r:id="rId6"/>
    <p:sldId id="293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80" r:id="rId21"/>
    <p:sldId id="282" r:id="rId22"/>
    <p:sldId id="283" r:id="rId23"/>
    <p:sldId id="285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7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6060DE-DA76-4BF2-ABC0-BBEE9CEC8D9D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3F16C1-CE8B-4D0C-B266-211F92E76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728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8C52B-026B-45D1-A831-8CFE114ACE45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A615B-5D9D-4E2B-BC91-411C6FB43C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1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21DA0-74EE-4F28-B7B0-A60385F3A20A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AFBFB-FE81-4578-AFF7-CAD622724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03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9820F-EFDE-4185-BD75-045BB23DCB98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15547-7410-4695-8BBB-3072A48969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45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19BB9-CEB4-45F6-AE60-16D5E92ACBA0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59F93-CB1E-4D40-8841-9E7D1898B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108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4AE1D-CBA9-4D53-B141-CD1DF02EC1EF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97788-54DC-4CC8-A344-D0C750031C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955F8-ABF8-43E7-910F-DD306E87E655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FE6C7-360C-4CE5-BA00-6AD626BA07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88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9C97D-F139-43D9-BD6D-C7CDE4F17899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04B65-C122-4F69-96D6-A570AEFD9F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0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22A3A-1E24-4679-B73A-C2E5F8FF3B8F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B0B33-BC22-4DBC-B2DD-9A3C818F2C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07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78EB2-EFEB-42AC-8EDF-86B49168C579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DAC00-334A-4A28-887C-D918BB762C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18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B9C5A-553A-426E-8560-CF411EEBE96F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9DBC9-3E76-4969-9596-986BB1DE9E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76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81199-445B-4070-B0A8-5BB2E28A4645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FB8F1-2E48-45AC-A74C-83C451425F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07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4AA678-EE88-4123-A5EF-71C1BFF737F6}" type="datetimeFigureOut">
              <a:rPr lang="ru-RU"/>
              <a:pPr>
                <a:defRPr/>
              </a:pPr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C0E699-8578-4FB5-A972-8537EFE2C7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1052513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900" b="1" dirty="0" smtClean="0"/>
              <a:t>Психология и педагогика высшей школы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Лекция 1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solidFill>
                  <a:schemeClr val="tx1"/>
                </a:solidFill>
              </a:rPr>
              <a:t>Преподаватель:</a:t>
            </a:r>
          </a:p>
          <a:p>
            <a:pPr eaLnBrk="1" hangingPunct="1"/>
            <a:r>
              <a:rPr lang="ru-RU" sz="2800" smtClean="0">
                <a:solidFill>
                  <a:schemeClr val="tx1"/>
                </a:solidFill>
              </a:rPr>
              <a:t>к.психол.н. Романова Екатерина Александровна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Задачи курса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Формирование целостных знаний в области педагогики и психологии высшего образования;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Изучение особенностей познавательных процессов человека;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Изучение психологии личности студентов и преподавателя;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Изучение современных педагогических технологий и методов обучения;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Изучение психологической основы профессионального развития.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Педагогика высшей школы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Исследует закономерности профессионально-личностного становления</a:t>
            </a:r>
            <a:br>
              <a:rPr lang="ru-RU" smtClean="0"/>
            </a:br>
            <a:r>
              <a:rPr lang="ru-RU" smtClean="0"/>
              <a:t>будущего специалиста в образовательном процессе вуза. </a:t>
            </a:r>
          </a:p>
          <a:p>
            <a:pPr eaLnBrk="1" hangingPunct="1"/>
            <a:r>
              <a:rPr lang="ru-RU" smtClean="0"/>
              <a:t>Изучает образовательный процесс в вузе, его цели, задачи, принципы, содержание, формы и методы.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Психология высшей школы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</a:t>
            </a:r>
            <a:r>
              <a:rPr lang="ru-RU" sz="3600" smtClean="0"/>
              <a:t>Психология высшей школы изучает психику и психологические особенности деятельности студентов, преподавателей и руководителей вуза.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57438" y="428625"/>
            <a:ext cx="4500562" cy="5000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Психология высшей школы</a:t>
            </a:r>
          </a:p>
        </p:txBody>
      </p:sp>
      <p:cxnSp>
        <p:nvCxnSpPr>
          <p:cNvPr id="7" name="Прямая соединительная линия 6"/>
          <p:cNvCxnSpPr>
            <a:stCxn id="5" idx="2"/>
            <a:endCxn id="10" idx="0"/>
          </p:cNvCxnSpPr>
          <p:nvPr/>
        </p:nvCxnSpPr>
        <p:spPr>
          <a:xfrm rot="5400000">
            <a:off x="3215482" y="178594"/>
            <a:ext cx="642937" cy="2143125"/>
          </a:xfrm>
          <a:prstGeom prst="line">
            <a:avLst/>
          </a:prstGeom>
          <a:ln w="25400" cap="sq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5" idx="2"/>
          </p:cNvCxnSpPr>
          <p:nvPr/>
        </p:nvCxnSpPr>
        <p:spPr>
          <a:xfrm>
            <a:off x="4608513" y="928688"/>
            <a:ext cx="1403350" cy="484187"/>
          </a:xfrm>
          <a:prstGeom prst="line">
            <a:avLst/>
          </a:prstGeom>
          <a:ln w="25400" cmpd="sng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85813" y="1571625"/>
            <a:ext cx="3357562" cy="10715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</a:rPr>
              <a:t>Психология познавательных процессов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00688" y="1412875"/>
            <a:ext cx="3000375" cy="12303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Психология личности преподавателя и студента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7188" y="3000375"/>
            <a:ext cx="3500437" cy="3714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Ощущения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Восприятие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Внимание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Память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Мышление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Речь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Воображение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5000" y="3214688"/>
            <a:ext cx="3143250" cy="32861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Эмоции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Мотивация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Характер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Темперамент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Воля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Способности </a:t>
            </a:r>
          </a:p>
        </p:txBody>
      </p:sp>
      <p:cxnSp>
        <p:nvCxnSpPr>
          <p:cNvPr id="15" name="Прямая соединительная линия 14"/>
          <p:cNvCxnSpPr>
            <a:stCxn id="10" idx="2"/>
            <a:endCxn id="12" idx="0"/>
          </p:cNvCxnSpPr>
          <p:nvPr/>
        </p:nvCxnSpPr>
        <p:spPr>
          <a:xfrm rot="5400000">
            <a:off x="2108200" y="2643188"/>
            <a:ext cx="357187" cy="357188"/>
          </a:xfrm>
          <a:prstGeom prst="line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11" idx="2"/>
            <a:endCxn id="13" idx="0"/>
          </p:cNvCxnSpPr>
          <p:nvPr/>
        </p:nvCxnSpPr>
        <p:spPr>
          <a:xfrm>
            <a:off x="7000875" y="2643188"/>
            <a:ext cx="285750" cy="571500"/>
          </a:xfrm>
          <a:prstGeom prst="line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u="sng" smtClean="0"/>
              <a:t>Познавательные процессы </a:t>
            </a:r>
            <a:r>
              <a:rPr lang="ru-RU" smtClean="0"/>
              <a:t>-психические процессы, обеспечивающие получение, хранение и воспроизведение информации, знаний из окружающей среды.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428625" y="476250"/>
            <a:ext cx="8229600" cy="6096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dirty="0" smtClean="0"/>
              <a:t>  </a:t>
            </a:r>
            <a:r>
              <a:rPr lang="ru-RU" sz="4800" b="1" u="sng" dirty="0" smtClean="0">
                <a:solidFill>
                  <a:schemeClr val="accent5">
                    <a:lumMod val="50000"/>
                  </a:schemeClr>
                </a:solidFill>
              </a:rPr>
              <a:t>ОЩУЩЕНИЕ</a:t>
            </a:r>
            <a:r>
              <a:rPr lang="ru-RU" sz="4800" b="1" dirty="0" smtClean="0"/>
              <a:t> – чувственное</a:t>
            </a:r>
            <a:r>
              <a:rPr lang="ru-RU" sz="4800" dirty="0" smtClean="0"/>
              <a:t> отражение отдельного свойства или качества предмета или явления.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b="1" i="1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5619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Механизм возникновения ощущений</a:t>
            </a:r>
          </a:p>
        </p:txBody>
      </p:sp>
      <p:pic>
        <p:nvPicPr>
          <p:cNvPr id="9219" name="Содержимое 3" descr="схема механизм возникновения ощущений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412875"/>
            <a:ext cx="8547100" cy="3311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9275"/>
            <a:ext cx="4546600" cy="43195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u="sng" dirty="0" smtClean="0"/>
              <a:t>Виды ощущений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3600" dirty="0" smtClean="0"/>
              <a:t>обонятельные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3600" dirty="0" smtClean="0"/>
              <a:t> осязательные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3600" dirty="0" smtClean="0"/>
              <a:t> зрительные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3600" dirty="0" smtClean="0"/>
              <a:t>вкусовые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3600" dirty="0" smtClean="0"/>
              <a:t>слуховые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u="sng" dirty="0" smtClean="0"/>
              <a:t>Свойства ощущений</a:t>
            </a:r>
            <a:endParaRPr lang="ru-RU" dirty="0" smtClean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57200" y="1052513"/>
            <a:ext cx="7786688" cy="507365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Качество (модальность)</a:t>
            </a:r>
            <a:r>
              <a:rPr lang="ru-RU" sz="3600" dirty="0" smtClean="0"/>
              <a:t>— </a:t>
            </a:r>
            <a:r>
              <a:rPr lang="ru-RU" sz="3600" dirty="0"/>
              <a:t>это свойство, </a:t>
            </a:r>
            <a:r>
              <a:rPr lang="ru-RU" sz="3600" dirty="0" smtClean="0"/>
              <a:t>характеризующее </a:t>
            </a:r>
            <a:r>
              <a:rPr lang="ru-RU" sz="3600" dirty="0"/>
              <a:t>основную информацию, </a:t>
            </a:r>
            <a:r>
              <a:rPr lang="ru-RU" sz="3600" dirty="0" smtClean="0"/>
              <a:t>отображаемую </a:t>
            </a:r>
            <a:r>
              <a:rPr lang="ru-RU" sz="3600" dirty="0"/>
              <a:t>данным ощущением, отличающую его от других видов ощущений и </a:t>
            </a:r>
            <a:r>
              <a:rPr lang="ru-RU" sz="3600" dirty="0" smtClean="0"/>
              <a:t>варьирующую </a:t>
            </a:r>
            <a:r>
              <a:rPr lang="ru-RU" sz="3600" dirty="0"/>
              <a:t>в пределах данного вида ощущений.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b="1" i="1" smtClean="0"/>
              <a:t>Пример </a:t>
            </a:r>
          </a:p>
          <a:p>
            <a:pPr algn="ctr" eaLnBrk="1" hangingPunct="1">
              <a:buFont typeface="Arial" charset="0"/>
              <a:buNone/>
            </a:pPr>
            <a:endParaRPr lang="ru-RU" b="1" i="1" smtClean="0"/>
          </a:p>
          <a:p>
            <a:pPr algn="ctr" eaLnBrk="1" hangingPunct="1">
              <a:buFont typeface="Arial" charset="0"/>
              <a:buNone/>
            </a:pPr>
            <a:endParaRPr lang="ru-RU" b="1" i="1" smtClean="0"/>
          </a:p>
          <a:p>
            <a:pPr eaLnBrk="1" hangingPunct="1"/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4213" y="1125538"/>
          <a:ext cx="7921625" cy="482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812"/>
                <a:gridCol w="3960812"/>
              </a:tblGrid>
              <a:tr h="224832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Вкусовые ощущения </a:t>
                      </a:r>
                    </a:p>
                    <a:p>
                      <a:r>
                        <a:rPr lang="ru-RU" sz="2400" dirty="0" smtClean="0"/>
                        <a:t>о некоторых </a:t>
                      </a:r>
                      <a:r>
                        <a:rPr lang="ru-RU" sz="2400" b="1" u="sng" dirty="0" smtClean="0">
                          <a:solidFill>
                            <a:schemeClr val="bg1"/>
                          </a:solidFill>
                        </a:rPr>
                        <a:t>химических характеристиках </a:t>
                      </a:r>
                      <a:r>
                        <a:rPr lang="ru-RU" sz="2400" dirty="0" smtClean="0"/>
                        <a:t>предмета</a:t>
                      </a:r>
                      <a:endParaRPr lang="ru-RU" sz="2400" dirty="0"/>
                    </a:p>
                  </a:txBody>
                  <a:tcPr marL="91449" marR="91449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Обонятельные ощущения </a:t>
                      </a:r>
                    </a:p>
                    <a:p>
                      <a:r>
                        <a:rPr lang="ru-RU" sz="2400" dirty="0" smtClean="0"/>
                        <a:t>о некоторых </a:t>
                      </a:r>
                      <a:r>
                        <a:rPr lang="ru-RU" sz="2400" u="sng" dirty="0" smtClean="0">
                          <a:solidFill>
                            <a:schemeClr val="bg1"/>
                          </a:solidFill>
                        </a:rPr>
                        <a:t>химических характеристиках </a:t>
                      </a:r>
                      <a:r>
                        <a:rPr lang="ru-RU" sz="2400" dirty="0" smtClean="0"/>
                        <a:t>предмета</a:t>
                      </a:r>
                      <a:endParaRPr lang="ru-RU" sz="2400" dirty="0"/>
                    </a:p>
                  </a:txBody>
                  <a:tcPr marL="91449" marR="91449" marT="45719" marB="45719"/>
                </a:tc>
              </a:tr>
              <a:tr h="257608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dirty="0" smtClean="0"/>
                        <a:t>Сладкий вкус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dirty="0" smtClean="0"/>
                        <a:t>Кислый вкус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dirty="0" smtClean="0"/>
                        <a:t>Горький вкус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dirty="0" smtClean="0"/>
                        <a:t>Соленый вкус</a:t>
                      </a:r>
                      <a:endParaRPr lang="ru-RU" sz="2400" b="1" dirty="0"/>
                    </a:p>
                  </a:txBody>
                  <a:tcPr marL="91449" marR="91449" marT="45719" marB="45719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dirty="0" smtClean="0"/>
                        <a:t>Цветочный запах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dirty="0" smtClean="0"/>
                        <a:t>Запах миндаля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dirty="0" smtClean="0"/>
                        <a:t>Запах сероводорода</a:t>
                      </a:r>
                      <a:endParaRPr lang="ru-RU" sz="2400" b="1" dirty="0"/>
                    </a:p>
                  </a:txBody>
                  <a:tcPr marL="91449" marR="91449" marT="45719" marB="45719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12684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Интенсивность</a:t>
            </a:r>
            <a:r>
              <a:rPr lang="ru-RU" b="1" dirty="0" smtClean="0"/>
              <a:t> –</a:t>
            </a:r>
            <a:r>
              <a:rPr lang="ru-RU" dirty="0" smtClean="0"/>
              <a:t> количественная характеристика ощущения и определяется силой действия раздражителя и функциональным состоянием рецептора.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600" dirty="0" smtClean="0"/>
          </a:p>
        </p:txBody>
      </p:sp>
      <p:pic>
        <p:nvPicPr>
          <p:cNvPr id="13316" name="Содержимое 3" descr="цветочек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9"/>
          <a:stretch>
            <a:fillRect/>
          </a:stretch>
        </p:blipFill>
        <p:spPr bwMode="auto">
          <a:xfrm>
            <a:off x="1547813" y="2565400"/>
            <a:ext cx="237648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Содержимое 3" descr="цветочек.jpg"/>
          <p:cNvPicPr>
            <a:picLocks noChangeAspect="1"/>
          </p:cNvPicPr>
          <p:nvPr/>
        </p:nvPicPr>
        <p:blipFill>
          <a:blip r:embed="rId2">
            <a:lum bright="2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9"/>
          <a:stretch>
            <a:fillRect/>
          </a:stretch>
        </p:blipFill>
        <p:spPr bwMode="auto">
          <a:xfrm>
            <a:off x="3924300" y="2565400"/>
            <a:ext cx="2303463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285750" y="142875"/>
            <a:ext cx="8534400" cy="61658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Длительность </a:t>
            </a: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dirty="0" smtClean="0"/>
              <a:t>временная характеристика ощущения, определяющаяся временем действия и интенсивностью раздражителя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68313" y="1844675"/>
            <a:ext cx="8207375" cy="4733925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Calibri" pitchFamily="34" charset="0"/>
                <a:cs typeface="+mn-cs"/>
              </a:rPr>
              <a:t>П</a:t>
            </a:r>
            <a:r>
              <a:rPr lang="ru-RU" sz="2800" b="1" i="1" dirty="0" err="1">
                <a:latin typeface="Calibri" pitchFamily="34" charset="0"/>
                <a:cs typeface="+mn-cs"/>
              </a:rPr>
              <a:t>римеры</a:t>
            </a:r>
            <a:r>
              <a:rPr lang="ru-RU" sz="2800" b="1" i="1" dirty="0">
                <a:latin typeface="Calibri" pitchFamily="34" charset="0"/>
                <a:cs typeface="+mn-cs"/>
              </a:rPr>
              <a:t>: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latin typeface="Calibri" pitchFamily="34" charset="0"/>
                <a:cs typeface="+mn-cs"/>
              </a:rPr>
              <a:t>Если полной темноте на некоторое время зажечь яркую лампу, а потом погасить её, то после этого на тёмном форе мы видим яркое пятно (</a:t>
            </a:r>
            <a:r>
              <a:rPr lang="ru-RU" sz="2800" dirty="0" err="1">
                <a:latin typeface="Calibri" pitchFamily="34" charset="0"/>
                <a:cs typeface="+mn-cs"/>
              </a:rPr>
              <a:t>послеобраз</a:t>
            </a:r>
            <a:r>
              <a:rPr lang="ru-RU" sz="2800" dirty="0">
                <a:latin typeface="Calibri" pitchFamily="34" charset="0"/>
                <a:cs typeface="+mn-cs"/>
              </a:rPr>
              <a:t>).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latin typeface="Calibri" pitchFamily="34" charset="0"/>
                <a:cs typeface="+mn-cs"/>
              </a:rPr>
              <a:t>Н</a:t>
            </a:r>
            <a:r>
              <a:rPr lang="ru-RU" sz="2800" dirty="0" err="1">
                <a:latin typeface="Calibri" pitchFamily="34" charset="0"/>
                <a:cs typeface="+mn-cs"/>
              </a:rPr>
              <a:t>аличие</a:t>
            </a:r>
            <a:r>
              <a:rPr lang="ru-RU" sz="2800" dirty="0">
                <a:latin typeface="Calibri" pitchFamily="34" charset="0"/>
                <a:cs typeface="+mn-cs"/>
              </a:rPr>
              <a:t> </a:t>
            </a:r>
            <a:r>
              <a:rPr lang="ru-RU" sz="2800" dirty="0" err="1">
                <a:latin typeface="Calibri" pitchFamily="34" charset="0"/>
                <a:cs typeface="+mn-cs"/>
              </a:rPr>
              <a:t>послеобразов</a:t>
            </a:r>
            <a:r>
              <a:rPr lang="ru-RU" sz="2800" dirty="0">
                <a:latin typeface="Calibri" pitchFamily="34" charset="0"/>
                <a:cs typeface="+mn-cs"/>
              </a:rPr>
              <a:t> объясняет также то, почему мы не замечаем перерывов между кадрами кинофильма. Они заполнены следом действующего до этого кадра.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200" dirty="0"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i="1" smtClean="0"/>
              <a:t>Латентный (скрытый) период ощущения</a:t>
            </a:r>
            <a:r>
              <a:rPr lang="ru-RU" smtClean="0"/>
              <a:t>. 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   При воздействии раздражителя на органы чувств ощущения возникают не сразу, а спустя некоторое время.  Латентный период неодинаков у каждого вида ощущений: </a:t>
            </a:r>
          </a:p>
          <a:p>
            <a:pPr eaLnBrk="1" hangingPunct="1"/>
            <a:r>
              <a:rPr lang="ru-RU" smtClean="0"/>
              <a:t>     Тактильные ощущения - </a:t>
            </a:r>
            <a:r>
              <a:rPr lang="ru-RU" i="1" smtClean="0"/>
              <a:t>130 мс</a:t>
            </a:r>
            <a:r>
              <a:rPr lang="ru-RU" smtClean="0"/>
              <a:t>, </a:t>
            </a:r>
          </a:p>
          <a:p>
            <a:pPr eaLnBrk="1" hangingPunct="1"/>
            <a:r>
              <a:rPr lang="ru-RU" smtClean="0"/>
              <a:t>     Болевые ощущения– </a:t>
            </a:r>
            <a:r>
              <a:rPr lang="ru-RU" i="1" smtClean="0"/>
              <a:t>370 мс</a:t>
            </a:r>
            <a:r>
              <a:rPr lang="ru-RU" smtClean="0"/>
              <a:t>,  </a:t>
            </a:r>
          </a:p>
          <a:p>
            <a:pPr eaLnBrk="1" hangingPunct="1"/>
            <a:r>
              <a:rPr lang="ru-RU" smtClean="0"/>
              <a:t>     Вкусовые ощущения – </a:t>
            </a:r>
            <a:r>
              <a:rPr lang="ru-RU" i="1" smtClean="0"/>
              <a:t>50 мс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55546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</a:t>
            </a:r>
            <a:r>
              <a:rPr lang="ru-RU" b="1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Пространственная локализация раздражителя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</a:t>
            </a:r>
            <a:r>
              <a:rPr lang="ru-RU" sz="2800" dirty="0" smtClean="0">
                <a:latin typeface="Arial" charset="0"/>
              </a:rPr>
              <a:t>Л</a:t>
            </a:r>
            <a:r>
              <a:rPr lang="ru-RU" sz="2800" dirty="0" smtClean="0"/>
              <a:t>юбой образ ощущения имеет элементы пространственного расположения раздражителя. Цвет, свет, звук соотносятся с источником. Тактильные, болевые, температурные ощущения - с той частью тела, которая вызывает данное ощущение.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Содержимое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2181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1. Адаптация, или приспособление </a:t>
            </a:r>
            <a:r>
              <a:rPr lang="ru-RU" b="1" dirty="0" smtClean="0"/>
              <a:t>- </a:t>
            </a:r>
            <a:r>
              <a:rPr lang="ru-RU" dirty="0" smtClean="0"/>
              <a:t>это изменение чувствительности под влиянием постоянно действующего раздражителя, что проявляется в снижении или повышении порогов.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pic>
        <p:nvPicPr>
          <p:cNvPr id="17411" name="Рисунок 3" descr="адаптация ощущений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2803525"/>
            <a:ext cx="2786063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849313"/>
          </a:xfrm>
        </p:spPr>
        <p:txBody>
          <a:bodyPr/>
          <a:lstStyle/>
          <a:p>
            <a:pPr eaLnBrk="1" hangingPunct="1"/>
            <a:r>
              <a:rPr lang="ru-RU" b="1" smtClean="0"/>
              <a:t>Характеристики ощущений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2. Взаимодействие ощущений</a:t>
            </a: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dirty="0" smtClean="0"/>
              <a:t>- это изменение чувствительности одной анализаторной системы под влиянием деятельности другой системы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    </a:t>
            </a:r>
            <a:r>
              <a:rPr lang="ru-RU" sz="2800" u="sng" dirty="0" smtClean="0"/>
              <a:t>Различают: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  - взаимодействие между ощущениями между ощущениями одного вида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 - взаимодействие между ощущениями различных видов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smtClean="0"/>
              <a:t>Исследования в области взаимодействия ощущений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u="sng" smtClean="0"/>
              <a:t>Взаимодействие ощущений разных видов</a:t>
            </a:r>
          </a:p>
          <a:p>
            <a:pPr eaLnBrk="1" hangingPunct="1"/>
            <a:r>
              <a:rPr lang="ru-RU" sz="2400" smtClean="0"/>
              <a:t>Академик П. П.Лазарев установил, что освещение глаз делает слышимые звуки более громкими. </a:t>
            </a:r>
          </a:p>
          <a:p>
            <a:pPr eaLnBrk="1" hangingPunct="1"/>
            <a:r>
              <a:rPr lang="ru-RU" sz="2400" smtClean="0"/>
              <a:t>Профессор С. В. Кравков установил, что ни один орган чувств не может работать, не оказывая влияния на функционирование других органов. </a:t>
            </a:r>
          </a:p>
          <a:p>
            <a:pPr eaLnBrk="1" hangingPunct="1">
              <a:buFont typeface="Arial" charset="0"/>
              <a:buNone/>
            </a:pPr>
            <a:r>
              <a:rPr lang="ru-RU" sz="2400" smtClean="0"/>
              <a:t>Например, звуковое раздражение (свист) может обострить работу зрительного ощущения, повысив его чувствительность к световым раздражителям. </a:t>
            </a:r>
          </a:p>
          <a:p>
            <a:pPr eaLnBrk="1" hangingPunct="1">
              <a:buFont typeface="Arial" charset="0"/>
              <a:buNone/>
            </a:pPr>
            <a:r>
              <a:rPr lang="ru-RU" sz="2400" u="sng" smtClean="0"/>
              <a:t>Взаимодействие ощущений одного вида</a:t>
            </a:r>
          </a:p>
          <a:p>
            <a:pPr eaLnBrk="1" hangingPunct="1">
              <a:buFont typeface="Arial" charset="0"/>
              <a:buNone/>
            </a:pPr>
            <a:r>
              <a:rPr lang="ru-RU" sz="2400" smtClean="0"/>
              <a:t>Например, какую-либо точку в темноте легче увидеть на светлом фоне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3. Контраст ощущений</a:t>
            </a: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это изменение интенсивности и качества ощущений под влиянием предварительного или сопутствующего раздражителя.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Так, цвет изменяется в противоположную сторону по отношению к окружающим его цветам.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Пример: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Серый цвет на белом фоне будет выглядеть темнее, а в окружении черного цвета — светлее.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4. Сенсибилизация </a:t>
            </a:r>
            <a:r>
              <a:rPr lang="ru-RU" b="1" dirty="0" smtClean="0"/>
              <a:t>- </a:t>
            </a:r>
            <a:r>
              <a:rPr lang="ru-RU" dirty="0" smtClean="0"/>
              <a:t>это повышение чувствительности в результате взаимодействия анализаторов, а также систематических упражнений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    </a:t>
            </a:r>
            <a:endParaRPr lang="ru-RU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u="sng" dirty="0" smtClean="0"/>
              <a:t>Виды сенсибилизации: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Сенсибилизация вследствие необходимости компенсации сенсорных дефектов (слепота, глухота);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Сенсибилизация, обусловленная специфическими требованиями деятельности.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Исследования показали, что острота чувствительности органов чувств нарастает с возрастом, достигая максимума к 20-30 годам, с тем чтобы в дальнейшем постепенно снижаться.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6. Синестезия</a:t>
            </a:r>
            <a:endParaRPr lang="ru-RU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-  это возникновение ощущения, не свойственное данному органу чувств, а характерное для другого органа чувств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Синестезией обладают далеко не все люди, но ни у кого не вызывает удивления возможность употребления таких выражений: бархатный голос, темный звук, холодный цвет, сладкий звук, острый вкус и т.п.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647</Words>
  <Application>Microsoft Office PowerPoint</Application>
  <PresentationFormat>Экран (4:3)</PresentationFormat>
  <Paragraphs>100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Calibri</vt:lpstr>
      <vt:lpstr>Тема Office</vt:lpstr>
      <vt:lpstr>Психология и педагогика высшей школы Лекция 1</vt:lpstr>
      <vt:lpstr>Задачи курса </vt:lpstr>
      <vt:lpstr>Педагогика высшей школы</vt:lpstr>
      <vt:lpstr>Психология высшей школы</vt:lpstr>
      <vt:lpstr>Презентация PowerPoint</vt:lpstr>
      <vt:lpstr>Презентация PowerPoint</vt:lpstr>
      <vt:lpstr>Презентация PowerPoint</vt:lpstr>
      <vt:lpstr>Механизм возникновения ощущений</vt:lpstr>
      <vt:lpstr>Презентация PowerPoint</vt:lpstr>
      <vt:lpstr>Свойства ощущений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Характеристики ощущений</vt:lpstr>
      <vt:lpstr>Презентация PowerPoint</vt:lpstr>
      <vt:lpstr>Исследования в области взаимодействия ощущений</vt:lpstr>
      <vt:lpstr>3. Контраст ощущений</vt:lpstr>
      <vt:lpstr>Презентация PowerPoint</vt:lpstr>
      <vt:lpstr>Презентация PowerPoint</vt:lpstr>
      <vt:lpstr>6. Синестезия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Психология и педагогика высшей школы Лекция 1</dc:title>
  <dc:creator>Катя</dc:creator>
  <cp:lastModifiedBy>admin</cp:lastModifiedBy>
  <cp:revision>25</cp:revision>
  <dcterms:created xsi:type="dcterms:W3CDTF">2014-10-08T18:15:33Z</dcterms:created>
  <dcterms:modified xsi:type="dcterms:W3CDTF">2015-08-18T11:01:50Z</dcterms:modified>
</cp:coreProperties>
</file>