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6"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7EAF463A-BC7C-46EE-9F1E-7F377CCA4891}" type="datetimeFigureOut">
              <a:rPr lang="en-US" smtClean="0"/>
              <a:pPr/>
              <a:t>5/25/2011</a:t>
            </a:fld>
            <a:endParaRPr lang="en-US"/>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en-US"/>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7EAF463A-BC7C-46EE-9F1E-7F377CCA4891}" type="datetimeFigureOut">
              <a:rPr lang="en-US" smtClean="0"/>
              <a:pPr/>
              <a:t>5/25/2011</a:t>
            </a:fld>
            <a:endParaRPr lang="en-US"/>
          </a:p>
        </p:txBody>
      </p:sp>
      <p:sp>
        <p:nvSpPr>
          <p:cNvPr id="9" name="Номер слайда 8"/>
          <p:cNvSpPr>
            <a:spLocks noGrp="1"/>
          </p:cNvSpPr>
          <p:nvPr>
            <p:ph type="sldNum" sz="quarter" idx="15"/>
          </p:nvPr>
        </p:nvSpPr>
        <p:spPr/>
        <p:txBody>
          <a:bodyPr rtlCol="0"/>
          <a:lstStyle/>
          <a:p>
            <a:fld id="{A483448D-3A78-4528-A469-B745A65DA480}" type="slidenum">
              <a:rPr lang="en-US" smtClean="0"/>
              <a:pPr/>
              <a:t>‹#›</a:t>
            </a:fld>
            <a:endParaRPr lang="en-US"/>
          </a:p>
        </p:txBody>
      </p:sp>
      <p:sp>
        <p:nvSpPr>
          <p:cNvPr id="10" name="Нижний колонтитул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en-US"/>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5/25/2011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5/25/2011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7EAF463A-BC7C-46EE-9F1E-7F377CCA4891}" type="datetimeFigureOut">
              <a:rPr lang="en-US" smtClean="0"/>
              <a:pPr/>
              <a:t>5/25/2011</a:t>
            </a:fld>
            <a:endParaRPr lang="en-US"/>
          </a:p>
        </p:txBody>
      </p:sp>
      <p:sp>
        <p:nvSpPr>
          <p:cNvPr id="7" name="Номер слайда 6"/>
          <p:cNvSpPr>
            <a:spLocks noGrp="1"/>
          </p:cNvSpPr>
          <p:nvPr>
            <p:ph type="sldNum" sz="quarter" idx="11"/>
          </p:nvPr>
        </p:nvSpPr>
        <p:spPr/>
        <p:txBody>
          <a:bodyPr rtlCol="0"/>
          <a:lstStyle/>
          <a:p>
            <a:fld id="{A483448D-3A78-4528-A469-B745A65DA480}" type="slidenum">
              <a:rPr lang="en-US" smtClean="0"/>
              <a:pPr/>
              <a:t>‹#›</a:t>
            </a:fld>
            <a:endParaRPr lang="en-US"/>
          </a:p>
        </p:txBody>
      </p:sp>
      <p:sp>
        <p:nvSpPr>
          <p:cNvPr id="8" name="Нижний колонтитул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5/25/2011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7EAF463A-BC7C-46EE-9F1E-7F377CCA4891}" type="datetimeFigureOut">
              <a:rPr lang="en-US" smtClean="0"/>
              <a:pPr/>
              <a:t>5/25/2011</a:t>
            </a:fld>
            <a:endParaRPr lang="en-US"/>
          </a:p>
        </p:txBody>
      </p:sp>
      <p:sp>
        <p:nvSpPr>
          <p:cNvPr id="22" name="Номер слайда 21"/>
          <p:cNvSpPr>
            <a:spLocks noGrp="1"/>
          </p:cNvSpPr>
          <p:nvPr>
            <p:ph type="sldNum" sz="quarter" idx="15"/>
          </p:nvPr>
        </p:nvSpPr>
        <p:spPr/>
        <p:txBody>
          <a:bodyPr rtlCol="0"/>
          <a:lstStyle/>
          <a:p>
            <a:fld id="{A483448D-3A78-4528-A469-B745A65DA480}" type="slidenum">
              <a:rPr lang="en-US" smtClean="0"/>
              <a:pPr/>
              <a:t>‹#›</a:t>
            </a:fld>
            <a:endParaRPr lang="en-US"/>
          </a:p>
        </p:txBody>
      </p:sp>
      <p:sp>
        <p:nvSpPr>
          <p:cNvPr id="23" name="Нижний колонтитул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7EAF463A-BC7C-46EE-9F1E-7F377CCA4891}" type="datetimeFigureOut">
              <a:rPr lang="en-US" smtClean="0"/>
              <a:pPr/>
              <a:t>5/25/2011</a:t>
            </a:fld>
            <a:endParaRPr lang="en-US"/>
          </a:p>
        </p:txBody>
      </p:sp>
      <p:sp>
        <p:nvSpPr>
          <p:cNvPr id="18" name="Номер слайда 17"/>
          <p:cNvSpPr>
            <a:spLocks noGrp="1"/>
          </p:cNvSpPr>
          <p:nvPr>
            <p:ph type="sldNum" sz="quarter" idx="11"/>
          </p:nvPr>
        </p:nvSpPr>
        <p:spPr/>
        <p:txBody>
          <a:bodyPr rtlCol="0"/>
          <a:lstStyle/>
          <a:p>
            <a:fld id="{A483448D-3A78-4528-A469-B745A65DA480}" type="slidenum">
              <a:rPr lang="en-US" smtClean="0"/>
              <a:pPr/>
              <a:t>‹#›</a:t>
            </a:fld>
            <a:endParaRPr lang="en-US"/>
          </a:p>
        </p:txBody>
      </p:sp>
      <p:sp>
        <p:nvSpPr>
          <p:cNvPr id="21" name="Нижний колонтитул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7EAF463A-BC7C-46EE-9F1E-7F377CCA4891}" type="datetimeFigureOut">
              <a:rPr lang="en-US" smtClean="0"/>
              <a:pPr/>
              <a:t>5/25/2011</a:t>
            </a:fld>
            <a:endParaRPr lang="en-US"/>
          </a:p>
        </p:txBody>
      </p:sp>
      <p:sp>
        <p:nvSpPr>
          <p:cNvPr id="17" name="Нижний колонтитул 16"/>
          <p:cNvSpPr>
            <a:spLocks noGrp="1"/>
          </p:cNvSpPr>
          <p:nvPr>
            <p:ph type="ftr" sz="quarter" idx="11"/>
          </p:nvPr>
        </p:nvSpPr>
        <p:spPr>
          <a:xfrm>
            <a:off x="5410200" y="4205288"/>
            <a:ext cx="1295400" cy="457200"/>
          </a:xfrm>
        </p:spPr>
        <p:txBody>
          <a:bodyPr/>
          <a:lstStyle/>
          <a:p>
            <a:endParaRPr lang="en-US"/>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A483448D-3A78-4528-A469-B745A65DA480}"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5/25/2011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7EAF463A-BC7C-46EE-9F1E-7F377CCA4891}" type="datetimeFigureOut">
              <a:rPr lang="en-US" smtClean="0"/>
              <a:pPr/>
              <a:t>5/25/2011</a:t>
            </a:fld>
            <a:endParaRPr lang="en-US"/>
          </a:p>
        </p:txBody>
      </p:sp>
      <p:sp>
        <p:nvSpPr>
          <p:cNvPr id="27" name="Номер слайда 26"/>
          <p:cNvSpPr>
            <a:spLocks noGrp="1"/>
          </p:cNvSpPr>
          <p:nvPr>
            <p:ph type="sldNum" sz="quarter" idx="11"/>
          </p:nvPr>
        </p:nvSpPr>
        <p:spPr/>
        <p:txBody>
          <a:bodyPr rtlCol="0"/>
          <a:lstStyle/>
          <a:p>
            <a:fld id="{A483448D-3A78-4528-A469-B745A65DA480}" type="slidenum">
              <a:rPr lang="en-US" smtClean="0"/>
              <a:pPr/>
              <a:t>‹#›</a:t>
            </a:fld>
            <a:endParaRPr lang="en-US"/>
          </a:p>
        </p:txBody>
      </p:sp>
      <p:sp>
        <p:nvSpPr>
          <p:cNvPr id="28" name="Нижний колонтитул 27"/>
          <p:cNvSpPr>
            <a:spLocks noGrp="1"/>
          </p:cNvSpPr>
          <p:nvPr>
            <p:ph type="ftr" sz="quarter" idx="12"/>
          </p:nvPr>
        </p:nvSpPr>
        <p:spPr/>
        <p:txBody>
          <a:bodyPr rtlCol="0"/>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7EAF463A-BC7C-46EE-9F1E-7F377CCA4891}" type="datetimeFigureOut">
              <a:rPr lang="en-US" smtClean="0"/>
              <a:pPr/>
              <a:t>5/25/2011</a:t>
            </a:fld>
            <a:endParaRPr lang="en-US"/>
          </a:p>
        </p:txBody>
      </p:sp>
      <p:sp>
        <p:nvSpPr>
          <p:cNvPr id="4" name="Нижний колонтитул 3"/>
          <p:cNvSpPr>
            <a:spLocks noGrp="1"/>
          </p:cNvSpPr>
          <p:nvPr>
            <p:ph type="ftr" sz="quarter" idx="11"/>
          </p:nvPr>
        </p:nvSpPr>
        <p:spPr>
          <a:xfrm>
            <a:off x="5257800" y="612648"/>
            <a:ext cx="1325880" cy="457200"/>
          </a:xfrm>
        </p:spPr>
        <p:txBody>
          <a:bodyPr/>
          <a:lstStyle/>
          <a:p>
            <a:endParaRPr lang="en-US"/>
          </a:p>
        </p:txBody>
      </p:sp>
      <p:sp>
        <p:nvSpPr>
          <p:cNvPr id="5" name="Номер слайда 4"/>
          <p:cNvSpPr>
            <a:spLocks noGrp="1"/>
          </p:cNvSpPr>
          <p:nvPr>
            <p:ph type="sldNum" sz="quarter" idx="12"/>
          </p:nvPr>
        </p:nvSpPr>
        <p:spPr>
          <a:xfrm>
            <a:off x="8174736" y="2272"/>
            <a:ext cx="762000" cy="365760"/>
          </a:xfrm>
        </p:spPr>
        <p:txBody>
          <a:bodyPr/>
          <a:lstStyle/>
          <a:p>
            <a:fld id="{A483448D-3A78-4528-A469-B745A65DA480}"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5/25/2011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5/25/2011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5/25/2011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7EAF463A-BC7C-46EE-9F1E-7F377CCA4891}" type="datetimeFigureOut">
              <a:rPr lang="en-US" smtClean="0"/>
              <a:pPr/>
              <a:t>5/25/2011</a:t>
            </a:fld>
            <a:endParaRPr lang="en-US"/>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A483448D-3A78-4528-A469-B745A65DA480}"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7EAF463A-BC7C-46EE-9F1E-7F377CCA4891}" type="datetimeFigureOut">
              <a:rPr lang="en-US" smtClean="0"/>
              <a:pPr/>
              <a:t>5/25/2011</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7EAF463A-BC7C-46EE-9F1E-7F377CCA4891}" type="datetimeFigureOut">
              <a:rPr lang="en-US" smtClean="0"/>
              <a:pPr/>
              <a:t>5/25/2011</a:t>
            </a:fld>
            <a:endParaRPr lang="en-US"/>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A483448D-3A78-4528-A469-B745A65DA480}" type="slidenum">
              <a:rPr lang="en-US" smtClean="0"/>
              <a:pPr/>
              <a:t>‹#›</a:t>
            </a:fld>
            <a:endParaRPr lang="en-US"/>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5/25/2011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EAF463A-BC7C-46EE-9F1E-7F377CCA4891}" type="datetimeFigureOut">
              <a:rPr lang="en-US" smtClean="0"/>
              <a:pPr/>
              <a:t>5/25/2011</a:t>
            </a:fld>
            <a:endParaRPr lang="en-US"/>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7EAF463A-BC7C-46EE-9F1E-7F377CCA4891}" type="datetimeFigureOut">
              <a:rPr lang="en-US" smtClean="0"/>
              <a:pPr/>
              <a:t>5/25/2011</a:t>
            </a:fld>
            <a:endParaRPr lang="en-US"/>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EAF463A-BC7C-46EE-9F1E-7F377CCA4891}" type="datetimeFigureOut">
              <a:rPr lang="en-US" smtClean="0"/>
              <a:pPr/>
              <a:t>5/25/2011</a:t>
            </a:fld>
            <a:endParaRPr lang="en-US"/>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209752019_old-paper-papyrus-scroll-stock.jpg"/>
          <p:cNvPicPr>
            <a:picLocks noChangeAspect="1"/>
          </p:cNvPicPr>
          <p:nvPr/>
        </p:nvPicPr>
        <p:blipFill>
          <a:blip r:embed="rId2"/>
          <a:stretch>
            <a:fillRect/>
          </a:stretch>
        </p:blipFill>
        <p:spPr>
          <a:xfrm rot="5400000">
            <a:off x="1028700" y="-1028700"/>
            <a:ext cx="7086600" cy="9144000"/>
          </a:xfrm>
          <a:prstGeom prst="rect">
            <a:avLst/>
          </a:prstGeom>
          <a:effectLst>
            <a:softEdge rad="635000"/>
          </a:effectLst>
        </p:spPr>
      </p:pic>
      <p:sp>
        <p:nvSpPr>
          <p:cNvPr id="2" name="Заголовок 1"/>
          <p:cNvSpPr>
            <a:spLocks noGrp="1"/>
          </p:cNvSpPr>
          <p:nvPr>
            <p:ph type="ctrTitle"/>
          </p:nvPr>
        </p:nvSpPr>
        <p:spPr>
          <a:xfrm>
            <a:off x="1143000" y="1447800"/>
            <a:ext cx="6858000" cy="2971800"/>
          </a:xfrm>
        </p:spPr>
        <p:txBody>
          <a:bodyPr>
            <a:normAutofit/>
          </a:bodyPr>
          <a:lstStyle/>
          <a:p>
            <a:pPr algn="ctr"/>
            <a:r>
              <a:rPr lang="en-US" i="1" dirty="0" smtClean="0">
                <a:solidFill>
                  <a:schemeClr val="tx1"/>
                </a:solidFill>
                <a:latin typeface="Lucida Calligraphy" pitchFamily="66" charset="0"/>
              </a:rPr>
              <a:t>Communication Inventions </a:t>
            </a:r>
            <a:r>
              <a:rPr lang="en-US" i="1" dirty="0" smtClean="0">
                <a:solidFill>
                  <a:schemeClr val="tx1"/>
                </a:solidFill>
                <a:latin typeface="Lucida Calligraphy" pitchFamily="66" charset="0"/>
              </a:rPr>
              <a:t/>
            </a:r>
            <a:br>
              <a:rPr lang="en-US" i="1" dirty="0" smtClean="0">
                <a:solidFill>
                  <a:schemeClr val="tx1"/>
                </a:solidFill>
                <a:latin typeface="Lucida Calligraphy" pitchFamily="66" charset="0"/>
              </a:rPr>
            </a:br>
            <a:r>
              <a:rPr lang="en-US" i="1" dirty="0" smtClean="0">
                <a:solidFill>
                  <a:schemeClr val="tx1"/>
                </a:solidFill>
                <a:latin typeface="Lucida Calligraphy" pitchFamily="66" charset="0"/>
              </a:rPr>
              <a:t> </a:t>
            </a:r>
            <a:r>
              <a:rPr lang="en-US" i="1" dirty="0" smtClean="0">
                <a:solidFill>
                  <a:schemeClr val="tx1"/>
                </a:solidFill>
                <a:latin typeface="Lucida Calligraphy" pitchFamily="66" charset="0"/>
              </a:rPr>
              <a:t> </a:t>
            </a:r>
            <a:r>
              <a:rPr lang="en-US" i="1" dirty="0" smtClean="0">
                <a:solidFill>
                  <a:schemeClr val="tx1"/>
                </a:solidFill>
                <a:latin typeface="Lucida Calligraphy" pitchFamily="66" charset="0"/>
              </a:rPr>
              <a:t>That </a:t>
            </a:r>
            <a:r>
              <a:rPr lang="en-US" i="1" dirty="0" smtClean="0">
                <a:solidFill>
                  <a:schemeClr val="tx1"/>
                </a:solidFill>
                <a:latin typeface="Lucida Calligraphy" pitchFamily="66" charset="0"/>
              </a:rPr>
              <a:t>Changed the World Forever</a:t>
            </a:r>
            <a:r>
              <a:rPr lang="en-US" dirty="0" smtClean="0">
                <a:solidFill>
                  <a:srgbClr val="0070C0"/>
                </a:solidFill>
              </a:rPr>
              <a:t/>
            </a:r>
            <a:br>
              <a:rPr lang="en-US" dirty="0" smtClean="0">
                <a:solidFill>
                  <a:srgbClr val="0070C0"/>
                </a:solidFill>
              </a:rPr>
            </a:br>
            <a:endParaRPr lang="ru-RU"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en-US" sz="3200" b="1" cap="none" dirty="0" smtClean="0">
                <a:solidFill>
                  <a:srgbClr val="2A2A2A"/>
                </a:solidFill>
                <a:latin typeface="Helvetica" charset="-52"/>
                <a:ea typeface="Times New Roman" pitchFamily="18" charset="0"/>
                <a:cs typeface="Times New Roman" pitchFamily="18" charset="0"/>
              </a:rPr>
              <a:t>1)Writing</a:t>
            </a:r>
            <a:r>
              <a:rPr lang="ru-RU" sz="1400" cap="none" dirty="0" smtClean="0">
                <a:solidFill>
                  <a:schemeClr val="tx1"/>
                </a:solidFill>
                <a:latin typeface="Arial" pitchFamily="34" charset="0"/>
              </a:rPr>
              <a:t/>
            </a:r>
            <a:br>
              <a:rPr lang="ru-RU" sz="1400" cap="none" dirty="0" smtClean="0">
                <a:solidFill>
                  <a:schemeClr val="tx1"/>
                </a:solidFill>
                <a:latin typeface="Arial" pitchFamily="34" charset="0"/>
              </a:rPr>
            </a:br>
            <a:endParaRPr lang="ru-RU" dirty="0"/>
          </a:p>
        </p:txBody>
      </p:sp>
      <p:pic>
        <p:nvPicPr>
          <p:cNvPr id="5" name="Содержимое 4" descr="http://images.stanzapub.com/readers/socyberty/2008/07/15/220369_0.jpg"/>
          <p:cNvPicPr>
            <a:picLocks noGrp="1"/>
          </p:cNvPicPr>
          <p:nvPr>
            <p:ph sz="quarter" idx="1"/>
          </p:nvPr>
        </p:nvPicPr>
        <p:blipFill>
          <a:blip r:embed="rId2"/>
          <a:srcRect/>
          <a:stretch>
            <a:fillRect/>
          </a:stretch>
        </p:blipFill>
        <p:spPr bwMode="auto">
          <a:xfrm>
            <a:off x="685800" y="1600200"/>
            <a:ext cx="1714500" cy="1552575"/>
          </a:xfrm>
          <a:prstGeom prst="rect">
            <a:avLst/>
          </a:prstGeom>
          <a:noFill/>
          <a:ln w="9525">
            <a:noFill/>
            <a:miter lim="800000"/>
            <a:headEnd/>
            <a:tailEnd/>
          </a:ln>
        </p:spPr>
      </p:pic>
      <p:sp>
        <p:nvSpPr>
          <p:cNvPr id="4097" name="Rectangle 1"/>
          <p:cNvSpPr>
            <a:spLocks noChangeArrowheads="1"/>
          </p:cNvSpPr>
          <p:nvPr/>
        </p:nvSpPr>
        <p:spPr bwMode="auto">
          <a:xfrm>
            <a:off x="304800" y="3276600"/>
            <a:ext cx="27432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a:ea typeface="Times New Roman" pitchFamily="18" charset="0"/>
                <a:cs typeface="Times New Roman" pitchFamily="18" charset="0"/>
              </a:rPr>
              <a:t>A </a:t>
            </a:r>
            <a:r>
              <a:rPr kumimoji="0" lang="en-US" sz="1400" b="0" i="0" u="none" strike="noStrike" cap="none" normalizeH="0" baseline="0" dirty="0" err="1" smtClean="0">
                <a:ln>
                  <a:noFill/>
                </a:ln>
                <a:solidFill>
                  <a:srgbClr val="000000"/>
                </a:solidFill>
                <a:effectLst/>
                <a:latin typeface="Helvetica"/>
                <a:ea typeface="Times New Roman" pitchFamily="18" charset="0"/>
                <a:cs typeface="Times New Roman" pitchFamily="18" charset="0"/>
              </a:rPr>
              <a:t>Sumarian</a:t>
            </a:r>
            <a:r>
              <a:rPr kumimoji="0" lang="en-US" sz="1400" b="0" i="0" u="none" strike="noStrike" cap="none" normalizeH="0" baseline="0" dirty="0" smtClean="0">
                <a:ln>
                  <a:noFill/>
                </a:ln>
                <a:solidFill>
                  <a:srgbClr val="000000"/>
                </a:solidFill>
                <a:effectLst/>
                <a:latin typeface="Helvetica"/>
                <a:ea typeface="Times New Roman" pitchFamily="18" charset="0"/>
                <a:cs typeface="Times New Roman" pitchFamily="18" charset="0"/>
              </a:rPr>
              <a:t> clay tablet 3500 B.C.</a:t>
            </a:r>
            <a:endParaRPr kumimoji="0" lang="en-US" sz="1800" b="0" i="0" u="none" strike="noStrike" cap="none" normalizeH="0" baseline="0" dirty="0" smtClean="0">
              <a:ln>
                <a:noFill/>
              </a:ln>
              <a:solidFill>
                <a:schemeClr val="tx1"/>
              </a:solidFill>
              <a:effectLst/>
              <a:latin typeface="Arial" pitchFamily="34" charset="0"/>
            </a:endParaRPr>
          </a:p>
        </p:txBody>
      </p:sp>
      <p:pic>
        <p:nvPicPr>
          <p:cNvPr id="7" name="Содержимое 6" descr="http://images.stanzapub.com/readers/socyberty/2008/07/15/220369_1.jpg"/>
          <p:cNvPicPr>
            <a:picLocks noGrp="1"/>
          </p:cNvPicPr>
          <p:nvPr>
            <p:ph sz="quarter" idx="2"/>
          </p:nvPr>
        </p:nvPicPr>
        <p:blipFill>
          <a:blip r:embed="rId3"/>
          <a:srcRect/>
          <a:stretch>
            <a:fillRect/>
          </a:stretch>
        </p:blipFill>
        <p:spPr bwMode="auto">
          <a:xfrm>
            <a:off x="533400" y="3733800"/>
            <a:ext cx="3657600" cy="2587413"/>
          </a:xfrm>
          <a:prstGeom prst="rect">
            <a:avLst/>
          </a:prstGeom>
          <a:noFill/>
          <a:ln w="9525">
            <a:noFill/>
            <a:miter lim="800000"/>
            <a:headEnd/>
            <a:tailEnd/>
          </a:ln>
        </p:spPr>
      </p:pic>
      <p:sp>
        <p:nvSpPr>
          <p:cNvPr id="4098" name="Rectangle 2"/>
          <p:cNvSpPr>
            <a:spLocks noChangeArrowheads="1"/>
          </p:cNvSpPr>
          <p:nvPr/>
        </p:nvSpPr>
        <p:spPr bwMode="auto">
          <a:xfrm>
            <a:off x="1219200" y="6400800"/>
            <a:ext cx="2971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Egyptian Hieroglyphics</a:t>
            </a:r>
            <a:endParaRPr kumimoji="0" lang="en-US" sz="1800" b="0" i="0" u="none" strike="noStrike" cap="none" normalizeH="0" baseline="0" dirty="0" smtClean="0">
              <a:ln>
                <a:noFill/>
              </a:ln>
              <a:solidFill>
                <a:schemeClr val="tx1"/>
              </a:solidFill>
              <a:effectLst/>
              <a:latin typeface="Arial" pitchFamily="34" charset="0"/>
            </a:endParaRPr>
          </a:p>
        </p:txBody>
      </p:sp>
      <p:sp>
        <p:nvSpPr>
          <p:cNvPr id="4099" name="Rectangle 3"/>
          <p:cNvSpPr>
            <a:spLocks noChangeArrowheads="1"/>
          </p:cNvSpPr>
          <p:nvPr/>
        </p:nvSpPr>
        <p:spPr bwMode="auto">
          <a:xfrm>
            <a:off x="4191000" y="990600"/>
            <a:ext cx="4495800" cy="56015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Written communication in the form of</a:t>
            </a:r>
            <a:r>
              <a:rPr kumimoji="0" lang="en-US" sz="1400" b="0" i="0" u="none" strike="noStrike" cap="none" normalizeH="0" baseline="0" dirty="0" smtClean="0">
                <a:ln>
                  <a:noFill/>
                </a:ln>
                <a:solidFill>
                  <a:srgbClr val="000000"/>
                </a:solidFill>
                <a:effectLst/>
                <a:latin typeface="Calibri"/>
                <a:ea typeface="Times New Roman" pitchFamily="18" charset="0"/>
                <a:cs typeface="Times New Roman" pitchFamily="18" charset="0"/>
              </a:rPr>
              <a:t> </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pictures</a:t>
            </a:r>
            <a:r>
              <a:rPr kumimoji="0" lang="en-US" sz="1400" b="0" i="0" u="none" strike="noStrike" cap="none" normalizeH="0" baseline="0" dirty="0" smtClean="0">
                <a:ln>
                  <a:noFill/>
                </a:ln>
                <a:solidFill>
                  <a:srgbClr val="000000"/>
                </a:solidFill>
                <a:effectLst/>
                <a:latin typeface="Calibri"/>
                <a:ea typeface="Times New Roman" pitchFamily="18" charset="0"/>
                <a:cs typeface="Times New Roman" pitchFamily="18" charset="0"/>
              </a:rPr>
              <a:t> </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and then an</a:t>
            </a:r>
            <a:r>
              <a:rPr kumimoji="0" lang="en-US" sz="1400" b="0" i="0" u="none" strike="noStrike" cap="none" normalizeH="0" baseline="0" dirty="0" smtClean="0">
                <a:ln>
                  <a:noFill/>
                </a:ln>
                <a:solidFill>
                  <a:srgbClr val="000000"/>
                </a:solidFill>
                <a:effectLst/>
                <a:latin typeface="Calibri"/>
                <a:ea typeface="Times New Roman" pitchFamily="18" charset="0"/>
                <a:cs typeface="Times New Roman" pitchFamily="18" charset="0"/>
              </a:rPr>
              <a:t> </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alphabet.</a:t>
            </a:r>
            <a:endParaRPr kumimoji="0" lang="ru-RU"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The initial written form of communication was a pictograph. Each picture represented different actions and objects. The earliest forms of these picture words were in 3500 B.C. in an area of the world called </a:t>
            </a:r>
            <a:r>
              <a:rPr kumimoji="0" lang="en-US"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Sumeria</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that is now Iraq.</a:t>
            </a:r>
          </a:p>
          <a:p>
            <a:pPr eaLnBrk="0" fontAlgn="base" hangingPunct="0">
              <a:spcBef>
                <a:spcPct val="0"/>
              </a:spcBef>
              <a:spcAft>
                <a:spcPct val="0"/>
              </a:spcAft>
            </a:pPr>
            <a:r>
              <a:rPr lang="en-US" sz="1400" dirty="0" smtClean="0"/>
              <a:t>The Egyptians came up with hieroglyphics, which was developed a few hundred years later.</a:t>
            </a:r>
            <a:endParaRPr lang="ru-RU" sz="1400" dirty="0" smtClean="0"/>
          </a:p>
          <a:p>
            <a:r>
              <a:rPr lang="en-US" sz="1400" dirty="0" smtClean="0"/>
              <a:t>The Chinese used pictographs around 2000 to 1500 B.C.</a:t>
            </a:r>
            <a:endParaRPr lang="ru-RU" sz="1400" dirty="0" smtClean="0"/>
          </a:p>
          <a:p>
            <a:r>
              <a:rPr lang="en-US" sz="1400" dirty="0" smtClean="0"/>
              <a:t>Written communication in the form of an alphabet had a foundation of symbols relating to sounds and not signs. The Phoenicians established an alphabet around 800 B.C. The Romans much later took the Greek alphabet and translated it into 26 letters. An alphabet was far more efficient than the old system of pictographs. A simple sentence might require less than 50 letters and punctuation marks using an alphabet. In comparison, that same sentence would use about 9,000 pictures to say the same thing.</a:t>
            </a:r>
            <a:endParaRPr lang="ru-RU" sz="1400" dirty="0" smtClean="0"/>
          </a:p>
          <a:p>
            <a:r>
              <a:rPr lang="en-US" sz="1400" b="1" dirty="0" smtClean="0"/>
              <a:t> </a:t>
            </a:r>
            <a:endParaRPr lang="ru-RU" sz="1400" dirty="0" smtClean="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http://images.stanzapub.com/readers/socyberty/2008/07/15/220369_3.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en-US" b="1" dirty="0" smtClean="0"/>
              <a:t>2)Paper</a:t>
            </a:r>
            <a:r>
              <a:rPr lang="ru-RU" dirty="0" smtClean="0"/>
              <a:t/>
            </a:r>
            <a:br>
              <a:rPr lang="ru-RU" dirty="0" smtClean="0"/>
            </a:br>
            <a:endParaRPr lang="ru-RU" dirty="0"/>
          </a:p>
        </p:txBody>
      </p:sp>
      <p:sp>
        <p:nvSpPr>
          <p:cNvPr id="4" name="Содержимое 3"/>
          <p:cNvSpPr>
            <a:spLocks noGrp="1"/>
          </p:cNvSpPr>
          <p:nvPr>
            <p:ph sz="quarter" idx="2"/>
          </p:nvPr>
        </p:nvSpPr>
        <p:spPr>
          <a:xfrm>
            <a:off x="4343400" y="457200"/>
            <a:ext cx="4572000" cy="6172200"/>
          </a:xfrm>
        </p:spPr>
        <p:txBody>
          <a:bodyPr>
            <a:normAutofit fontScale="62500" lnSpcReduction="20000"/>
          </a:bodyPr>
          <a:lstStyle/>
          <a:p>
            <a:r>
              <a:rPr lang="en-US" dirty="0" smtClean="0"/>
              <a:t>The invention of paper was necessary once a form of written communication was invented. Paper was the surface that made written communication manageable.</a:t>
            </a:r>
            <a:endParaRPr lang="ru-RU" dirty="0" smtClean="0"/>
          </a:p>
          <a:p>
            <a:r>
              <a:rPr lang="en-US" dirty="0" smtClean="0"/>
              <a:t>At first, clay tablets were used for written communications but they were bulky and difficult to transport. The Egyptians came up with a woven surface from the papyrus plant and painted hieroglyphics on this paper. The Greeks used a parchment from animal hides. But it was the Chinese who invented the standard writing surface of paper that is still used today. While the Chinese were using paper around 100 B.C., it was not used widely in Europe for another thousand years.</a:t>
            </a:r>
            <a:endParaRPr lang="ru-RU" dirty="0" smtClean="0"/>
          </a:p>
          <a:p>
            <a:endParaRPr lang="en-US" dirty="0" smtClean="0"/>
          </a:p>
          <a:p>
            <a:r>
              <a:rPr lang="en-US" dirty="0" smtClean="0"/>
              <a:t>The invention of paper allowed those who could read and write to attain wealth and social status. It also made tax collecting and record keeping easier. Another way that the invention of paper had a profound influence on society was that history and journals could be written for future generations to read. Finally, the laws of the land could be recorded and developed on paper thereby establishing a posted code of civil conduct.</a:t>
            </a:r>
            <a:endParaRPr lang="ru-RU" dirty="0" smtClean="0"/>
          </a:p>
          <a:p>
            <a:r>
              <a:rPr lang="en-US" dirty="0" smtClean="0"/>
              <a:t>        </a:t>
            </a:r>
            <a:endParaRPr lang="ru-RU" dirty="0" smtClean="0"/>
          </a:p>
          <a:p>
            <a:r>
              <a:rPr lang="en-US" dirty="0" smtClean="0"/>
              <a:t>Paper can be made from wood fiber, hemp, cotton, linen and rice</a:t>
            </a:r>
            <a:endParaRPr lang="ru-RU" dirty="0" smtClean="0"/>
          </a:p>
          <a:p>
            <a:endParaRPr lang="ru-RU" dirty="0"/>
          </a:p>
        </p:txBody>
      </p:sp>
      <p:pic>
        <p:nvPicPr>
          <p:cNvPr id="5" name="Содержимое 4" descr="http://images.stanzapub.com/readers/socyberty/2008/07/15/220369_2.jpg"/>
          <p:cNvPicPr>
            <a:picLocks noGrp="1"/>
          </p:cNvPicPr>
          <p:nvPr>
            <p:ph sz="quarter" idx="1"/>
          </p:nvPr>
        </p:nvPicPr>
        <p:blipFill>
          <a:blip r:embed="rId3"/>
          <a:srcRect/>
          <a:stretch>
            <a:fillRect/>
          </a:stretch>
        </p:blipFill>
        <p:spPr bwMode="auto">
          <a:xfrm>
            <a:off x="304800" y="990600"/>
            <a:ext cx="3657600" cy="2357120"/>
          </a:xfrm>
          <a:prstGeom prst="rect">
            <a:avLst/>
          </a:prstGeom>
          <a:noFill/>
          <a:ln w="9525">
            <a:noFill/>
            <a:miter lim="800000"/>
            <a:headEnd/>
            <a:tailEnd/>
          </a:ln>
        </p:spPr>
      </p:pic>
      <p:sp>
        <p:nvSpPr>
          <p:cNvPr id="3073" name="Rectangle 1"/>
          <p:cNvSpPr>
            <a:spLocks noChangeArrowheads="1"/>
          </p:cNvSpPr>
          <p:nvPr/>
        </p:nvSpPr>
        <p:spPr bwMode="auto">
          <a:xfrm>
            <a:off x="381000" y="3429000"/>
            <a:ext cx="34290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The world</a:t>
            </a:r>
            <a:r>
              <a:rPr kumimoji="0" lang="en-US" sz="1400" b="0"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s oldest book from China, 868.</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3) Print</a:t>
            </a:r>
            <a:r>
              <a:rPr lang="ru-RU" dirty="0" smtClean="0"/>
              <a:t/>
            </a:r>
            <a:br>
              <a:rPr lang="ru-RU" dirty="0" smtClean="0"/>
            </a:br>
            <a:endParaRPr lang="ru-RU" dirty="0"/>
          </a:p>
        </p:txBody>
      </p:sp>
      <p:sp>
        <p:nvSpPr>
          <p:cNvPr id="4" name="Содержимое 3"/>
          <p:cNvSpPr>
            <a:spLocks noGrp="1"/>
          </p:cNvSpPr>
          <p:nvPr>
            <p:ph sz="quarter" idx="2"/>
          </p:nvPr>
        </p:nvSpPr>
        <p:spPr>
          <a:xfrm>
            <a:off x="4419600" y="609600"/>
            <a:ext cx="4495800" cy="5715000"/>
          </a:xfrm>
        </p:spPr>
        <p:txBody>
          <a:bodyPr>
            <a:normAutofit fontScale="70000" lnSpcReduction="20000"/>
          </a:bodyPr>
          <a:lstStyle/>
          <a:p>
            <a:r>
              <a:rPr lang="en-US" dirty="0" smtClean="0"/>
              <a:t>The invention of printing satisfied the huge demand for books. After the invention of paper, there was a tremendous demand for books to be written. But all books had to be written by hand and this was tremendously time consuming and expensive. If you wanted to write a book you had to hire a scribe to write it and it was costly.</a:t>
            </a:r>
            <a:endParaRPr lang="ru-RU" dirty="0" smtClean="0"/>
          </a:p>
          <a:p>
            <a:r>
              <a:rPr lang="en-US" dirty="0" smtClean="0"/>
              <a:t>The Chinese developed a block printing system in 868 and then a kind of movable type made of clay and then wood. The Koreans even had a movable type in the 15th century. But it was in Germany where Johann Gutenberg developed the printing press that utilized movable type and allowed the Bible to be printed about 1453. This printing method spread throughout the continent of Europe. Suddenly books were being printed, although the rich were the only people who could afford them. The newspaper was officially created as the primary source of news for the masses.</a:t>
            </a:r>
            <a:endParaRPr lang="ru-RU" dirty="0" smtClean="0"/>
          </a:p>
          <a:p>
            <a:endParaRPr lang="ru-RU" dirty="0" smtClean="0"/>
          </a:p>
          <a:p>
            <a:endParaRPr lang="ru-RU" dirty="0"/>
          </a:p>
        </p:txBody>
      </p:sp>
      <p:pic>
        <p:nvPicPr>
          <p:cNvPr id="5" name="Содержимое 4" descr="http://images.stanzapub.com/readers/socyberty/2008/07/15/220369_4.jpg"/>
          <p:cNvPicPr>
            <a:picLocks noGrp="1"/>
          </p:cNvPicPr>
          <p:nvPr>
            <p:ph sz="quarter" idx="1"/>
          </p:nvPr>
        </p:nvPicPr>
        <p:blipFill>
          <a:blip r:embed="rId2"/>
          <a:srcRect/>
          <a:stretch>
            <a:fillRect/>
          </a:stretch>
        </p:blipFill>
        <p:spPr bwMode="auto">
          <a:xfrm>
            <a:off x="304800" y="914400"/>
            <a:ext cx="2667000" cy="2895600"/>
          </a:xfrm>
          <a:prstGeom prst="rect">
            <a:avLst/>
          </a:prstGeom>
          <a:noFill/>
          <a:ln w="9525">
            <a:noFill/>
            <a:miter lim="800000"/>
            <a:headEnd/>
            <a:tailEnd/>
          </a:ln>
        </p:spPr>
      </p:pic>
      <p:sp>
        <p:nvSpPr>
          <p:cNvPr id="2049" name="Rectangle 1"/>
          <p:cNvSpPr>
            <a:spLocks noChangeArrowheads="1"/>
          </p:cNvSpPr>
          <p:nvPr/>
        </p:nvSpPr>
        <p:spPr bwMode="auto">
          <a:xfrm>
            <a:off x="304800" y="3810000"/>
            <a:ext cx="21336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a:ea typeface="Times New Roman" pitchFamily="18" charset="0"/>
                <a:cs typeface="Times New Roman" pitchFamily="18" charset="0"/>
              </a:rPr>
              <a:t>A 14th century scribe.</a:t>
            </a:r>
            <a:endParaRPr kumimoji="0" lang="en-US" sz="1800" b="0" i="0" u="none" strike="noStrike" cap="none" normalizeH="0" baseline="0" dirty="0" smtClean="0">
              <a:ln>
                <a:noFill/>
              </a:ln>
              <a:solidFill>
                <a:schemeClr val="tx1"/>
              </a:solidFill>
              <a:effectLst/>
              <a:latin typeface="Arial" pitchFamily="34" charset="0"/>
            </a:endParaRPr>
          </a:p>
        </p:txBody>
      </p:sp>
      <p:pic>
        <p:nvPicPr>
          <p:cNvPr id="7" name="Рисунок 6" descr="http://images.stanzapub.com/readers/socyberty/2008/07/15/220369_5.jpg"/>
          <p:cNvPicPr/>
          <p:nvPr/>
        </p:nvPicPr>
        <p:blipFill>
          <a:blip r:embed="rId3"/>
          <a:srcRect/>
          <a:stretch>
            <a:fillRect/>
          </a:stretch>
        </p:blipFill>
        <p:spPr bwMode="auto">
          <a:xfrm>
            <a:off x="304800" y="4038600"/>
            <a:ext cx="4191000" cy="2286000"/>
          </a:xfrm>
          <a:prstGeom prst="rect">
            <a:avLst/>
          </a:prstGeom>
          <a:noFill/>
          <a:ln w="9525">
            <a:noFill/>
            <a:miter lim="800000"/>
            <a:headEnd/>
            <a:tailEnd/>
          </a:ln>
        </p:spPr>
      </p:pic>
      <p:sp>
        <p:nvSpPr>
          <p:cNvPr id="2050" name="Rectangle 2"/>
          <p:cNvSpPr>
            <a:spLocks noChangeArrowheads="1"/>
          </p:cNvSpPr>
          <p:nvPr/>
        </p:nvSpPr>
        <p:spPr bwMode="auto">
          <a:xfrm>
            <a:off x="381000" y="6324600"/>
            <a:ext cx="51816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An example of Chinese movable block type in the 13th century.</a:t>
            </a:r>
            <a:endParaRPr kumimoji="0" lang="ru-RU"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4) The Telegraph</a:t>
            </a:r>
            <a:r>
              <a:rPr lang="ru-RU" dirty="0" smtClean="0"/>
              <a:t/>
            </a:r>
            <a:br>
              <a:rPr lang="ru-RU" dirty="0" smtClean="0"/>
            </a:br>
            <a:endParaRPr lang="ru-RU" dirty="0"/>
          </a:p>
        </p:txBody>
      </p:sp>
      <p:sp>
        <p:nvSpPr>
          <p:cNvPr id="4" name="Содержимое 3"/>
          <p:cNvSpPr>
            <a:spLocks noGrp="1"/>
          </p:cNvSpPr>
          <p:nvPr>
            <p:ph sz="quarter" idx="2"/>
          </p:nvPr>
        </p:nvSpPr>
        <p:spPr>
          <a:xfrm>
            <a:off x="4270248" y="838200"/>
            <a:ext cx="4340352" cy="5334000"/>
          </a:xfrm>
        </p:spPr>
        <p:txBody>
          <a:bodyPr>
            <a:normAutofit fontScale="70000" lnSpcReduction="20000"/>
          </a:bodyPr>
          <a:lstStyle/>
          <a:p>
            <a:r>
              <a:rPr lang="en-US" dirty="0" smtClean="0"/>
              <a:t>It is impossible for those of us today to imagine life without our cell phones, but before cell phones were invented there was another huge milestone in the invention of the telegraph.</a:t>
            </a:r>
            <a:endParaRPr lang="ru-RU" dirty="0" smtClean="0"/>
          </a:p>
          <a:p>
            <a:r>
              <a:rPr lang="en-US" dirty="0" smtClean="0"/>
              <a:t>The telegraph was the fastest form of communication at that time and seen as remarkable. It could travel with a message at the speed of light. Samuel Morse was one developer of the telegraph and his “Morse code” of dots and dashes is still used today.</a:t>
            </a:r>
            <a:endParaRPr lang="ru-RU" dirty="0" smtClean="0"/>
          </a:p>
          <a:p>
            <a:r>
              <a:rPr lang="en-US" dirty="0" smtClean="0"/>
              <a:t>The telegraph was called “the great annihilator of time and space” in that it changed society itself through transportation in the railroads, the way war was conducted, the speed of communication between buyers and sellers and trans-Atlantic communication.</a:t>
            </a:r>
            <a:endParaRPr lang="ru-RU" dirty="0" smtClean="0"/>
          </a:p>
          <a:p>
            <a:r>
              <a:rPr lang="en-US" dirty="0" smtClean="0"/>
              <a:t>Most of all, the telegraph was pivotal in the formation of news services and agencies.</a:t>
            </a:r>
            <a:endParaRPr lang="ru-RU" dirty="0" smtClean="0"/>
          </a:p>
          <a:p>
            <a:endParaRPr lang="ru-RU" dirty="0"/>
          </a:p>
        </p:txBody>
      </p:sp>
      <p:pic>
        <p:nvPicPr>
          <p:cNvPr id="5" name="Содержимое 4" descr="http://images.stanzapub.com/readers/socyberty/2008/07/15/220369_7.jpg"/>
          <p:cNvPicPr>
            <a:picLocks noGrp="1"/>
          </p:cNvPicPr>
          <p:nvPr>
            <p:ph sz="quarter" idx="1"/>
          </p:nvPr>
        </p:nvPicPr>
        <p:blipFill>
          <a:blip r:embed="rId2"/>
          <a:srcRect/>
          <a:stretch>
            <a:fillRect/>
          </a:stretch>
        </p:blipFill>
        <p:spPr bwMode="auto">
          <a:xfrm>
            <a:off x="304800" y="914400"/>
            <a:ext cx="3352800" cy="2057400"/>
          </a:xfrm>
          <a:prstGeom prst="rect">
            <a:avLst/>
          </a:prstGeom>
          <a:noFill/>
          <a:ln w="9525">
            <a:noFill/>
            <a:miter lim="800000"/>
            <a:headEnd/>
            <a:tailEnd/>
          </a:ln>
        </p:spPr>
      </p:pic>
      <p:sp>
        <p:nvSpPr>
          <p:cNvPr id="1026" name="Rectangle 2"/>
          <p:cNvSpPr>
            <a:spLocks noChangeArrowheads="1"/>
          </p:cNvSpPr>
          <p:nvPr/>
        </p:nvSpPr>
        <p:spPr bwMode="auto">
          <a:xfrm>
            <a:off x="533400" y="3048000"/>
            <a:ext cx="28956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Morse</a:t>
            </a:r>
            <a:r>
              <a:rPr kumimoji="0" lang="ru-RU" sz="1400" b="0" i="0" u="none" strike="noStrike" cap="none" normalizeH="0" baseline="0" dirty="0" err="1" smtClean="0">
                <a:ln>
                  <a:noFill/>
                </a:ln>
                <a:solidFill>
                  <a:srgbClr val="000000"/>
                </a:solidFill>
                <a:effectLst/>
                <a:latin typeface="Calibri"/>
                <a:ea typeface="Times New Roman" pitchFamily="18" charset="0"/>
                <a:cs typeface="Times New Roman" pitchFamily="18" charset="0"/>
              </a:rPr>
              <a:t>’</a:t>
            </a:r>
            <a:r>
              <a:rPr kumimoji="0" lang="ru-RU"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s</a:t>
            </a:r>
            <a:r>
              <a:rPr kumimoji="0" lang="ru-RU"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Telegraph</a:t>
            </a:r>
            <a:r>
              <a:rPr kumimoji="0" lang="ru-RU"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1837</a:t>
            </a:r>
            <a:endParaRPr kumimoji="0" lang="ru-RU" sz="1800" b="0" i="0" u="none" strike="noStrike" cap="none" normalizeH="0" baseline="0" dirty="0" smtClean="0">
              <a:ln>
                <a:noFill/>
              </a:ln>
              <a:solidFill>
                <a:schemeClr val="tx1"/>
              </a:solidFill>
              <a:effectLst/>
              <a:latin typeface="Arial" pitchFamily="34" charset="0"/>
            </a:endParaRPr>
          </a:p>
        </p:txBody>
      </p:sp>
      <p:pic>
        <p:nvPicPr>
          <p:cNvPr id="8" name="Рисунок 7" descr="http://images.stanzapub.com/readers/socyberty/2008/07/15/220369_9.jpg"/>
          <p:cNvPicPr/>
          <p:nvPr/>
        </p:nvPicPr>
        <p:blipFill>
          <a:blip r:embed="rId3"/>
          <a:srcRect/>
          <a:stretch>
            <a:fillRect/>
          </a:stretch>
        </p:blipFill>
        <p:spPr bwMode="auto">
          <a:xfrm>
            <a:off x="304800" y="3429000"/>
            <a:ext cx="37338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5) Photography</a:t>
            </a:r>
            <a:r>
              <a:rPr lang="ru-RU" dirty="0" smtClean="0"/>
              <a:t/>
            </a:r>
            <a:br>
              <a:rPr lang="ru-RU" dirty="0" smtClean="0"/>
            </a:br>
            <a:endParaRPr lang="ru-RU" dirty="0"/>
          </a:p>
        </p:txBody>
      </p:sp>
      <p:sp>
        <p:nvSpPr>
          <p:cNvPr id="4" name="Содержимое 3"/>
          <p:cNvSpPr>
            <a:spLocks noGrp="1"/>
          </p:cNvSpPr>
          <p:nvPr>
            <p:ph sz="quarter" idx="2"/>
          </p:nvPr>
        </p:nvSpPr>
        <p:spPr>
          <a:xfrm>
            <a:off x="4270248" y="1066800"/>
            <a:ext cx="4340352" cy="5486400"/>
          </a:xfrm>
        </p:spPr>
        <p:txBody>
          <a:bodyPr>
            <a:normAutofit fontScale="92500" lnSpcReduction="20000"/>
          </a:bodyPr>
          <a:lstStyle/>
          <a:p>
            <a:r>
              <a:rPr lang="en-US" dirty="0" smtClean="0"/>
              <a:t>The invention of the camera was first evident in the photographs taken during the Civil War. Suddenly war was a horror in the visual sense that was never understood even in the most graphic written descriptions. Photojournalism where “a picture says a thousand words” became popular as a picture could be internalized faster than the written words.</a:t>
            </a:r>
            <a:endParaRPr lang="ru-RU" dirty="0" smtClean="0"/>
          </a:p>
          <a:p>
            <a:r>
              <a:rPr lang="en-US" dirty="0" smtClean="0"/>
              <a:t>For the first time historical information could now be journalized in pictures and images.</a:t>
            </a:r>
            <a:endParaRPr lang="ru-RU" dirty="0" smtClean="0"/>
          </a:p>
          <a:p>
            <a:endParaRPr lang="ru-RU" dirty="0"/>
          </a:p>
        </p:txBody>
      </p:sp>
      <p:pic>
        <p:nvPicPr>
          <p:cNvPr id="5" name="Содержимое 4" descr="http://images.stanzapub.com/readers/socyberty/2008/07/15/220369_11.jpg"/>
          <p:cNvPicPr>
            <a:picLocks noGrp="1"/>
          </p:cNvPicPr>
          <p:nvPr>
            <p:ph sz="quarter" idx="1"/>
          </p:nvPr>
        </p:nvPicPr>
        <p:blipFill>
          <a:blip r:embed="rId2"/>
          <a:srcRect/>
          <a:stretch>
            <a:fillRect/>
          </a:stretch>
        </p:blipFill>
        <p:spPr bwMode="auto">
          <a:xfrm>
            <a:off x="609600" y="1219200"/>
            <a:ext cx="3208020" cy="4572000"/>
          </a:xfrm>
          <a:prstGeom prst="rect">
            <a:avLst/>
          </a:prstGeom>
          <a:noFill/>
          <a:ln w="9525">
            <a:noFill/>
            <a:miter lim="800000"/>
            <a:headEnd/>
            <a:tailEnd/>
          </a:ln>
        </p:spPr>
      </p:pic>
      <p:sp>
        <p:nvSpPr>
          <p:cNvPr id="30721" name="Rectangle 1"/>
          <p:cNvSpPr>
            <a:spLocks noChangeArrowheads="1"/>
          </p:cNvSpPr>
          <p:nvPr/>
        </p:nvSpPr>
        <p:spPr bwMode="auto">
          <a:xfrm>
            <a:off x="609600" y="6019800"/>
            <a:ext cx="3352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Civil War Photo, 1862 </a:t>
            </a:r>
            <a:r>
              <a:rPr kumimoji="0" lang="en-US" sz="1400" b="0"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Bull Run area</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6) Cinema</a:t>
            </a:r>
            <a:r>
              <a:rPr lang="ru-RU" dirty="0" smtClean="0"/>
              <a:t/>
            </a:r>
            <a:br>
              <a:rPr lang="ru-RU" dirty="0" smtClean="0"/>
            </a:br>
            <a:endParaRPr lang="ru-RU" dirty="0"/>
          </a:p>
        </p:txBody>
      </p:sp>
      <p:sp>
        <p:nvSpPr>
          <p:cNvPr id="4" name="Содержимое 3"/>
          <p:cNvSpPr>
            <a:spLocks noGrp="1"/>
          </p:cNvSpPr>
          <p:nvPr>
            <p:ph sz="quarter" idx="2"/>
          </p:nvPr>
        </p:nvSpPr>
        <p:spPr>
          <a:xfrm>
            <a:off x="4270248" y="685800"/>
            <a:ext cx="4568952" cy="5486400"/>
          </a:xfrm>
        </p:spPr>
        <p:txBody>
          <a:bodyPr>
            <a:normAutofit/>
          </a:bodyPr>
          <a:lstStyle/>
          <a:p>
            <a:r>
              <a:rPr lang="en-US" dirty="0" smtClean="0"/>
              <a:t>The technology of the camera led to moving pictures and the video capabilities that we have today. Movie theaters and “nickelodeons” became big hits. By 1910, there were more than 10,000 such movie houses in America. Soon filmmakers began to see the power in producing films and the potential for a huge business.</a:t>
            </a:r>
          </a:p>
          <a:p>
            <a:endParaRPr lang="ru-RU" dirty="0" smtClean="0"/>
          </a:p>
          <a:p>
            <a:endParaRPr lang="ru-RU" dirty="0"/>
          </a:p>
        </p:txBody>
      </p:sp>
      <p:pic>
        <p:nvPicPr>
          <p:cNvPr id="5" name="Содержимое 4" descr="http://images.stanzapub.com/readers/socyberty/2008/07/15/220369_12.jpg"/>
          <p:cNvPicPr>
            <a:picLocks noGrp="1"/>
          </p:cNvPicPr>
          <p:nvPr>
            <p:ph sz="quarter" idx="1"/>
          </p:nvPr>
        </p:nvPicPr>
        <p:blipFill>
          <a:blip r:embed="rId2"/>
          <a:srcRect/>
          <a:stretch>
            <a:fillRect/>
          </a:stretch>
        </p:blipFill>
        <p:spPr bwMode="auto">
          <a:xfrm>
            <a:off x="457200" y="1143000"/>
            <a:ext cx="3533950" cy="4572000"/>
          </a:xfrm>
          <a:prstGeom prst="rect">
            <a:avLst/>
          </a:prstGeom>
          <a:noFill/>
          <a:ln w="9525">
            <a:noFill/>
            <a:miter lim="800000"/>
            <a:headEnd/>
            <a:tailEnd/>
          </a:ln>
        </p:spPr>
      </p:pic>
      <p:sp>
        <p:nvSpPr>
          <p:cNvPr id="31745" name="Rectangle 1"/>
          <p:cNvSpPr>
            <a:spLocks noChangeArrowheads="1"/>
          </p:cNvSpPr>
          <p:nvPr/>
        </p:nvSpPr>
        <p:spPr bwMode="auto">
          <a:xfrm>
            <a:off x="381000" y="5867400"/>
            <a:ext cx="39624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A Nickelodeon</a:t>
            </a:r>
            <a:r>
              <a:rPr kumimoji="0" lang="en-US" sz="1400" b="0" i="0" u="none" strike="noStrike" cap="none" normalizeH="0" baseline="0" dirty="0" smtClean="0">
                <a:ln>
                  <a:noFill/>
                </a:ln>
                <a:solidFill>
                  <a:srgbClr val="000000"/>
                </a:solidFill>
                <a:effectLst/>
                <a:latin typeface="Calibri"/>
                <a:ea typeface="Times New Roman" pitchFamily="18" charset="0"/>
                <a:cs typeface="Times New Roman" pitchFamily="18" charset="0"/>
              </a:rPr>
              <a:t> </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Movie Theater in</a:t>
            </a:r>
            <a:r>
              <a:rPr kumimoji="0" lang="en-US" sz="1400" b="0" i="0" u="none" strike="noStrike" cap="none" normalizeH="0" baseline="0" dirty="0" smtClean="0">
                <a:ln>
                  <a:noFill/>
                </a:ln>
                <a:solidFill>
                  <a:srgbClr val="000000"/>
                </a:solidFill>
                <a:effectLst/>
                <a:latin typeface="Calibri"/>
                <a:ea typeface="Times New Roman" pitchFamily="18" charset="0"/>
                <a:cs typeface="Times New Roman" pitchFamily="18" charset="0"/>
              </a:rPr>
              <a:t> </a:t>
            </a: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Canada, 1910</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7) The Radio</a:t>
            </a:r>
            <a:r>
              <a:rPr lang="ru-RU" dirty="0" smtClean="0"/>
              <a:t/>
            </a:r>
            <a:br>
              <a:rPr lang="ru-RU" dirty="0" smtClean="0"/>
            </a:br>
            <a:endParaRPr lang="ru-RU" dirty="0"/>
          </a:p>
        </p:txBody>
      </p:sp>
      <p:sp>
        <p:nvSpPr>
          <p:cNvPr id="4" name="Содержимое 3"/>
          <p:cNvSpPr>
            <a:spLocks noGrp="1"/>
          </p:cNvSpPr>
          <p:nvPr>
            <p:ph sz="quarter" idx="2"/>
          </p:nvPr>
        </p:nvSpPr>
        <p:spPr>
          <a:xfrm>
            <a:off x="4572000" y="381000"/>
            <a:ext cx="3657600" cy="4572000"/>
          </a:xfrm>
        </p:spPr>
        <p:txBody>
          <a:bodyPr>
            <a:normAutofit fontScale="92500" lnSpcReduction="10000"/>
          </a:bodyPr>
          <a:lstStyle/>
          <a:p>
            <a:r>
              <a:rPr lang="en-US" dirty="0" smtClean="0"/>
              <a:t>Advances in wire telephony and the consequences of the war allowed radio to be brought into many homes worldwide. The radio was a source of entertainment as well as news for a multitude of families. The radio became the major communication source for people to receive their news.</a:t>
            </a:r>
            <a:endParaRPr lang="ru-RU" dirty="0" smtClean="0"/>
          </a:p>
          <a:p>
            <a:endParaRPr lang="ru-RU" dirty="0"/>
          </a:p>
        </p:txBody>
      </p:sp>
      <p:pic>
        <p:nvPicPr>
          <p:cNvPr id="5" name="Содержимое 4" descr="http://images.stanzapub.com/readers/socyberty/2008/07/15/220369_13.jpg"/>
          <p:cNvPicPr>
            <a:picLocks noGrp="1"/>
          </p:cNvPicPr>
          <p:nvPr>
            <p:ph sz="quarter" idx="1"/>
          </p:nvPr>
        </p:nvPicPr>
        <p:blipFill>
          <a:blip r:embed="rId2"/>
          <a:srcRect/>
          <a:stretch>
            <a:fillRect/>
          </a:stretch>
        </p:blipFill>
        <p:spPr bwMode="auto">
          <a:xfrm>
            <a:off x="457200" y="1066800"/>
            <a:ext cx="3139440" cy="4572000"/>
          </a:xfrm>
          <a:prstGeom prst="rect">
            <a:avLst/>
          </a:prstGeom>
          <a:noFill/>
          <a:ln w="9525">
            <a:noFill/>
            <a:miter lim="800000"/>
            <a:headEnd/>
            <a:tailEnd/>
          </a:ln>
        </p:spPr>
      </p:pic>
      <p:sp>
        <p:nvSpPr>
          <p:cNvPr id="6" name="Прямоугольник 5"/>
          <p:cNvSpPr/>
          <p:nvPr/>
        </p:nvSpPr>
        <p:spPr>
          <a:xfrm>
            <a:off x="457201" y="5791200"/>
            <a:ext cx="3429000" cy="646331"/>
          </a:xfrm>
          <a:prstGeom prst="rect">
            <a:avLst/>
          </a:prstGeom>
        </p:spPr>
        <p:txBody>
          <a:bodyPr wrap="square">
            <a:spAutoFit/>
          </a:bodyPr>
          <a:lstStyle/>
          <a:p>
            <a:r>
              <a:rPr lang="en-US" dirty="0" smtClean="0"/>
              <a:t>Young girl listening to the family radio.</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8) The Television</a:t>
            </a:r>
            <a:endParaRPr lang="ru-RU" dirty="0"/>
          </a:p>
        </p:txBody>
      </p:sp>
      <p:sp>
        <p:nvSpPr>
          <p:cNvPr id="3" name="Содержимое 2"/>
          <p:cNvSpPr>
            <a:spLocks noGrp="1"/>
          </p:cNvSpPr>
          <p:nvPr>
            <p:ph sz="quarter" idx="1"/>
          </p:nvPr>
        </p:nvSpPr>
        <p:spPr>
          <a:xfrm>
            <a:off x="4800600" y="1143000"/>
            <a:ext cx="3505200" cy="5330952"/>
          </a:xfrm>
        </p:spPr>
        <p:txBody>
          <a:bodyPr>
            <a:normAutofit fontScale="70000" lnSpcReduction="20000"/>
          </a:bodyPr>
          <a:lstStyle/>
          <a:p>
            <a:r>
              <a:rPr lang="en-US" dirty="0" smtClean="0"/>
              <a:t>Once again the technological advancements of war paved the way for television in the 1950’s. The television in the 1950’s and 1960’s was the most wanted appliance. About 10 million Americans had a television set in the 1950’s. It soon became a huge consumer of time. People watched their news each evening as well as their various television shows. The entertainment industry now branched off from films into television. Television became a massive form of communication and generated social changes. We watched the Vietnam War and the assassination of John F. Kennedy on our televisions.</a:t>
            </a:r>
            <a:endParaRPr lang="ru-RU" dirty="0" smtClean="0"/>
          </a:p>
          <a:p>
            <a:endParaRPr lang="ru-RU" dirty="0"/>
          </a:p>
        </p:txBody>
      </p:sp>
      <p:pic>
        <p:nvPicPr>
          <p:cNvPr id="5" name="Рисунок 4" descr="television.gif"/>
          <p:cNvPicPr>
            <a:picLocks noChangeAspect="1"/>
          </p:cNvPicPr>
          <p:nvPr/>
        </p:nvPicPr>
        <p:blipFill>
          <a:blip r:embed="rId2"/>
          <a:stretch>
            <a:fillRect/>
          </a:stretch>
        </p:blipFill>
        <p:spPr>
          <a:xfrm>
            <a:off x="457200" y="2209800"/>
            <a:ext cx="4302038" cy="38862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9) The Computer and Internet</a:t>
            </a:r>
            <a:r>
              <a:rPr lang="ru-RU" dirty="0" smtClean="0"/>
              <a:t/>
            </a:r>
            <a:br>
              <a:rPr lang="ru-RU" dirty="0" smtClean="0"/>
            </a:br>
            <a:endParaRPr lang="ru-RU" dirty="0"/>
          </a:p>
        </p:txBody>
      </p:sp>
      <p:sp>
        <p:nvSpPr>
          <p:cNvPr id="4" name="Содержимое 3"/>
          <p:cNvSpPr>
            <a:spLocks noGrp="1"/>
          </p:cNvSpPr>
          <p:nvPr>
            <p:ph sz="quarter" idx="2"/>
          </p:nvPr>
        </p:nvSpPr>
        <p:spPr>
          <a:xfrm>
            <a:off x="4270248" y="1143000"/>
            <a:ext cx="3883152" cy="5029200"/>
          </a:xfrm>
        </p:spPr>
        <p:txBody>
          <a:bodyPr>
            <a:normAutofit fontScale="62500" lnSpcReduction="20000"/>
          </a:bodyPr>
          <a:lstStyle/>
          <a:p>
            <a:r>
              <a:rPr lang="en-US" dirty="0" smtClean="0"/>
              <a:t>The digital revolution allowed computers to instantly relay information to all parts of the world. In the blink of an eye, through computers and the Internet mass communications was changed forever by bringing the people of the world together.</a:t>
            </a:r>
            <a:endParaRPr lang="ru-RU" dirty="0" smtClean="0"/>
          </a:p>
          <a:p>
            <a:r>
              <a:rPr lang="en-US" dirty="0" smtClean="0"/>
              <a:t>Newspapers and magazines are now online, as well as on paper. Music-sharing sites are online for distribution both legally and illegally. Businesses can be anywhere whether in a downtown office or in a bedroom. You can buy and sell anything online. You can pay your bills and do your banking online. You can meet people in chat areas and have online relationships. Everyone has a website and politics has invaded the Internet as well. In 2004 in the United States, 1 dollar of every eight dollars was spent online. Emailing is now more popular than “snail mail.”</a:t>
            </a:r>
            <a:endParaRPr lang="ru-RU" dirty="0" smtClean="0"/>
          </a:p>
          <a:p>
            <a:r>
              <a:rPr lang="en-US" dirty="0" smtClean="0"/>
              <a:t>Al Gore, the Internet’s creator?</a:t>
            </a:r>
            <a:endParaRPr lang="ru-RU" dirty="0" smtClean="0"/>
          </a:p>
          <a:p>
            <a:endParaRPr lang="ru-RU" dirty="0"/>
          </a:p>
        </p:txBody>
      </p:sp>
      <p:pic>
        <p:nvPicPr>
          <p:cNvPr id="5" name="Содержимое 4" descr="http://images.stanzapub.com/readers/socyberty/2008/07/15/220369_17.jpg"/>
          <p:cNvPicPr>
            <a:picLocks noGrp="1"/>
          </p:cNvPicPr>
          <p:nvPr>
            <p:ph sz="quarter" idx="1"/>
          </p:nvPr>
        </p:nvPicPr>
        <p:blipFill>
          <a:blip r:embed="rId2"/>
          <a:srcRect/>
          <a:stretch>
            <a:fillRect/>
          </a:stretch>
        </p:blipFill>
        <p:spPr bwMode="auto">
          <a:xfrm>
            <a:off x="228600" y="3429000"/>
            <a:ext cx="3657600" cy="2729653"/>
          </a:xfrm>
          <a:prstGeom prst="rect">
            <a:avLst/>
          </a:prstGeom>
          <a:noFill/>
          <a:ln w="9525">
            <a:noFill/>
            <a:miter lim="800000"/>
            <a:headEnd/>
            <a:tailEnd/>
          </a:ln>
        </p:spPr>
      </p:pic>
      <p:sp>
        <p:nvSpPr>
          <p:cNvPr id="32769" name="Rectangle 1"/>
          <p:cNvSpPr>
            <a:spLocks noChangeArrowheads="1"/>
          </p:cNvSpPr>
          <p:nvPr/>
        </p:nvSpPr>
        <p:spPr bwMode="auto">
          <a:xfrm>
            <a:off x="228600" y="6248400"/>
            <a:ext cx="25146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A microprocessor.</a:t>
            </a:r>
            <a:endParaRPr kumimoji="0" lang="en-US" sz="1800" b="0" i="0" u="none" strike="noStrike" cap="none" normalizeH="0" baseline="0" dirty="0" smtClean="0">
              <a:ln>
                <a:noFill/>
              </a:ln>
              <a:solidFill>
                <a:schemeClr val="tx1"/>
              </a:solidFill>
              <a:effectLst/>
              <a:latin typeface="Arial" pitchFamily="34" charset="0"/>
            </a:endParaRPr>
          </a:p>
        </p:txBody>
      </p:sp>
      <p:pic>
        <p:nvPicPr>
          <p:cNvPr id="7" name="Рисунок 6" descr="http://images.stanzapub.com/readers/socyberty/2008/07/15/220369_16.jpg"/>
          <p:cNvPicPr/>
          <p:nvPr/>
        </p:nvPicPr>
        <p:blipFill>
          <a:blip r:embed="rId3"/>
          <a:srcRect/>
          <a:stretch>
            <a:fillRect/>
          </a:stretch>
        </p:blipFill>
        <p:spPr bwMode="auto">
          <a:xfrm>
            <a:off x="609600" y="914400"/>
            <a:ext cx="2863850" cy="2260600"/>
          </a:xfrm>
          <a:prstGeom prst="rect">
            <a:avLst/>
          </a:prstGeom>
          <a:noFill/>
          <a:ln w="9525">
            <a:noFill/>
            <a:miter lim="800000"/>
            <a:headEnd/>
            <a:tailEnd/>
          </a:ln>
        </p:spPr>
      </p:pic>
      <p:sp>
        <p:nvSpPr>
          <p:cNvPr id="32770" name="Rectangle 2"/>
          <p:cNvSpPr>
            <a:spLocks noChangeArrowheads="1"/>
          </p:cNvSpPr>
          <p:nvPr/>
        </p:nvSpPr>
        <p:spPr bwMode="auto">
          <a:xfrm>
            <a:off x="228600" y="3124200"/>
            <a:ext cx="38862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Radio Shack home computer, 1970</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images.stanzapub.com/readers/socyberty/2008/07/15/220369_18.jpg"/>
          <p:cNvPicPr>
            <a:picLocks noGrp="1"/>
          </p:cNvPicPr>
          <p:nvPr>
            <p:ph sz="half" idx="1"/>
          </p:nvPr>
        </p:nvPicPr>
        <p:blipFill>
          <a:blip r:embed="rId2"/>
          <a:srcRect/>
          <a:stretch>
            <a:fillRect/>
          </a:stretch>
        </p:blipFill>
        <p:spPr bwMode="auto">
          <a:xfrm>
            <a:off x="685800" y="1143000"/>
            <a:ext cx="3352800" cy="2438400"/>
          </a:xfrm>
          <a:prstGeom prst="rect">
            <a:avLst/>
          </a:prstGeom>
          <a:noFill/>
          <a:ln w="9525">
            <a:noFill/>
            <a:miter lim="800000"/>
            <a:headEnd/>
            <a:tailEnd/>
          </a:ln>
        </p:spPr>
      </p:pic>
      <p:sp>
        <p:nvSpPr>
          <p:cNvPr id="4" name="Содержимое 3"/>
          <p:cNvSpPr>
            <a:spLocks noGrp="1"/>
          </p:cNvSpPr>
          <p:nvPr>
            <p:ph sz="half" idx="2"/>
          </p:nvPr>
        </p:nvSpPr>
        <p:spPr>
          <a:xfrm>
            <a:off x="4648200" y="1481328"/>
            <a:ext cx="4038600" cy="4690872"/>
          </a:xfrm>
        </p:spPr>
        <p:txBody>
          <a:bodyPr>
            <a:normAutofit fontScale="62500" lnSpcReduction="20000"/>
          </a:bodyPr>
          <a:lstStyle/>
          <a:p>
            <a:r>
              <a:rPr lang="en-US" dirty="0" smtClean="0"/>
              <a:t>Wireless portable media has overtaken our society in the presence of wireless laptops, cell phones and PDAs. Everywhere we look in public places we see the huge impact of our wireless connections. It is difficult to remember life without a cell phone or a wireless connection. I often wish I had stock in a cell phone company as I scan my own monthly bill. But with the speed of technology everything we buy today will only be more advanced tomorrow. </a:t>
            </a:r>
            <a:r>
              <a:rPr lang="ru-RU" dirty="0" err="1" smtClean="0"/>
              <a:t>Technology</a:t>
            </a:r>
            <a:r>
              <a:rPr lang="ru-RU" dirty="0" smtClean="0"/>
              <a:t> </a:t>
            </a:r>
            <a:r>
              <a:rPr lang="ru-RU" dirty="0" err="1" smtClean="0"/>
              <a:t>quickly</a:t>
            </a:r>
            <a:r>
              <a:rPr lang="ru-RU" dirty="0" smtClean="0"/>
              <a:t> </a:t>
            </a:r>
            <a:r>
              <a:rPr lang="ru-RU" dirty="0" err="1" smtClean="0"/>
              <a:t>becomes</a:t>
            </a:r>
            <a:r>
              <a:rPr lang="ru-RU" dirty="0" smtClean="0"/>
              <a:t> </a:t>
            </a:r>
            <a:r>
              <a:rPr lang="ru-RU" dirty="0" err="1" smtClean="0"/>
              <a:t>obsolete</a:t>
            </a:r>
            <a:r>
              <a:rPr lang="ru-RU" dirty="0" smtClean="0"/>
              <a:t> </a:t>
            </a:r>
            <a:r>
              <a:rPr lang="ru-RU" dirty="0" err="1" smtClean="0"/>
              <a:t>as</a:t>
            </a:r>
            <a:r>
              <a:rPr lang="ru-RU" dirty="0" smtClean="0"/>
              <a:t> </a:t>
            </a:r>
            <a:r>
              <a:rPr lang="ru-RU" dirty="0" err="1" smtClean="0"/>
              <a:t>something</a:t>
            </a:r>
            <a:r>
              <a:rPr lang="ru-RU" dirty="0" smtClean="0"/>
              <a:t> </a:t>
            </a:r>
            <a:r>
              <a:rPr lang="ru-RU" dirty="0" err="1" smtClean="0"/>
              <a:t>new</a:t>
            </a:r>
            <a:r>
              <a:rPr lang="ru-RU" dirty="0" smtClean="0"/>
              <a:t> </a:t>
            </a:r>
            <a:r>
              <a:rPr lang="ru-RU" dirty="0" err="1" smtClean="0"/>
              <a:t>is</a:t>
            </a:r>
            <a:r>
              <a:rPr lang="ru-RU" dirty="0" smtClean="0"/>
              <a:t> </a:t>
            </a:r>
            <a:r>
              <a:rPr lang="ru-RU" dirty="0" err="1" smtClean="0"/>
              <a:t>introduced</a:t>
            </a:r>
            <a:r>
              <a:rPr lang="ru-RU" dirty="0" smtClean="0"/>
              <a:t>.</a:t>
            </a:r>
          </a:p>
          <a:p>
            <a:endParaRPr lang="ru-RU" dirty="0"/>
          </a:p>
        </p:txBody>
      </p:sp>
      <p:sp>
        <p:nvSpPr>
          <p:cNvPr id="2" name="Заголовок 1"/>
          <p:cNvSpPr>
            <a:spLocks noGrp="1"/>
          </p:cNvSpPr>
          <p:nvPr>
            <p:ph type="title"/>
          </p:nvPr>
        </p:nvSpPr>
        <p:spPr/>
        <p:txBody>
          <a:bodyPr>
            <a:normAutofit fontScale="90000"/>
          </a:bodyPr>
          <a:lstStyle/>
          <a:p>
            <a:r>
              <a:rPr lang="en-US" b="1" dirty="0" smtClean="0"/>
              <a:t>10) Wireless Technology</a:t>
            </a:r>
            <a:r>
              <a:rPr lang="ru-RU" dirty="0" smtClean="0"/>
              <a:t/>
            </a:r>
            <a:br>
              <a:rPr lang="ru-RU" dirty="0" smtClean="0"/>
            </a:br>
            <a:endParaRPr lang="ru-RU" dirty="0"/>
          </a:p>
        </p:txBody>
      </p:sp>
      <p:sp>
        <p:nvSpPr>
          <p:cNvPr id="35841" name="Rectangle 1"/>
          <p:cNvSpPr>
            <a:spLocks noChangeArrowheads="1"/>
          </p:cNvSpPr>
          <p:nvPr/>
        </p:nvSpPr>
        <p:spPr bwMode="auto">
          <a:xfrm>
            <a:off x="0" y="3581400"/>
            <a:ext cx="39624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Apple</a:t>
            </a:r>
            <a:r>
              <a:rPr kumimoji="0" lang="ru-RU"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PowerBook</a:t>
            </a:r>
            <a:r>
              <a:rPr kumimoji="0" lang="ru-RU"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2006</a:t>
            </a:r>
            <a:endParaRPr kumimoji="0" lang="ru-RU" sz="1800" b="0" i="0" u="none" strike="noStrike" cap="none" normalizeH="0" baseline="0" dirty="0" smtClean="0">
              <a:ln>
                <a:noFill/>
              </a:ln>
              <a:solidFill>
                <a:schemeClr val="tx1"/>
              </a:solidFill>
              <a:effectLst/>
              <a:latin typeface="Arial" pitchFamily="34" charset="0"/>
            </a:endParaRPr>
          </a:p>
        </p:txBody>
      </p:sp>
      <p:pic>
        <p:nvPicPr>
          <p:cNvPr id="7" name="Рисунок 6" descr="http://images.stanzapub.com/readers/socyberty/2008/07/15/220369_20.jpg"/>
          <p:cNvPicPr/>
          <p:nvPr/>
        </p:nvPicPr>
        <p:blipFill>
          <a:blip r:embed="rId3"/>
          <a:srcRect/>
          <a:stretch>
            <a:fillRect/>
          </a:stretch>
        </p:blipFill>
        <p:spPr bwMode="auto">
          <a:xfrm>
            <a:off x="228600" y="3886200"/>
            <a:ext cx="3962400" cy="2286000"/>
          </a:xfrm>
          <a:prstGeom prst="rect">
            <a:avLst/>
          </a:prstGeom>
          <a:noFill/>
          <a:ln w="9525">
            <a:noFill/>
            <a:miter lim="800000"/>
            <a:headEnd/>
            <a:tailEnd/>
          </a:ln>
        </p:spPr>
      </p:pic>
      <p:sp>
        <p:nvSpPr>
          <p:cNvPr id="35842" name="Rectangle 2"/>
          <p:cNvSpPr>
            <a:spLocks noChangeArrowheads="1"/>
          </p:cNvSpPr>
          <p:nvPr/>
        </p:nvSpPr>
        <p:spPr bwMode="auto">
          <a:xfrm>
            <a:off x="609600" y="6172200"/>
            <a:ext cx="28194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Apple</a:t>
            </a:r>
            <a:r>
              <a:rPr kumimoji="0" lang="ru-RU" sz="1400" b="0" i="0" u="none" strike="noStrike" cap="none" normalizeH="0" baseline="0" dirty="0" smtClean="0">
                <a:ln>
                  <a:noFill/>
                </a:ln>
                <a:solidFill>
                  <a:srgbClr val="000000"/>
                </a:solidFill>
                <a:effectLst/>
                <a:latin typeface="Helvetica" charset="-52"/>
                <a:ea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Helvetica" charset="-52"/>
                <a:ea typeface="Times New Roman" pitchFamily="18" charset="0"/>
                <a:cs typeface="Times New Roman" pitchFamily="18" charset="0"/>
              </a:rPr>
              <a:t>iPods</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64463453_0a693c9bb6cf.jpg"/>
          <p:cNvPicPr>
            <a:picLocks noChangeAspect="1"/>
          </p:cNvPicPr>
          <p:nvPr/>
        </p:nvPicPr>
        <p:blipFill>
          <a:blip r:embed="rId2"/>
          <a:srcRect b="4444"/>
          <a:stretch>
            <a:fillRect/>
          </a:stretch>
        </p:blipFill>
        <p:spPr>
          <a:xfrm>
            <a:off x="0" y="0"/>
            <a:ext cx="9144000" cy="6858000"/>
          </a:xfrm>
          <a:prstGeom prst="rect">
            <a:avLst/>
          </a:prstGeom>
        </p:spPr>
      </p:pic>
      <p:sp>
        <p:nvSpPr>
          <p:cNvPr id="2" name="Заголовок 1"/>
          <p:cNvSpPr>
            <a:spLocks noGrp="1"/>
          </p:cNvSpPr>
          <p:nvPr>
            <p:ph type="ctrTitle"/>
          </p:nvPr>
        </p:nvSpPr>
        <p:spPr>
          <a:xfrm>
            <a:off x="304800" y="4495800"/>
            <a:ext cx="8458200" cy="1470025"/>
          </a:xfrm>
        </p:spPr>
        <p:txBody>
          <a:bodyPr>
            <a:normAutofit fontScale="90000"/>
          </a:bodyPr>
          <a:lstStyle/>
          <a:p>
            <a:r>
              <a:rPr lang="en-US" sz="2700" b="0" i="1" dirty="0" smtClean="0"/>
              <a:t>I  wonder what technology will look like in the next 100 or even 1000 years. I can’t even begin to imagine the greatest communications inventions of the next millennium!</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79</TotalTime>
  <Words>747</Words>
  <PresentationFormat>Экран (4:3)</PresentationFormat>
  <Paragraphs>52</Paragraphs>
  <Slides>12</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12</vt:i4>
      </vt:variant>
    </vt:vector>
  </HeadingPairs>
  <TitlesOfParts>
    <vt:vector size="15" baseType="lpstr">
      <vt:lpstr>Эркер</vt:lpstr>
      <vt:lpstr>Городская</vt:lpstr>
      <vt:lpstr>Открытая</vt:lpstr>
      <vt:lpstr>Communication Inventions    That Changed the World Forever </vt:lpstr>
      <vt:lpstr>1)Writing </vt:lpstr>
      <vt:lpstr>2)Paper </vt:lpstr>
      <vt:lpstr>3) Print </vt:lpstr>
      <vt:lpstr>4) The Telegraph </vt:lpstr>
      <vt:lpstr>5) Photography </vt:lpstr>
      <vt:lpstr>6) Cinema </vt:lpstr>
      <vt:lpstr>7) The Radio </vt:lpstr>
      <vt:lpstr>8) The Television</vt:lpstr>
      <vt:lpstr>9) The Computer and Internet </vt:lpstr>
      <vt:lpstr>10) Wireless Technology </vt:lpstr>
      <vt:lpstr>I  wonder what technology will look like in the next 100 or even 1000 years. I can’t even begin to imagine the greatest communications inventions of the next millennium!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Dasha</cp:lastModifiedBy>
  <cp:revision>10</cp:revision>
  <dcterms:modified xsi:type="dcterms:W3CDTF">2011-05-25T18:36:49Z</dcterms:modified>
</cp:coreProperties>
</file>