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56" r:id="rId5"/>
    <p:sldId id="265" r:id="rId6"/>
    <p:sldId id="292" r:id="rId7"/>
    <p:sldId id="257" r:id="rId8"/>
    <p:sldId id="258" r:id="rId9"/>
    <p:sldId id="293" r:id="rId10"/>
    <p:sldId id="259" r:id="rId11"/>
    <p:sldId id="260" r:id="rId12"/>
    <p:sldId id="294" r:id="rId13"/>
    <p:sldId id="263" r:id="rId14"/>
    <p:sldId id="295" r:id="rId15"/>
    <p:sldId id="267" r:id="rId16"/>
    <p:sldId id="268" r:id="rId17"/>
    <p:sldId id="269" r:id="rId18"/>
    <p:sldId id="270" r:id="rId19"/>
    <p:sldId id="274" r:id="rId20"/>
    <p:sldId id="277" r:id="rId21"/>
    <p:sldId id="275" r:id="rId22"/>
    <p:sldId id="297" r:id="rId23"/>
    <p:sldId id="298" r:id="rId24"/>
    <p:sldId id="299" r:id="rId25"/>
    <p:sldId id="278" r:id="rId26"/>
    <p:sldId id="276" r:id="rId27"/>
    <p:sldId id="279" r:id="rId28"/>
    <p:sldId id="280" r:id="rId29"/>
    <p:sldId id="285" r:id="rId30"/>
    <p:sldId id="286" r:id="rId31"/>
    <p:sldId id="296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3600"/>
    <a:srgbClr val="924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94660"/>
  </p:normalViewPr>
  <p:slideViewPr>
    <p:cSldViewPr>
      <p:cViewPr varScale="1">
        <p:scale>
          <a:sx n="87" d="100"/>
          <a:sy n="87" d="100"/>
        </p:scale>
        <p:origin x="104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00" y="1052513"/>
            <a:ext cx="5183188" cy="1470025"/>
          </a:xfrm>
        </p:spPr>
        <p:txBody>
          <a:bodyPr/>
          <a:lstStyle>
            <a:lvl1pPr algn="r">
              <a:defRPr sz="2800">
                <a:solidFill>
                  <a:srgbClr val="E271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algn="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52488" y="1949450"/>
            <a:ext cx="3846512" cy="3927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51400" y="1949450"/>
            <a:ext cx="3846513" cy="3927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72313" y="115888"/>
            <a:ext cx="2071687" cy="57610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52488" y="115888"/>
            <a:ext cx="6067425" cy="57610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43213" y="2295525"/>
            <a:ext cx="6202362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A163BF9-4231-494E-9BB2-D706690902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3AD958C-280E-4A5B-A9C6-D82F8528D61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52488" y="1949450"/>
            <a:ext cx="3846512" cy="3927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51400" y="1949450"/>
            <a:ext cx="3846513" cy="3927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054A57E-CBC4-43FD-8ECD-172B159E652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4C66762-0C61-4039-B132-17D31C648E8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75835E6-66A7-40F3-83BA-C6FE1675C6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39E3DE-3F67-476C-863F-0F77C54D1C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592CDA9-73BB-449D-ABD2-AEB3D52CFE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153E05-05F2-44DF-B28F-E4155C2148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2291EF7-12DA-40C0-A8D2-34DAC8E636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72313" y="115888"/>
            <a:ext cx="2071687" cy="57610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52488" y="115888"/>
            <a:ext cx="6067425" cy="57610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873A7CC-ACBE-4879-8939-6F9E3DB831A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4663" y="1773238"/>
            <a:ext cx="4464050" cy="504825"/>
          </a:xfrm>
        </p:spPr>
        <p:txBody>
          <a:bodyPr/>
          <a:lstStyle>
            <a:lvl1pPr marL="0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84663" y="2205038"/>
            <a:ext cx="4537075" cy="576262"/>
          </a:xfrm>
        </p:spPr>
        <p:txBody>
          <a:bodyPr/>
          <a:lstStyle>
            <a:lvl1pPr marL="1588" indent="0">
              <a:buFont typeface="Wingdings" pitchFamily="2" charset="2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algn="r">
              <a:defRPr smtClean="0">
                <a:latin typeface="Arial" charset="0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750" y="1608138"/>
            <a:ext cx="39243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6450" y="1608138"/>
            <a:ext cx="3925888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7150" y="333375"/>
            <a:ext cx="2135188" cy="5800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333375"/>
            <a:ext cx="6254750" cy="5800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4663" y="1835150"/>
            <a:ext cx="4608512" cy="1089025"/>
          </a:xfrm>
        </p:spPr>
        <p:txBody>
          <a:bodyPr/>
          <a:lstStyle>
            <a:lvl1pPr marL="93663">
              <a:lnSpc>
                <a:spcPct val="100000"/>
              </a:lnSpc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28725" y="3652838"/>
            <a:ext cx="584200" cy="503237"/>
          </a:xfrm>
        </p:spPr>
        <p:txBody>
          <a:bodyPr lIns="0" tIns="0" rIns="0" bIns="0"/>
          <a:lstStyle>
            <a:lvl1pPr marL="0" indent="0" algn="ctr">
              <a:buFont typeface="Wingdings" pitchFamily="2" charset="2"/>
              <a:buNone/>
              <a:defRPr sz="36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&gt;</a:t>
            </a:r>
            <a:r>
              <a:rPr lang="en-US" sz="1000"/>
              <a:t> </a:t>
            </a:r>
            <a:fld id="{F553C3C4-6AD6-452A-BB7B-F18F6C61BE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&gt;</a:t>
            </a:r>
            <a:r>
              <a:rPr lang="en-US" sz="1000"/>
              <a:t> </a:t>
            </a:r>
            <a:fld id="{8C63223F-2223-4464-AB70-245443B798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79438" y="1608138"/>
            <a:ext cx="39243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6138" y="1608138"/>
            <a:ext cx="3925887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&gt;</a:t>
            </a:r>
            <a:r>
              <a:rPr lang="en-US" sz="1000"/>
              <a:t> </a:t>
            </a:r>
            <a:fld id="{D620912D-7F3A-42C1-AAF7-B6FF38ADD1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&gt;</a:t>
            </a:r>
            <a:r>
              <a:rPr lang="en-US" sz="1000"/>
              <a:t> </a:t>
            </a:r>
            <a:fld id="{73ACF3FF-E872-4BFF-98BD-ED9C270083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&gt;</a:t>
            </a:r>
            <a:r>
              <a:rPr lang="en-US" sz="1000"/>
              <a:t> </a:t>
            </a:r>
            <a:fld id="{2F0BD133-7A44-43BA-A134-4474B0AB36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&gt;</a:t>
            </a:r>
            <a:r>
              <a:rPr lang="en-US" sz="1000"/>
              <a:t> </a:t>
            </a:r>
            <a:fld id="{A637F6DF-AF35-4EDA-9E72-5A46A74F58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&gt;</a:t>
            </a:r>
            <a:r>
              <a:rPr lang="en-US" sz="1000"/>
              <a:t> </a:t>
            </a:r>
            <a:fld id="{C3BC3D9B-CF15-40FE-96DF-8F2B0595AD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&gt;</a:t>
            </a:r>
            <a:r>
              <a:rPr lang="en-US" sz="1000"/>
              <a:t> </a:t>
            </a:r>
            <a:fld id="{7D7FB325-DD0C-48E8-A99F-AE0E7633D2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&gt;</a:t>
            </a:r>
            <a:r>
              <a:rPr lang="en-US" sz="1000"/>
              <a:t> </a:t>
            </a:r>
            <a:fld id="{F4FCF743-F1F8-4058-8B8B-7FEC666D63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37313" y="333375"/>
            <a:ext cx="2144712" cy="5800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333375"/>
            <a:ext cx="6284913" cy="5800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&gt;</a:t>
            </a:r>
            <a:r>
              <a:rPr lang="en-US" sz="1000"/>
              <a:t> </a:t>
            </a:r>
            <a:fld id="{9DE88FD5-F0DD-4FD8-8DB2-BF23A10C5D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158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Заголовок</a:t>
            </a:r>
            <a:br>
              <a:rPr lang="ru-RU" smtClean="0"/>
            </a:br>
            <a:r>
              <a:rPr lang="ru-RU" smtClean="0"/>
              <a:t>Можно в две строки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2488" y="1949450"/>
            <a:ext cx="7845425" cy="392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16013" y="6365875"/>
            <a:ext cx="5492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2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Arial" charset="0"/>
        </a:defRPr>
      </a:lvl9pPr>
    </p:titleStyle>
    <p:bodyStyle>
      <a:lvl1pPr marL="266700" indent="-2667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200">
          <a:solidFill>
            <a:srgbClr val="2C2C84"/>
          </a:solidFill>
          <a:latin typeface="+mn-lt"/>
          <a:ea typeface="+mn-ea"/>
          <a:cs typeface="+mn-cs"/>
        </a:defRPr>
      </a:lvl1pPr>
      <a:lvl2pPr marL="712788" indent="-180975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2C2C84"/>
          </a:solidFill>
          <a:latin typeface="+mn-lt"/>
        </a:defRPr>
      </a:lvl2pPr>
      <a:lvl3pPr marL="1235075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2C2C84"/>
          </a:solidFill>
          <a:latin typeface="+mn-lt"/>
        </a:defRPr>
      </a:lvl3pPr>
      <a:lvl4pPr marL="1643063" indent="-22860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2C2C84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rgbClr val="2C2C84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rgbClr val="2C2C84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rgbClr val="2C2C84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rgbClr val="2C2C84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rgbClr val="2C2C84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158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Заголовок</a:t>
            </a:r>
            <a:br>
              <a:rPr lang="ru-RU" smtClean="0"/>
            </a:br>
            <a:r>
              <a:rPr lang="ru-RU" smtClean="0"/>
              <a:t>Можно в две строки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2488" y="1949450"/>
            <a:ext cx="7845425" cy="392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7088" y="6365875"/>
            <a:ext cx="838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200">
                <a:solidFill>
                  <a:schemeClr val="bg1"/>
                </a:solidFill>
              </a:defRPr>
            </a:lvl1pPr>
          </a:lstStyle>
          <a:p>
            <a:fld id="{946FDA15-4413-49B8-AE1F-EDE8FEC5BDD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2C2C84"/>
          </a:solidFill>
          <a:latin typeface="Arial" charset="0"/>
        </a:defRPr>
      </a:lvl9pPr>
    </p:titleStyle>
    <p:bodyStyle>
      <a:lvl1pPr marL="266700" indent="-2667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200">
          <a:solidFill>
            <a:srgbClr val="2C2C84"/>
          </a:solidFill>
          <a:latin typeface="+mn-lt"/>
          <a:ea typeface="+mn-ea"/>
          <a:cs typeface="+mn-cs"/>
        </a:defRPr>
      </a:lvl1pPr>
      <a:lvl2pPr marL="712788" indent="-180975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2C2C84"/>
          </a:solidFill>
          <a:latin typeface="+mn-lt"/>
        </a:defRPr>
      </a:lvl2pPr>
      <a:lvl3pPr marL="1235075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2C2C84"/>
          </a:solidFill>
          <a:latin typeface="+mn-lt"/>
        </a:defRPr>
      </a:lvl3pPr>
      <a:lvl4pPr marL="1643063" indent="-22860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2C2C84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rgbClr val="2C2C84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rgbClr val="2C2C84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rgbClr val="2C2C84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rgbClr val="2C2C84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rgbClr val="2C2C84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333375"/>
            <a:ext cx="6084888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Заголовок слайда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608138"/>
            <a:ext cx="8002588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950" y="6380163"/>
            <a:ext cx="13684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mtClean="0">
                <a:solidFill>
                  <a:schemeClr val="bg1"/>
                </a:solidFill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1338" indent="-5413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+mj-lt"/>
          <a:ea typeface="+mj-ea"/>
          <a:cs typeface="+mj-cs"/>
        </a:defRPr>
      </a:lvl1pPr>
      <a:lvl2pPr marL="541338" indent="-5413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Trebuchet MS" pitchFamily="34" charset="0"/>
        </a:defRPr>
      </a:lvl2pPr>
      <a:lvl3pPr marL="541338" indent="-5413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Trebuchet MS" pitchFamily="34" charset="0"/>
        </a:defRPr>
      </a:lvl3pPr>
      <a:lvl4pPr marL="541338" indent="-5413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Trebuchet MS" pitchFamily="34" charset="0"/>
        </a:defRPr>
      </a:lvl4pPr>
      <a:lvl5pPr marL="541338" indent="-5413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Trebuchet MS" pitchFamily="34" charset="0"/>
        </a:defRPr>
      </a:lvl5pPr>
      <a:lvl6pPr marL="9985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Trebuchet MS" pitchFamily="34" charset="0"/>
        </a:defRPr>
      </a:lvl6pPr>
      <a:lvl7pPr marL="14557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Trebuchet MS" pitchFamily="34" charset="0"/>
        </a:defRPr>
      </a:lvl7pPr>
      <a:lvl8pPr marL="19129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Trebuchet MS" pitchFamily="34" charset="0"/>
        </a:defRPr>
      </a:lvl8pPr>
      <a:lvl9pPr marL="23701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40000"/>
        </a:spcAft>
        <a:buClr>
          <a:srgbClr val="F39220"/>
        </a:buClr>
        <a:buFont typeface="Wingdings" pitchFamily="2" charset="2"/>
        <a:buChar char="¨"/>
        <a:defRPr sz="2400">
          <a:solidFill>
            <a:srgbClr val="000066"/>
          </a:solidFill>
          <a:latin typeface="+mn-lt"/>
          <a:ea typeface="+mn-ea"/>
          <a:cs typeface="+mn-cs"/>
        </a:defRPr>
      </a:lvl1pPr>
      <a:lvl2pPr marL="708025" indent="-363538" algn="l" rtl="0" eaLnBrk="1" fontAlgn="base" hangingPunct="1">
        <a:spcBef>
          <a:spcPct val="0"/>
        </a:spcBef>
        <a:spcAft>
          <a:spcPct val="40000"/>
        </a:spcAft>
        <a:buClr>
          <a:srgbClr val="0985D2"/>
        </a:buClr>
        <a:buFont typeface="Wingdings" pitchFamily="2" charset="2"/>
        <a:buChar char="¨"/>
        <a:defRPr sz="2400">
          <a:solidFill>
            <a:srgbClr val="000066"/>
          </a:solidFill>
          <a:latin typeface="+mn-lt"/>
        </a:defRPr>
      </a:lvl2pPr>
      <a:lvl3pPr marL="1065213" indent="-346075" algn="l" rtl="0" eaLnBrk="1" fontAlgn="base" hangingPunct="1">
        <a:spcBef>
          <a:spcPct val="0"/>
        </a:spcBef>
        <a:spcAft>
          <a:spcPct val="40000"/>
        </a:spcAft>
        <a:buClr>
          <a:srgbClr val="EA4037"/>
        </a:buClr>
        <a:buFont typeface="Wingdings" pitchFamily="2" charset="2"/>
        <a:buChar char="¨"/>
        <a:defRPr sz="2000">
          <a:solidFill>
            <a:srgbClr val="000066"/>
          </a:solidFill>
          <a:latin typeface="+mn-lt"/>
        </a:defRPr>
      </a:lvl3pPr>
      <a:lvl4pPr marL="1631950" indent="-228600" algn="l" rtl="0" eaLnBrk="1" fontAlgn="base" hangingPunct="1">
        <a:spcBef>
          <a:spcPct val="2000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000066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000066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000066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000066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000066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333375"/>
            <a:ext cx="6084888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Заголовок слайда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9438" y="1608138"/>
            <a:ext cx="800258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950" y="6380163"/>
            <a:ext cx="13684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&gt;</a:t>
            </a:r>
            <a:r>
              <a:rPr lang="en-US" sz="1000"/>
              <a:t> </a:t>
            </a:r>
            <a:fld id="{4801ADDE-3FA1-4580-A59F-A31D6AF86E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marL="541338" indent="-5413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+mj-lt"/>
          <a:ea typeface="+mj-ea"/>
          <a:cs typeface="+mj-cs"/>
        </a:defRPr>
      </a:lvl1pPr>
      <a:lvl2pPr marL="541338" indent="-5413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Trebuchet MS" pitchFamily="34" charset="0"/>
        </a:defRPr>
      </a:lvl2pPr>
      <a:lvl3pPr marL="541338" indent="-5413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Trebuchet MS" pitchFamily="34" charset="0"/>
        </a:defRPr>
      </a:lvl3pPr>
      <a:lvl4pPr marL="541338" indent="-5413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Trebuchet MS" pitchFamily="34" charset="0"/>
        </a:defRPr>
      </a:lvl4pPr>
      <a:lvl5pPr marL="541338" indent="-5413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Trebuchet MS" pitchFamily="34" charset="0"/>
        </a:defRPr>
      </a:lvl5pPr>
      <a:lvl6pPr marL="9985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Trebuchet MS" pitchFamily="34" charset="0"/>
        </a:defRPr>
      </a:lvl6pPr>
      <a:lvl7pPr marL="14557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Trebuchet MS" pitchFamily="34" charset="0"/>
        </a:defRPr>
      </a:lvl7pPr>
      <a:lvl8pPr marL="19129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Trebuchet MS" pitchFamily="34" charset="0"/>
        </a:defRPr>
      </a:lvl8pPr>
      <a:lvl9pPr marL="237013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40000"/>
        </a:spcAft>
        <a:buClr>
          <a:srgbClr val="F39220"/>
        </a:buClr>
        <a:buFont typeface="Wingdings" pitchFamily="2" charset="2"/>
        <a:buChar char="¨"/>
        <a:defRPr sz="2400">
          <a:solidFill>
            <a:srgbClr val="000066"/>
          </a:solidFill>
          <a:latin typeface="+mn-lt"/>
          <a:ea typeface="+mn-ea"/>
          <a:cs typeface="+mn-cs"/>
        </a:defRPr>
      </a:lvl1pPr>
      <a:lvl2pPr marL="708025" indent="-363538" algn="l" rtl="0" eaLnBrk="1" fontAlgn="base" hangingPunct="1">
        <a:spcBef>
          <a:spcPct val="0"/>
        </a:spcBef>
        <a:spcAft>
          <a:spcPct val="40000"/>
        </a:spcAft>
        <a:buClr>
          <a:srgbClr val="0985D2"/>
        </a:buClr>
        <a:buFont typeface="Wingdings" pitchFamily="2" charset="2"/>
        <a:buChar char="¨"/>
        <a:defRPr sz="2400">
          <a:solidFill>
            <a:srgbClr val="000066"/>
          </a:solidFill>
          <a:latin typeface="+mn-lt"/>
        </a:defRPr>
      </a:lvl2pPr>
      <a:lvl3pPr marL="1065213" indent="-346075" algn="l" rtl="0" eaLnBrk="1" fontAlgn="base" hangingPunct="1">
        <a:spcBef>
          <a:spcPct val="0"/>
        </a:spcBef>
        <a:spcAft>
          <a:spcPct val="40000"/>
        </a:spcAft>
        <a:buClr>
          <a:srgbClr val="EA4037"/>
        </a:buClr>
        <a:buFont typeface="Wingdings" pitchFamily="2" charset="2"/>
        <a:buChar char="¨"/>
        <a:defRPr sz="2000">
          <a:solidFill>
            <a:srgbClr val="000066"/>
          </a:solidFill>
          <a:latin typeface="+mn-lt"/>
        </a:defRPr>
      </a:lvl3pPr>
      <a:lvl4pPr marL="1631950" indent="-228600" algn="l" rtl="0" eaLnBrk="1" fontAlgn="base" hangingPunct="1">
        <a:spcBef>
          <a:spcPct val="2000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000066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000066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000066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000066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000066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60649"/>
            <a:ext cx="9144000" cy="2261890"/>
          </a:xfrm>
        </p:spPr>
        <p:txBody>
          <a:bodyPr/>
          <a:lstStyle/>
          <a:p>
            <a:pPr algn="ctr"/>
            <a:r>
              <a:rPr lang="en-US" sz="7200" b="1" dirty="0" smtClean="0">
                <a:solidFill>
                  <a:srgbClr val="924900"/>
                </a:solidFill>
                <a:latin typeface="Chiller" pitchFamily="82" charset="0"/>
              </a:rPr>
              <a:t>IP Multicast  </a:t>
            </a:r>
            <a:r>
              <a:rPr lang="ru-RU" sz="5100" i="1" dirty="0" smtClean="0">
                <a:solidFill>
                  <a:srgbClr val="924900"/>
                </a:solidFill>
              </a:rPr>
              <a:t>как точка роста видеоконференцсвязи</a:t>
            </a:r>
            <a:endParaRPr lang="ru-RU" sz="5100" i="1" dirty="0">
              <a:solidFill>
                <a:srgbClr val="924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63BF9-4231-494E-9BB2-D7066909024F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1571612"/>
            <a:ext cx="81439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Calibri" pitchFamily="34" charset="0"/>
              </a:rPr>
              <a:t>	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Методы связи, активно используемые бизнесом сегодня – электронная почта и телефон, не являются эффективными и достаточными инструментами для принятия серьезных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бизнес-решений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.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	Видеоконференцсвязь сегодня – это комплексное решение, обладающее высокой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масштабируемостью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, надежностью, безопасностью и способностью к интеграции с другими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ИТ-системами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, что приводит к повышению эффективности деятельности и в конечном счете, </a:t>
            </a:r>
            <a:r>
              <a:rPr lang="ru-RU" sz="2400" u="sng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прибыльности компании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.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15888"/>
            <a:ext cx="8786842" cy="1143000"/>
          </a:xfrm>
        </p:spPr>
        <p:txBody>
          <a:bodyPr/>
          <a:lstStyle/>
          <a:p>
            <a:r>
              <a:rPr lang="ru-RU" dirty="0" smtClean="0"/>
              <a:t>Введение - способы передачи данных в </a:t>
            </a:r>
            <a:r>
              <a:rPr lang="en-US" dirty="0" smtClean="0"/>
              <a:t>IP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63BF9-4231-494E-9BB2-D7066909024F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79648" t="27539" r="3880" b="51953"/>
          <a:stretch>
            <a:fillRect/>
          </a:stretch>
        </p:blipFill>
        <p:spPr bwMode="auto">
          <a:xfrm>
            <a:off x="500034" y="1671626"/>
            <a:ext cx="2714642" cy="1900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79099" t="43164" r="4429" b="37305"/>
          <a:stretch>
            <a:fillRect/>
          </a:stretch>
        </p:blipFill>
        <p:spPr bwMode="auto">
          <a:xfrm>
            <a:off x="1785919" y="4071942"/>
            <a:ext cx="2786082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l="79099" t="35351" r="3331" b="41211"/>
          <a:stretch>
            <a:fillRect/>
          </a:stretch>
        </p:blipFill>
        <p:spPr bwMode="auto">
          <a:xfrm>
            <a:off x="6310325" y="1571612"/>
            <a:ext cx="2667018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 l="17606" t="23633" r="23096" b="14843"/>
          <a:stretch>
            <a:fillRect/>
          </a:stretch>
        </p:blipFill>
        <p:spPr bwMode="auto">
          <a:xfrm>
            <a:off x="5143504" y="4143380"/>
            <a:ext cx="3071833" cy="1791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 l="21449" t="20703" r="28038" b="16797"/>
          <a:stretch>
            <a:fillRect/>
          </a:stretch>
        </p:blipFill>
        <p:spPr bwMode="auto">
          <a:xfrm>
            <a:off x="3357554" y="1643050"/>
            <a:ext cx="2763758" cy="1922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857224" y="3373939"/>
            <a:ext cx="19545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Calibri" pitchFamily="34" charset="0"/>
              </a:rPr>
              <a:t>Anycast</a:t>
            </a:r>
            <a:endParaRPr lang="ru-RU" sz="4400" dirty="0"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28794" y="5786454"/>
            <a:ext cx="24536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Calibri" pitchFamily="34" charset="0"/>
              </a:rPr>
              <a:t>Broadcast</a:t>
            </a:r>
            <a:endParaRPr lang="ru-RU" sz="4400" dirty="0"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86578" y="3373939"/>
            <a:ext cx="18824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Calibri" pitchFamily="34" charset="0"/>
              </a:rPr>
              <a:t>Unicast</a:t>
            </a:r>
            <a:endParaRPr lang="ru-RU" sz="4400" dirty="0"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3306" y="3373939"/>
            <a:ext cx="23216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Calibri" pitchFamily="34" charset="0"/>
              </a:rPr>
              <a:t>Multicast</a:t>
            </a:r>
            <a:endParaRPr lang="ru-RU" sz="4400" dirty="0">
              <a:latin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00694" y="5786454"/>
            <a:ext cx="20283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Calibri" pitchFamily="34" charset="0"/>
              </a:rPr>
              <a:t>Geocast</a:t>
            </a:r>
            <a:endParaRPr lang="ru-RU" sz="4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1556793"/>
            <a:ext cx="7353895" cy="2208758"/>
          </a:xfrm>
        </p:spPr>
        <p:txBody>
          <a:bodyPr/>
          <a:lstStyle/>
          <a:p>
            <a:r>
              <a:rPr lang="ru-RU" dirty="0" smtClean="0"/>
              <a:t>1. Определение, актуальность и </a:t>
            </a:r>
            <a:br>
              <a:rPr lang="ru-RU" dirty="0" smtClean="0"/>
            </a:br>
            <a:r>
              <a:rPr lang="ru-RU" dirty="0" smtClean="0"/>
              <a:t>применение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2214554"/>
            <a:ext cx="6286544" cy="3300968"/>
          </a:xfrm>
        </p:spPr>
        <p:txBody>
          <a:bodyPr/>
          <a:lstStyle/>
          <a:p>
            <a:r>
              <a:rPr lang="ru-RU" sz="2400" b="1" i="1" u="sng" dirty="0" err="1" smtClean="0">
                <a:latin typeface="Calibri" pitchFamily="34" charset="0"/>
              </a:rPr>
              <a:t>Multicast</a:t>
            </a:r>
            <a:r>
              <a:rPr lang="ru-RU" sz="2400" dirty="0" smtClean="0">
                <a:latin typeface="Calibri" pitchFamily="34" charset="0"/>
              </a:rPr>
              <a:t> (англ. групповая передача) — специальная форма широковещания, при которой сетевой пакет одновременно направляется определённому подмножеству адресатов — не одному (</a:t>
            </a:r>
            <a:r>
              <a:rPr lang="ru-RU" sz="2400" dirty="0" err="1" smtClean="0">
                <a:latin typeface="Calibri" pitchFamily="34" charset="0"/>
              </a:rPr>
              <a:t>unicast</a:t>
            </a:r>
            <a:r>
              <a:rPr lang="ru-RU" sz="2400" dirty="0" smtClean="0">
                <a:latin typeface="Calibri" pitchFamily="34" charset="0"/>
              </a:rPr>
              <a:t>), и не всем (</a:t>
            </a:r>
            <a:r>
              <a:rPr lang="ru-RU" sz="2400" dirty="0" err="1" smtClean="0">
                <a:latin typeface="Calibri" pitchFamily="34" charset="0"/>
              </a:rPr>
              <a:t>broadcast</a:t>
            </a:r>
            <a:r>
              <a:rPr lang="ru-RU" sz="2400" dirty="0" smtClean="0">
                <a:latin typeface="Calibri" pitchFamily="34" charset="0"/>
              </a:rPr>
              <a:t>).</a:t>
            </a:r>
          </a:p>
          <a:p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4A57E-CBC4-43FD-8ECD-172B159E6527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16105" t="24979" r="72599" b="18950"/>
          <a:stretch>
            <a:fillRect/>
          </a:stretch>
        </p:blipFill>
        <p:spPr bwMode="auto">
          <a:xfrm>
            <a:off x="6513936" y="1500174"/>
            <a:ext cx="220146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71472" y="1556792"/>
            <a:ext cx="8215370" cy="4320133"/>
          </a:xfrm>
        </p:spPr>
        <p:txBody>
          <a:bodyPr/>
          <a:lstStyle/>
          <a:p>
            <a:r>
              <a:rPr lang="en-US" sz="2400" b="1" i="1" u="sng" dirty="0" smtClean="0">
                <a:latin typeface="Calibri" pitchFamily="34" charset="0"/>
              </a:rPr>
              <a:t>IP </a:t>
            </a:r>
            <a:r>
              <a:rPr lang="ru-RU" sz="2400" b="1" i="1" u="sng" dirty="0" err="1" smtClean="0">
                <a:latin typeface="Calibri" pitchFamily="34" charset="0"/>
              </a:rPr>
              <a:t>Multicast</a:t>
            </a:r>
            <a:r>
              <a:rPr lang="en-US" sz="2400" b="1" i="1" u="sng" dirty="0" smtClean="0">
                <a:latin typeface="Calibri" pitchFamily="34" charset="0"/>
              </a:rPr>
              <a:t> </a:t>
            </a:r>
            <a:r>
              <a:rPr lang="ru-RU" sz="2400" b="1" i="1" u="sng" dirty="0" smtClean="0">
                <a:latin typeface="Calibri" pitchFamily="34" charset="0"/>
              </a:rPr>
              <a:t> - </a:t>
            </a:r>
            <a:r>
              <a:rPr lang="ru-RU" sz="2400" dirty="0" smtClean="0">
                <a:latin typeface="Calibri" pitchFamily="34" charset="0"/>
              </a:rPr>
              <a:t>режим многоадресной передачи, способ отправки IP </a:t>
            </a:r>
            <a:r>
              <a:rPr lang="ru-RU" sz="2400" dirty="0" err="1" smtClean="0">
                <a:latin typeface="Calibri" pitchFamily="34" charset="0"/>
              </a:rPr>
              <a:t>датаграмм</a:t>
            </a:r>
            <a:r>
              <a:rPr lang="ru-RU" sz="2400" dirty="0" smtClean="0">
                <a:latin typeface="Calibri" pitchFamily="34" charset="0"/>
              </a:rPr>
              <a:t> группе получателей через одну отправку. </a:t>
            </a:r>
            <a:endParaRPr lang="en-US" sz="2400" dirty="0" smtClean="0">
              <a:latin typeface="Calibri" pitchFamily="34" charset="0"/>
            </a:endParaRPr>
          </a:p>
          <a:p>
            <a:endParaRPr lang="en-US" sz="2400" dirty="0" smtClean="0">
              <a:latin typeface="Calibri" pitchFamily="34" charset="0"/>
            </a:endParaRPr>
          </a:p>
          <a:p>
            <a:r>
              <a:rPr lang="ru-RU" sz="2400" b="1" i="1" u="sng" dirty="0" smtClean="0">
                <a:latin typeface="Calibri" pitchFamily="34" charset="0"/>
              </a:rPr>
              <a:t>IP </a:t>
            </a:r>
            <a:r>
              <a:rPr lang="ru-RU" sz="2400" b="1" i="1" u="sng" dirty="0" err="1" smtClean="0">
                <a:latin typeface="Calibri" pitchFamily="34" charset="0"/>
              </a:rPr>
              <a:t>Multicast</a:t>
            </a:r>
            <a:r>
              <a:rPr lang="ru-RU" sz="2400" b="1" i="1" u="sng" dirty="0" smtClean="0">
                <a:latin typeface="Calibri" pitchFamily="34" charset="0"/>
              </a:rPr>
              <a:t> </a:t>
            </a:r>
            <a:r>
              <a:rPr lang="ru-RU" sz="2400" dirty="0" smtClean="0">
                <a:latin typeface="Calibri" pitchFamily="34" charset="0"/>
              </a:rPr>
              <a:t>– это технология сохранения полосы пропускания, которая позволяет снизить объемы трафика за счет одновременной доставки одного и того же потока информации тысячам корпоративных и домашних адресатов при групповой передаче</a:t>
            </a:r>
            <a:endParaRPr lang="ru-RU" sz="2400" dirty="0"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4A57E-CBC4-43FD-8ECD-172B159E6527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и применение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357298"/>
            <a:ext cx="8929718" cy="4608512"/>
          </a:xfrm>
        </p:spPr>
        <p:txBody>
          <a:bodyPr/>
          <a:lstStyle/>
          <a:p>
            <a:r>
              <a:rPr lang="ru-RU" sz="2400" dirty="0" smtClean="0"/>
              <a:t> видеоконференции, видео и аудио рассылка</a:t>
            </a:r>
          </a:p>
          <a:p>
            <a:r>
              <a:rPr lang="ru-RU" sz="2400" dirty="0" smtClean="0"/>
              <a:t> корпоративные коммуникации</a:t>
            </a:r>
          </a:p>
          <a:p>
            <a:r>
              <a:rPr lang="ru-RU" sz="2400" dirty="0" smtClean="0"/>
              <a:t> дистанционное обучение</a:t>
            </a:r>
          </a:p>
          <a:p>
            <a:r>
              <a:rPr lang="ru-RU" sz="2400" dirty="0" smtClean="0"/>
              <a:t> распространение обновлений программного обеспечения, биржевых котировок и новостей</a:t>
            </a:r>
          </a:p>
          <a:p>
            <a:r>
              <a:rPr lang="ru-RU" sz="2400" dirty="0" smtClean="0"/>
              <a:t>IPTV (интерактивное цифровое телевидение)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4A57E-CBC4-43FD-8ECD-172B159E6527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929065"/>
            <a:ext cx="4000528" cy="2825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929065"/>
            <a:ext cx="4143404" cy="2808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2295525"/>
            <a:ext cx="7545409" cy="1470025"/>
          </a:xfrm>
        </p:spPr>
        <p:txBody>
          <a:bodyPr/>
          <a:lstStyle/>
          <a:p>
            <a:r>
              <a:rPr lang="ru-RU" dirty="0" smtClean="0"/>
              <a:t>2. Преимущества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 сети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643050"/>
            <a:ext cx="7845425" cy="4572032"/>
          </a:xfrm>
        </p:spPr>
        <p:txBody>
          <a:bodyPr/>
          <a:lstStyle/>
          <a:p>
            <a:r>
              <a:rPr lang="ru-RU" dirty="0" smtClean="0"/>
              <a:t>один пакет информации отправляется всем необходимым адресатам без лишнего дублирования</a:t>
            </a:r>
          </a:p>
          <a:p>
            <a:r>
              <a:rPr lang="ru-RU" dirty="0" smtClean="0"/>
              <a:t>полоса используется гораздо более эффективно</a:t>
            </a:r>
          </a:p>
          <a:p>
            <a:r>
              <a:rPr lang="ru-RU" dirty="0" smtClean="0"/>
              <a:t>добавление новых пользователей не влечет за собой увеличение пропускной способности сети</a:t>
            </a:r>
          </a:p>
          <a:p>
            <a:r>
              <a:rPr lang="ru-RU" dirty="0" smtClean="0"/>
              <a:t>сокращается нагрузка на посылающий сервер</a:t>
            </a:r>
          </a:p>
          <a:p>
            <a:r>
              <a:rPr lang="ru-RU" dirty="0" smtClean="0"/>
              <a:t>сняты ограничения по количеству адресатов</a:t>
            </a:r>
          </a:p>
          <a:p>
            <a:r>
              <a:rPr lang="ru-RU" dirty="0" smtClean="0"/>
              <a:t>обеспечивается доступ корпоративных пользователей к данным и сервисам, ранее недоступным, так как для их реализации с помощью обычной адресации потребовались бы значительные сетевые ресурсы.</a:t>
            </a:r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63BF9-4231-494E-9BB2-D7066909024F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3. Топология сети и пояснения выбора данной сети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43702" y="1643050"/>
            <a:ext cx="2286016" cy="1143000"/>
          </a:xfrm>
        </p:spPr>
        <p:txBody>
          <a:bodyPr/>
          <a:lstStyle/>
          <a:p>
            <a:r>
              <a:rPr lang="ru-RU" dirty="0" smtClean="0"/>
              <a:t>Шина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4A57E-CBC4-43FD-8ECD-172B159E6527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6876" t="27188" r="46044" b="37375"/>
          <a:stretch>
            <a:fillRect/>
          </a:stretch>
        </p:blipFill>
        <p:spPr bwMode="auto">
          <a:xfrm>
            <a:off x="0" y="0"/>
            <a:ext cx="6115842" cy="3286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Users\Лена\Desktop\Безымянный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1" y="3286120"/>
            <a:ext cx="6000760" cy="3571880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714348" y="4429132"/>
            <a:ext cx="214314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2C2C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Звезда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2C2C84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/>
          <a:lstStyle/>
          <a:p>
            <a:r>
              <a:rPr lang="ru-RU" dirty="0" smtClean="0"/>
              <a:t>Пояснение выбора сети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1961456"/>
            <a:ext cx="8715436" cy="4896544"/>
          </a:xfrm>
        </p:spPr>
        <p:txBody>
          <a:bodyPr/>
          <a:lstStyle/>
          <a:p>
            <a:r>
              <a:rPr lang="ru-RU" sz="2400" dirty="0" smtClean="0"/>
              <a:t>распространение пакетов ко всем необходимым подсетям без дублирования и петель.</a:t>
            </a:r>
          </a:p>
          <a:p>
            <a:r>
              <a:rPr lang="ru-RU" sz="2400" dirty="0" smtClean="0"/>
              <a:t>Минимальные затраты, связанные со встречными требованиями к пропускной способности приложений, такими как видео высокой четкости </a:t>
            </a:r>
          </a:p>
          <a:p>
            <a:r>
              <a:rPr lang="ru-RU" sz="2400" dirty="0" smtClean="0"/>
              <a:t>появившиеся и выбывшие члены группы динамически учитываются в построении путей маршрутизации. </a:t>
            </a:r>
          </a:p>
          <a:p>
            <a:endParaRPr lang="ru-RU" sz="24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4A57E-CBC4-43FD-8ECD-172B159E6527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4. Линии связи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3008313" cy="526380"/>
          </a:xfrm>
        </p:spPr>
        <p:txBody>
          <a:bodyPr/>
          <a:lstStyle/>
          <a:p>
            <a:r>
              <a:rPr lang="ru-RU" dirty="0" smtClean="0"/>
              <a:t>Линии связи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2CDA9-73BB-449D-ABD2-AEB3D52CFE93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85786" y="1428736"/>
            <a:ext cx="77153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/>
              <a:t>Оптимальной средой передачи для </a:t>
            </a:r>
            <a:r>
              <a:rPr lang="en-US" sz="2600" dirty="0" smtClean="0"/>
              <a:t>IP Multicast</a:t>
            </a:r>
            <a:r>
              <a:rPr lang="ru-RU" sz="2600" dirty="0" smtClean="0"/>
              <a:t> является волоконно-оптические линии связи, так как это позволяет увеличить ширину полосы пропускания и число каналов передачи.</a:t>
            </a:r>
            <a:endParaRPr lang="ru-RU" sz="2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143248"/>
            <a:ext cx="3857652" cy="3328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3071810"/>
            <a:ext cx="4143404" cy="3399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5. </a:t>
            </a:r>
            <a:r>
              <a:rPr lang="en-US" dirty="0" smtClean="0"/>
              <a:t>C</a:t>
            </a:r>
            <a:r>
              <a:rPr lang="ru-RU" dirty="0" err="1" smtClean="0"/>
              <a:t>етевая</a:t>
            </a:r>
            <a:r>
              <a:rPr lang="ru-RU" dirty="0" smtClean="0"/>
              <a:t> архитектура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3008313" cy="598388"/>
          </a:xfrm>
        </p:spPr>
        <p:txBody>
          <a:bodyPr/>
          <a:lstStyle/>
          <a:p>
            <a:r>
              <a:rPr lang="ru-RU" dirty="0" smtClean="0"/>
              <a:t>Сетевая архитектура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412776"/>
            <a:ext cx="9144000" cy="4691063"/>
          </a:xfrm>
        </p:spPr>
        <p:txBody>
          <a:bodyPr/>
          <a:lstStyle/>
          <a:p>
            <a:r>
              <a:rPr lang="ru-RU" sz="2800" dirty="0" smtClean="0"/>
              <a:t>Технологию </a:t>
            </a:r>
            <a:r>
              <a:rPr lang="en-US" sz="2800" dirty="0" smtClean="0"/>
              <a:t>IP Multicast</a:t>
            </a:r>
            <a:r>
              <a:rPr lang="ru-RU" sz="2800" dirty="0" smtClean="0"/>
              <a:t>, содержащую несколько типов сред и систем передачи данных, таких как </a:t>
            </a:r>
            <a:r>
              <a:rPr lang="en-US" sz="2800" dirty="0" smtClean="0"/>
              <a:t>Ethernet, Token Ring, FDDI, Frame Relay, SMDS</a:t>
            </a:r>
            <a:r>
              <a:rPr lang="ru-RU" sz="2800" dirty="0" smtClean="0"/>
              <a:t> и</a:t>
            </a:r>
            <a:r>
              <a:rPr lang="en-US" sz="2800" dirty="0" smtClean="0"/>
              <a:t> Fast Ethernet</a:t>
            </a:r>
            <a:r>
              <a:rPr lang="ru-RU" sz="2800" dirty="0" smtClean="0"/>
              <a:t> (предпочтительнее), предпочтительней внедрять при поддержке таких протоколов: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IGMP</a:t>
            </a:r>
            <a:r>
              <a:rPr lang="ru-RU" sz="2800" dirty="0" smtClean="0"/>
              <a:t> (для подключение клиентов и серверов к группам многоцелевой рассылки)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CGMP</a:t>
            </a:r>
            <a:r>
              <a:rPr lang="ru-RU" sz="2800" dirty="0" smtClean="0"/>
              <a:t> (для ограничения многоцелевых деревьев)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PIM</a:t>
            </a:r>
            <a:r>
              <a:rPr lang="ru-RU" sz="2800" dirty="0" smtClean="0"/>
              <a:t> (для обеспечения построения эффективных деревьев IP </a:t>
            </a:r>
            <a:r>
              <a:rPr lang="ru-RU" sz="2800" dirty="0" err="1" smtClean="0"/>
              <a:t>multicast</a:t>
            </a:r>
            <a:r>
              <a:rPr lang="ru-RU" sz="2800" dirty="0" smtClean="0"/>
              <a:t>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2CDA9-73BB-449D-ABD2-AEB3D52CFE93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6. Устройства связи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2CDA9-73BB-449D-ABD2-AEB3D52CFE93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3008313" cy="598388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ru-RU" dirty="0" smtClean="0"/>
              <a:t>Устройства связи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85786" y="1571612"/>
            <a:ext cx="7143800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fontAlgn="base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</a:pPr>
            <a:r>
              <a:rPr lang="ru-RU" sz="2400" dirty="0" err="1" smtClean="0">
                <a:solidFill>
                  <a:srgbClr val="2C2C84"/>
                </a:solidFill>
              </a:rPr>
              <a:t>Маршрутизаторы</a:t>
            </a:r>
            <a:endParaRPr lang="ru-RU" sz="2400" dirty="0" smtClean="0">
              <a:solidFill>
                <a:srgbClr val="2C2C84"/>
              </a:solidFill>
            </a:endParaRPr>
          </a:p>
          <a:p>
            <a:pPr marL="266700" indent="-266700" fontAlgn="base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</a:pPr>
            <a:r>
              <a:rPr lang="ru-RU" sz="2400" dirty="0" smtClean="0">
                <a:solidFill>
                  <a:srgbClr val="2C2C84"/>
                </a:solidFill>
              </a:rPr>
              <a:t>Коммутаторы</a:t>
            </a:r>
          </a:p>
          <a:p>
            <a:pPr marL="266700" indent="-266700" fontAlgn="base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</a:pPr>
            <a:r>
              <a:rPr lang="ru-RU" sz="2400" dirty="0" smtClean="0">
                <a:solidFill>
                  <a:srgbClr val="2C2C84"/>
                </a:solidFill>
              </a:rPr>
              <a:t>Сервер многоточечных видеоконференций (MCU - </a:t>
            </a:r>
            <a:r>
              <a:rPr lang="ru-RU" sz="2400" dirty="0" err="1" smtClean="0">
                <a:solidFill>
                  <a:srgbClr val="2C2C84"/>
                </a:solidFill>
              </a:rPr>
              <a:t>Multipoint</a:t>
            </a:r>
            <a:r>
              <a:rPr lang="ru-RU" sz="2400" dirty="0" smtClean="0">
                <a:solidFill>
                  <a:srgbClr val="2C2C84"/>
                </a:solidFill>
              </a:rPr>
              <a:t> </a:t>
            </a:r>
            <a:r>
              <a:rPr lang="ru-RU" sz="2400" dirty="0" err="1" smtClean="0">
                <a:solidFill>
                  <a:srgbClr val="2C2C84"/>
                </a:solidFill>
              </a:rPr>
              <a:t>Сontrol</a:t>
            </a:r>
            <a:r>
              <a:rPr lang="ru-RU" sz="2400" dirty="0" smtClean="0">
                <a:solidFill>
                  <a:srgbClr val="2C2C84"/>
                </a:solidFill>
              </a:rPr>
              <a:t> </a:t>
            </a:r>
            <a:r>
              <a:rPr lang="ru-RU" sz="2400" dirty="0" err="1" smtClean="0">
                <a:solidFill>
                  <a:srgbClr val="2C2C84"/>
                </a:solidFill>
              </a:rPr>
              <a:t>Unit</a:t>
            </a:r>
            <a:r>
              <a:rPr lang="ru-RU" sz="2400" dirty="0" smtClean="0">
                <a:solidFill>
                  <a:srgbClr val="2C2C84"/>
                </a:solidFill>
              </a:rPr>
              <a:t>) </a:t>
            </a:r>
          </a:p>
          <a:p>
            <a:pPr marL="266700" indent="-266700" fontAlgn="base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</a:pPr>
            <a:r>
              <a:rPr lang="ru-RU" sz="2400" dirty="0" err="1" smtClean="0">
                <a:solidFill>
                  <a:srgbClr val="2C2C84"/>
                </a:solidFill>
              </a:rPr>
              <a:t>Криптомаршрутизаторы</a:t>
            </a:r>
            <a:r>
              <a:rPr lang="ru-RU" sz="2400" dirty="0" smtClean="0">
                <a:solidFill>
                  <a:srgbClr val="2C2C84"/>
                </a:solidFill>
              </a:rPr>
              <a:t> </a:t>
            </a:r>
          </a:p>
        </p:txBody>
      </p:sp>
      <p:pic>
        <p:nvPicPr>
          <p:cNvPr id="11266" name="Picture 2" descr="http://www.ivci.com/images/videoconferencing-codian-mcu-4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643314"/>
            <a:ext cx="4429124" cy="3022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Picture 4" descr="http://myttk.ru/images/faq/pulse/rout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643314"/>
            <a:ext cx="3500462" cy="3014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2295525"/>
            <a:ext cx="7402533" cy="1470025"/>
          </a:xfrm>
        </p:spPr>
        <p:txBody>
          <a:bodyPr/>
          <a:lstStyle/>
          <a:p>
            <a:r>
              <a:rPr lang="en-US" dirty="0" smtClean="0"/>
              <a:t>7</a:t>
            </a:r>
            <a:r>
              <a:rPr lang="ru-RU" dirty="0" smtClean="0"/>
              <a:t>. Сетевая безопасность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2CDA9-73BB-449D-ABD2-AEB3D52CFE93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104984" cy="598388"/>
          </a:xfrm>
        </p:spPr>
        <p:txBody>
          <a:bodyPr/>
          <a:lstStyle/>
          <a:p>
            <a:r>
              <a:rPr lang="ru-RU" dirty="0" smtClean="0"/>
              <a:t>Сетевая безопасность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596" y="1571612"/>
            <a:ext cx="835824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fontAlgn="base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</a:pPr>
            <a:r>
              <a:rPr lang="ru-RU" sz="2200" dirty="0" smtClean="0">
                <a:solidFill>
                  <a:srgbClr val="2C2C84"/>
                </a:solidFill>
              </a:rPr>
              <a:t>Технологически построение защищенной IP-сети видеоконференцсвязи заключается в установке </a:t>
            </a:r>
            <a:r>
              <a:rPr lang="ru-RU" sz="2200" dirty="0" err="1" smtClean="0">
                <a:solidFill>
                  <a:srgbClr val="2C2C84"/>
                </a:solidFill>
              </a:rPr>
              <a:t>криптомаршрутизаторов</a:t>
            </a:r>
            <a:r>
              <a:rPr lang="ru-RU" sz="2200" dirty="0" smtClean="0">
                <a:solidFill>
                  <a:srgbClr val="2C2C84"/>
                </a:solidFill>
              </a:rPr>
              <a:t> (шифраторов IP-потоков) на выходах сегментов локальной сети. Оборудование, использующееся в таких сетях видеоконференцсвязи, в частности, </a:t>
            </a:r>
            <a:r>
              <a:rPr lang="ru-RU" sz="2200" dirty="0" err="1" smtClean="0">
                <a:solidFill>
                  <a:srgbClr val="2C2C84"/>
                </a:solidFill>
              </a:rPr>
              <a:t>криптомаршрутизаторы</a:t>
            </a:r>
            <a:r>
              <a:rPr lang="ru-RU" sz="2200" dirty="0" smtClean="0">
                <a:solidFill>
                  <a:srgbClr val="2C2C84"/>
                </a:solidFill>
              </a:rPr>
              <a:t>, должно обеспечивать достаточную полосу пропускания и поддерживать режим </a:t>
            </a:r>
            <a:r>
              <a:rPr lang="ru-RU" sz="2200" dirty="0" err="1" smtClean="0">
                <a:solidFill>
                  <a:srgbClr val="2C2C84"/>
                </a:solidFill>
              </a:rPr>
              <a:t>QoS</a:t>
            </a:r>
            <a:r>
              <a:rPr lang="ru-RU" sz="2200" dirty="0" smtClean="0">
                <a:solidFill>
                  <a:srgbClr val="2C2C84"/>
                </a:solidFill>
              </a:rPr>
              <a:t> (</a:t>
            </a:r>
            <a:r>
              <a:rPr lang="ru-RU" sz="2200" dirty="0" err="1" smtClean="0">
                <a:solidFill>
                  <a:srgbClr val="2C2C84"/>
                </a:solidFill>
              </a:rPr>
              <a:t>Quality</a:t>
            </a:r>
            <a:r>
              <a:rPr lang="ru-RU" sz="2200" dirty="0" smtClean="0">
                <a:solidFill>
                  <a:srgbClr val="2C2C84"/>
                </a:solidFill>
              </a:rPr>
              <a:t> </a:t>
            </a:r>
            <a:r>
              <a:rPr lang="ru-RU" sz="2200" dirty="0" err="1" smtClean="0">
                <a:solidFill>
                  <a:srgbClr val="2C2C84"/>
                </a:solidFill>
              </a:rPr>
              <a:t>of</a:t>
            </a:r>
            <a:r>
              <a:rPr lang="ru-RU" sz="2200" dirty="0" smtClean="0">
                <a:solidFill>
                  <a:srgbClr val="2C2C84"/>
                </a:solidFill>
              </a:rPr>
              <a:t> </a:t>
            </a:r>
            <a:r>
              <a:rPr lang="ru-RU" sz="2200" dirty="0" err="1" smtClean="0">
                <a:solidFill>
                  <a:srgbClr val="2C2C84"/>
                </a:solidFill>
              </a:rPr>
              <a:t>Service</a:t>
            </a:r>
            <a:r>
              <a:rPr lang="ru-RU" sz="2200" dirty="0" smtClean="0">
                <a:solidFill>
                  <a:srgbClr val="2C2C84"/>
                </a:solidFill>
              </a:rPr>
              <a:t>).</a:t>
            </a:r>
            <a:endParaRPr lang="ru-RU" sz="2200" dirty="0">
              <a:solidFill>
                <a:srgbClr val="2C2C84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2CDA9-73BB-449D-ABD2-AEB3D52CFE93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104984" cy="598388"/>
          </a:xfrm>
        </p:spPr>
        <p:txBody>
          <a:bodyPr/>
          <a:lstStyle/>
          <a:p>
            <a:r>
              <a:rPr lang="ru-RU" dirty="0" smtClean="0"/>
              <a:t>Сетевая безопасность: меры поддержания заданного уровня </a:t>
            </a:r>
            <a:br>
              <a:rPr lang="ru-RU" dirty="0" smtClean="0"/>
            </a:br>
            <a:r>
              <a:rPr lang="ru-RU" dirty="0" smtClean="0"/>
              <a:t>безопасности сети</a:t>
            </a:r>
          </a:p>
        </p:txBody>
      </p:sp>
      <p:pic>
        <p:nvPicPr>
          <p:cNvPr id="10" name="Рисунок 9" descr="crypto_vks_55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71612"/>
            <a:ext cx="7358114" cy="46991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8</a:t>
            </a:r>
            <a:r>
              <a:rPr lang="ru-RU" dirty="0" smtClean="0"/>
              <a:t>. Выбор программного обеспечения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2CDA9-73BB-449D-ABD2-AEB3D52CFE93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4890274" cy="598388"/>
          </a:xfrm>
        </p:spPr>
        <p:txBody>
          <a:bodyPr/>
          <a:lstStyle/>
          <a:p>
            <a:r>
              <a:rPr lang="ru-RU" dirty="0" smtClean="0"/>
              <a:t>Выбор программного обеспечения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1412776"/>
            <a:ext cx="8280920" cy="4691063"/>
          </a:xfrm>
        </p:spPr>
        <p:txBody>
          <a:bodyPr/>
          <a:lstStyle/>
          <a:p>
            <a:r>
              <a:rPr lang="ru-RU" sz="2400" dirty="0" smtClean="0"/>
              <a:t>Программное обеспечение, которое использует технологию </a:t>
            </a:r>
            <a:r>
              <a:rPr lang="en-US" sz="2400" dirty="0" smtClean="0"/>
              <a:t>IP Multicast</a:t>
            </a:r>
            <a:r>
              <a:rPr lang="ru-RU" sz="2400" dirty="0" smtClean="0"/>
              <a:t>:</a:t>
            </a:r>
          </a:p>
          <a:p>
            <a:r>
              <a:rPr lang="en-US" sz="2400" dirty="0" smtClean="0"/>
              <a:t>Microsoft NetShow</a:t>
            </a:r>
            <a:r>
              <a:rPr lang="ru-RU" sz="2400" dirty="0" smtClean="0"/>
              <a:t> и </a:t>
            </a:r>
            <a:r>
              <a:rPr lang="en-US" sz="2400" dirty="0" smtClean="0"/>
              <a:t>Microsoft</a:t>
            </a:r>
            <a:r>
              <a:rPr lang="ru-RU" sz="2400" dirty="0" smtClean="0"/>
              <a:t> </a:t>
            </a:r>
            <a:r>
              <a:rPr lang="ru-RU" sz="2400" dirty="0" err="1" smtClean="0"/>
              <a:t>NetMeeting</a:t>
            </a:r>
            <a:r>
              <a:rPr lang="ru-RU" sz="2400" dirty="0" smtClean="0"/>
              <a:t> — программы, которые дают пользователям возможность сотрудничать по сети в реальном времени.</a:t>
            </a:r>
          </a:p>
          <a:p>
            <a:r>
              <a:rPr lang="ru-RU" sz="2400" dirty="0" smtClean="0"/>
              <a:t>Так же программы </a:t>
            </a:r>
            <a:r>
              <a:rPr lang="en-US" sz="2400" dirty="0" err="1" smtClean="0"/>
              <a:t>TrueConf</a:t>
            </a:r>
            <a:r>
              <a:rPr lang="en-US" sz="2400" dirty="0" smtClean="0"/>
              <a:t> Online</a:t>
            </a:r>
            <a:r>
              <a:rPr lang="ru-RU" sz="2400" dirty="0" smtClean="0"/>
              <a:t>, </a:t>
            </a:r>
            <a:r>
              <a:rPr lang="ru-RU" sz="2400" dirty="0" err="1" smtClean="0"/>
              <a:t>ViDiNG</a:t>
            </a:r>
            <a:r>
              <a:rPr lang="ru-RU" sz="2400" dirty="0" smtClean="0"/>
              <a:t> и многие другие</a:t>
            </a:r>
          </a:p>
        </p:txBody>
      </p:sp>
      <p:pic>
        <p:nvPicPr>
          <p:cNvPr id="9220" name="Picture 4" descr="http://microsoft-chat.com/wp-content/uploads/2012/01/dasf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4572008"/>
            <a:ext cx="2676525" cy="1552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22" name="Picture 6" descr="http://trueconf.ru/images/trueconf-server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214818"/>
            <a:ext cx="2114550" cy="2038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24" name="Picture 8" descr="http://maxpark.com/static/u/photo/19595/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4500570"/>
            <a:ext cx="1714500" cy="1714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3108" y="2295525"/>
            <a:ext cx="6902467" cy="1470025"/>
          </a:xfrm>
        </p:spPr>
        <p:txBody>
          <a:bodyPr/>
          <a:lstStyle/>
          <a:p>
            <a:r>
              <a:rPr lang="en-US" dirty="0" smtClean="0"/>
              <a:t>9</a:t>
            </a:r>
            <a:r>
              <a:rPr lang="ru-RU" dirty="0" smtClean="0"/>
              <a:t>. Настройка </a:t>
            </a:r>
            <a:r>
              <a:rPr lang="en-US" dirty="0" smtClean="0"/>
              <a:t>IP-</a:t>
            </a:r>
            <a:r>
              <a:rPr lang="ru-RU" dirty="0" smtClean="0"/>
              <a:t>адресации и </a:t>
            </a:r>
            <a:br>
              <a:rPr lang="ru-RU" dirty="0" smtClean="0"/>
            </a:br>
            <a:r>
              <a:rPr lang="ru-RU" dirty="0" smtClean="0"/>
              <a:t>маршрутизации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2CDA9-73BB-449D-ABD2-AEB3D52CFE93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5676092" cy="598388"/>
          </a:xfrm>
        </p:spPr>
        <p:txBody>
          <a:bodyPr/>
          <a:lstStyle/>
          <a:p>
            <a:r>
              <a:rPr lang="ru-RU" dirty="0" smtClean="0"/>
              <a:t>Настройка </a:t>
            </a:r>
            <a:r>
              <a:rPr lang="en-US" dirty="0" smtClean="0"/>
              <a:t>IP-</a:t>
            </a:r>
            <a:r>
              <a:rPr lang="ru-RU" dirty="0" smtClean="0"/>
              <a:t>адресации и маршрутизации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1484784"/>
            <a:ext cx="8496944" cy="438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fontAlgn="base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</a:pPr>
            <a:r>
              <a:rPr lang="en-US" sz="2200" dirty="0" smtClean="0">
                <a:solidFill>
                  <a:srgbClr val="2C2C84"/>
                </a:solidFill>
              </a:rPr>
              <a:t>PIM (Protocol Independent Multicast) — </a:t>
            </a:r>
            <a:r>
              <a:rPr lang="ru-RU" sz="2200" dirty="0" smtClean="0">
                <a:solidFill>
                  <a:srgbClr val="2C2C84"/>
                </a:solidFill>
              </a:rPr>
              <a:t>протокол маршрутизации </a:t>
            </a:r>
            <a:r>
              <a:rPr lang="en-US" sz="2200" dirty="0" smtClean="0">
                <a:solidFill>
                  <a:srgbClr val="2C2C84"/>
                </a:solidFill>
              </a:rPr>
              <a:t>multicast </a:t>
            </a:r>
            <a:r>
              <a:rPr lang="ru-RU" sz="2200" dirty="0" smtClean="0">
                <a:solidFill>
                  <a:srgbClr val="2C2C84"/>
                </a:solidFill>
              </a:rPr>
              <a:t>рассылки.</a:t>
            </a:r>
          </a:p>
          <a:p>
            <a:pPr marL="266700" indent="-266700" fontAlgn="base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</a:pPr>
            <a:r>
              <a:rPr lang="ru-RU" sz="2200" dirty="0" smtClean="0">
                <a:solidFill>
                  <a:srgbClr val="2C2C84"/>
                </a:solidFill>
              </a:rPr>
              <a:t>У протокола </a:t>
            </a:r>
            <a:r>
              <a:rPr lang="en-US" sz="2200" dirty="0" smtClean="0">
                <a:solidFill>
                  <a:srgbClr val="2C2C84"/>
                </a:solidFill>
              </a:rPr>
              <a:t>PIM</a:t>
            </a:r>
            <a:r>
              <a:rPr lang="ru-RU" sz="2200" dirty="0" smtClean="0">
                <a:solidFill>
                  <a:srgbClr val="2C2C84"/>
                </a:solidFill>
              </a:rPr>
              <a:t> существует два основных режима: разряженный (</a:t>
            </a:r>
            <a:r>
              <a:rPr lang="en-US" sz="2200" dirty="0" smtClean="0">
                <a:solidFill>
                  <a:srgbClr val="2C2C84"/>
                </a:solidFill>
              </a:rPr>
              <a:t>sparse mode</a:t>
            </a:r>
            <a:r>
              <a:rPr lang="ru-RU" sz="2200" dirty="0" smtClean="0">
                <a:solidFill>
                  <a:srgbClr val="2C2C84"/>
                </a:solidFill>
              </a:rPr>
              <a:t>) и плотный (</a:t>
            </a:r>
            <a:r>
              <a:rPr lang="en-US" sz="2200" dirty="0" smtClean="0">
                <a:solidFill>
                  <a:srgbClr val="2C2C84"/>
                </a:solidFill>
              </a:rPr>
              <a:t>dense mode</a:t>
            </a:r>
            <a:r>
              <a:rPr lang="ru-RU" sz="2200" dirty="0" smtClean="0">
                <a:solidFill>
                  <a:srgbClr val="2C2C84"/>
                </a:solidFill>
              </a:rPr>
              <a:t>).</a:t>
            </a:r>
          </a:p>
          <a:p>
            <a:pPr marL="266700" indent="-266700" fontAlgn="base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</a:pPr>
            <a:endParaRPr lang="ru-RU" sz="2200" dirty="0" smtClean="0">
              <a:solidFill>
                <a:srgbClr val="2C2C84"/>
              </a:solidFill>
            </a:endParaRPr>
          </a:p>
          <a:p>
            <a:pPr marL="266700" indent="-266700" fontAlgn="base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</a:pPr>
            <a:r>
              <a:rPr lang="ru-RU" sz="2200" dirty="0" smtClean="0">
                <a:solidFill>
                  <a:srgbClr val="2C2C84"/>
                </a:solidFill>
              </a:rPr>
              <a:t>Технология IP </a:t>
            </a:r>
            <a:r>
              <a:rPr lang="ru-RU" sz="2200" dirty="0" err="1" smtClean="0">
                <a:solidFill>
                  <a:srgbClr val="2C2C84"/>
                </a:solidFill>
              </a:rPr>
              <a:t>Multicast</a:t>
            </a:r>
            <a:r>
              <a:rPr lang="ru-RU" sz="2200" dirty="0" smtClean="0">
                <a:solidFill>
                  <a:srgbClr val="2C2C84"/>
                </a:solidFill>
              </a:rPr>
              <a:t> использует адреса с 224.0.0.0 до 239.255.255.255. Поддерживается статическая и динамическая адресация. Диапазон адресов с 224.0.0.0 по 224.0.0.255 зарезервирован для протоколов маршрутизации и других низкоуровневых протоколов поддержки групповой адресации. Остальные адреса динамически используются приложениями.</a:t>
            </a:r>
            <a:endParaRPr lang="ru-RU" sz="2200" dirty="0">
              <a:solidFill>
                <a:srgbClr val="2C2C84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2295525"/>
            <a:ext cx="7402533" cy="1470025"/>
          </a:xfrm>
        </p:spPr>
        <p:txBody>
          <a:bodyPr/>
          <a:lstStyle/>
          <a:p>
            <a:r>
              <a:rPr lang="ru-RU" dirty="0" smtClean="0"/>
              <a:t>10. Выводы и перспективы развития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2CDA9-73BB-449D-ABD2-AEB3D52CFE93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104984" cy="598388"/>
          </a:xfrm>
        </p:spPr>
        <p:txBody>
          <a:bodyPr/>
          <a:lstStyle/>
          <a:p>
            <a:r>
              <a:rPr lang="ru-RU" dirty="0" smtClean="0"/>
              <a:t>Выводы и перспективы развития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1556792"/>
            <a:ext cx="8501122" cy="385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2C2C84"/>
                </a:solidFill>
              </a:rPr>
              <a:t>Технология IP </a:t>
            </a:r>
            <a:r>
              <a:rPr lang="ru-RU" sz="2400" dirty="0" err="1" smtClean="0">
                <a:solidFill>
                  <a:srgbClr val="2C2C84"/>
                </a:solidFill>
              </a:rPr>
              <a:t>Multicast</a:t>
            </a:r>
            <a:r>
              <a:rPr lang="ru-RU" sz="2400" dirty="0" smtClean="0">
                <a:solidFill>
                  <a:srgbClr val="2C2C84"/>
                </a:solidFill>
              </a:rPr>
              <a:t> позволяет значительно повысить эффективность распределения информации по сетям среди больших групп получателей. Но, вместе с тем, она не может гарантировать надежную и своевременную доставку информации на все узлы, входящие в группу рассылки. </a:t>
            </a:r>
          </a:p>
          <a:p>
            <a:pPr marL="266700" indent="-26670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2C2C84"/>
                </a:solidFill>
              </a:rPr>
              <a:t>Для снижения расходов при создании небольшой сети видеоконференцсвязи ряд производителей предлагает новую технологию - </a:t>
            </a:r>
            <a:r>
              <a:rPr lang="ru-RU" sz="2400" dirty="0" err="1" smtClean="0">
                <a:solidFill>
                  <a:srgbClr val="2C2C84"/>
                </a:solidFill>
              </a:rPr>
              <a:t>Interactive</a:t>
            </a:r>
            <a:r>
              <a:rPr lang="ru-RU" sz="2400" dirty="0" smtClean="0">
                <a:solidFill>
                  <a:srgbClr val="2C2C84"/>
                </a:solidFill>
              </a:rPr>
              <a:t> </a:t>
            </a:r>
            <a:r>
              <a:rPr lang="ru-RU" sz="2400" dirty="0" err="1" smtClean="0">
                <a:solidFill>
                  <a:srgbClr val="2C2C84"/>
                </a:solidFill>
              </a:rPr>
              <a:t>Multicast</a:t>
            </a:r>
            <a:r>
              <a:rPr lang="ru-RU" sz="2400" dirty="0" smtClean="0">
                <a:solidFill>
                  <a:srgbClr val="2C2C84"/>
                </a:solidFill>
              </a:rPr>
              <a:t>, основанную на групповой адресации IP </a:t>
            </a:r>
            <a:r>
              <a:rPr lang="ru-RU" sz="2400" dirty="0" err="1" smtClean="0">
                <a:solidFill>
                  <a:srgbClr val="2C2C84"/>
                </a:solidFill>
              </a:rPr>
              <a:t>Multicast</a:t>
            </a:r>
            <a:r>
              <a:rPr lang="ru-RU" sz="2400" dirty="0" smtClean="0">
                <a:solidFill>
                  <a:srgbClr val="2C2C84"/>
                </a:solidFill>
              </a:rPr>
              <a:t>. </a:t>
            </a:r>
            <a:endParaRPr lang="ru-RU" sz="2400" dirty="0">
              <a:solidFill>
                <a:srgbClr val="2C2C84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2CDA9-73BB-449D-ABD2-AEB3D52CFE93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85720" y="1500174"/>
            <a:ext cx="850112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266700" indent="-26670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6000" b="1" cap="all" dirty="0" err="1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>Дяку</a:t>
            </a:r>
            <a:r>
              <a:rPr lang="uk-UA" sz="6000" b="1" cap="all" dirty="0" err="1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>ємо</a:t>
            </a:r>
            <a:r>
              <a:rPr lang="uk-UA" sz="6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> за увагу!</a:t>
            </a:r>
            <a:endParaRPr lang="ru-RU" sz="6000" b="1" cap="all" dirty="0">
              <a:ln w="0"/>
              <a:solidFill>
                <a:srgbClr val="0070C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80898" name="Picture 2" descr="http://i.i.ua/cards/pic/0/9/2415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571744"/>
            <a:ext cx="5153025" cy="37433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шаблон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шаблон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</Template>
  <TotalTime>1098</TotalTime>
  <Words>660</Words>
  <Application>Microsoft Office PowerPoint</Application>
  <PresentationFormat>Экран (4:3)</PresentationFormat>
  <Paragraphs>90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28</vt:i4>
      </vt:variant>
    </vt:vector>
  </HeadingPairs>
  <TitlesOfParts>
    <vt:vector size="37" baseType="lpstr">
      <vt:lpstr>Arial</vt:lpstr>
      <vt:lpstr>Calibri</vt:lpstr>
      <vt:lpstr>Chiller</vt:lpstr>
      <vt:lpstr>Trebuchet MS</vt:lpstr>
      <vt:lpstr>Wingdings</vt:lpstr>
      <vt:lpstr>шаблон</vt:lpstr>
      <vt:lpstr>1_Оформление по умолчанию</vt:lpstr>
      <vt:lpstr>1_шаблон</vt:lpstr>
      <vt:lpstr>2_Оформление по умолчанию</vt:lpstr>
      <vt:lpstr>IP Multicast  как точка роста видеоконференцсвязи</vt:lpstr>
      <vt:lpstr>Введение</vt:lpstr>
      <vt:lpstr>Введение - способы передачи данных в IP</vt:lpstr>
      <vt:lpstr>1. Определение, актуальность и  применение </vt:lpstr>
      <vt:lpstr>Определение</vt:lpstr>
      <vt:lpstr>Определение</vt:lpstr>
      <vt:lpstr>Актуальность и применение</vt:lpstr>
      <vt:lpstr>2. Преимущества</vt:lpstr>
      <vt:lpstr>Преимущества сети</vt:lpstr>
      <vt:lpstr>3. Топология сети и пояснения выбора данной сети</vt:lpstr>
      <vt:lpstr>Шина</vt:lpstr>
      <vt:lpstr>Пояснение выбора сети</vt:lpstr>
      <vt:lpstr>4. Линии связи</vt:lpstr>
      <vt:lpstr>Линии связи</vt:lpstr>
      <vt:lpstr> 5. Cетевая архитектура</vt:lpstr>
      <vt:lpstr>Сетевая архитектура</vt:lpstr>
      <vt:lpstr>6. Устройства связи</vt:lpstr>
      <vt:lpstr> Устройства связи</vt:lpstr>
      <vt:lpstr>7. Сетевая безопасность</vt:lpstr>
      <vt:lpstr>Сетевая безопасность</vt:lpstr>
      <vt:lpstr>Сетевая безопасность: меры поддержания заданного уровня  безопасности сети</vt:lpstr>
      <vt:lpstr>8. Выбор программного обеспечения</vt:lpstr>
      <vt:lpstr>Выбор программного обеспечения</vt:lpstr>
      <vt:lpstr>9. Настройка IP-адресации и  маршрутизации </vt:lpstr>
      <vt:lpstr>Настройка IP-адресации и маршрутизации</vt:lpstr>
      <vt:lpstr>10. Выводы и перспективы развития</vt:lpstr>
      <vt:lpstr>Выводы и перспективы развития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 Multicast как точка роста видеоконференцсвязи</dc:title>
  <dc:creator>Kota</dc:creator>
  <cp:lastModifiedBy>Алина Луговая</cp:lastModifiedBy>
  <cp:revision>70</cp:revision>
  <dcterms:created xsi:type="dcterms:W3CDTF">2013-05-15T17:39:25Z</dcterms:created>
  <dcterms:modified xsi:type="dcterms:W3CDTF">2015-08-12T19:29:51Z</dcterms:modified>
</cp:coreProperties>
</file>