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6A1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93B454-43C5-4849-BA26-7540A486DDDB}" type="datetimeFigureOut">
              <a:rPr lang="ru-RU" smtClean="0"/>
              <a:pPr/>
              <a:t>20.06.2013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343DC-1FF5-40C7-9E11-B156F6FA22F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C343DC-1FF5-40C7-9E11-B156F6FA22F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5ABB1-FC37-4C8C-8DB2-C62229F37C18}" type="datetimeFigureOut">
              <a:rPr lang="ru-RU" smtClean="0"/>
              <a:pPr/>
              <a:t>20.06.2013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DC8A524-67AA-427A-A787-01F0E50D3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5ABB1-FC37-4C8C-8DB2-C62229F37C18}" type="datetimeFigureOut">
              <a:rPr lang="ru-RU" smtClean="0"/>
              <a:pPr/>
              <a:t>20.06.2013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DC8A524-67AA-427A-A787-01F0E50D3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5ABB1-FC37-4C8C-8DB2-C62229F37C18}" type="datetimeFigureOut">
              <a:rPr lang="ru-RU" smtClean="0"/>
              <a:pPr/>
              <a:t>20.06.2013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8A524-67AA-427A-A787-01F0E50D34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5ABB1-FC37-4C8C-8DB2-C62229F37C18}" type="datetimeFigureOut">
              <a:rPr lang="ru-RU" smtClean="0"/>
              <a:pPr/>
              <a:t>20.06.2013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8A524-67AA-427A-A787-01F0E50D3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5ABB1-FC37-4C8C-8DB2-C62229F37C18}" type="datetimeFigureOut">
              <a:rPr lang="ru-RU" smtClean="0"/>
              <a:pPr/>
              <a:t>20.06.2013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DC8A524-67AA-427A-A787-01F0E50D34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5ABB1-FC37-4C8C-8DB2-C62229F37C18}" type="datetimeFigureOut">
              <a:rPr lang="ru-RU" smtClean="0"/>
              <a:pPr/>
              <a:t>20.06.2013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8A524-67AA-427A-A787-01F0E50D3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5ABB1-FC37-4C8C-8DB2-C62229F37C18}" type="datetimeFigureOut">
              <a:rPr lang="ru-RU" smtClean="0"/>
              <a:pPr/>
              <a:t>20.06.2013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8A524-67AA-427A-A787-01F0E50D3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5ABB1-FC37-4C8C-8DB2-C62229F37C18}" type="datetimeFigureOut">
              <a:rPr lang="ru-RU" smtClean="0"/>
              <a:pPr/>
              <a:t>20.06.2013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8A524-67AA-427A-A787-01F0E50D3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5ABB1-FC37-4C8C-8DB2-C62229F37C18}" type="datetimeFigureOut">
              <a:rPr lang="ru-RU" smtClean="0"/>
              <a:pPr/>
              <a:t>20.06.2013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8A524-67AA-427A-A787-01F0E50D34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5ABB1-FC37-4C8C-8DB2-C62229F37C18}" type="datetimeFigureOut">
              <a:rPr lang="ru-RU" smtClean="0"/>
              <a:pPr/>
              <a:t>20.06.2013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8A524-67AA-427A-A787-01F0E50D3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5ABB1-FC37-4C8C-8DB2-C62229F37C18}" type="datetimeFigureOut">
              <a:rPr lang="ru-RU" smtClean="0"/>
              <a:pPr/>
              <a:t>20.06.2013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8A524-67AA-427A-A787-01F0E50D3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2A5ABB1-FC37-4C8C-8DB2-C62229F37C18}" type="datetimeFigureOut">
              <a:rPr lang="ru-RU" smtClean="0"/>
              <a:pPr/>
              <a:t>20.06.2013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DC8A524-67AA-427A-A787-01F0E50D34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edg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ikipedia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28604"/>
            <a:ext cx="8458200" cy="1222375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rgbClr val="00B050"/>
                </a:solidFill>
              </a:rPr>
              <a:t>Центральная и осевая симметрии в природе</a:t>
            </a:r>
            <a:endParaRPr lang="ru-RU" sz="6000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6314" y="4143380"/>
            <a:ext cx="4357686" cy="1214446"/>
          </a:xfrm>
        </p:spPr>
        <p:txBody>
          <a:bodyPr>
            <a:normAutofit/>
          </a:bodyPr>
          <a:lstStyle/>
          <a:p>
            <a:pPr algn="ctr"/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rgbClr val="00B050"/>
                </a:solidFill>
              </a:rPr>
              <a:t>оглавление</a:t>
            </a:r>
            <a:endParaRPr lang="ru-RU" sz="5400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1. Что такое симметрия?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2. Виды симметрии.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3.Проявление симметрии в живой природе.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4. Проявление симметрии в неживой природе.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5.Вывод.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6.Информационные источники.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42852"/>
            <a:ext cx="8686800" cy="6500858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1800" b="1" i="1" dirty="0" smtClean="0">
                <a:solidFill>
                  <a:srgbClr val="00B050"/>
                </a:solidFill>
              </a:rPr>
              <a:t>   </a:t>
            </a:r>
            <a:r>
              <a:rPr lang="ru-RU" sz="1800" i="1" u="sng" dirty="0" smtClean="0">
                <a:solidFill>
                  <a:srgbClr val="00B050"/>
                </a:solidFill>
              </a:rPr>
              <a:t>О, симметрия! Гимн тебе пою!</a:t>
            </a:r>
          </a:p>
          <a:p>
            <a:pPr algn="r">
              <a:buNone/>
            </a:pPr>
            <a:r>
              <a:rPr lang="ru-RU" sz="1800" i="1" u="sng" dirty="0" smtClean="0">
                <a:solidFill>
                  <a:srgbClr val="00B050"/>
                </a:solidFill>
              </a:rPr>
              <a:t>   Тебя повсюду в мире узнаю.</a:t>
            </a:r>
          </a:p>
          <a:p>
            <a:pPr algn="r">
              <a:buNone/>
            </a:pPr>
            <a:r>
              <a:rPr lang="ru-RU" sz="1800" i="1" u="sng" dirty="0" smtClean="0">
                <a:solidFill>
                  <a:srgbClr val="00B050"/>
                </a:solidFill>
              </a:rPr>
              <a:t>   Ты в Эйфелевой башне, в малой мошке,</a:t>
            </a:r>
          </a:p>
          <a:p>
            <a:pPr algn="r">
              <a:buNone/>
            </a:pPr>
            <a:r>
              <a:rPr lang="ru-RU" sz="1800" i="1" u="sng" dirty="0" smtClean="0">
                <a:solidFill>
                  <a:srgbClr val="00B050"/>
                </a:solidFill>
              </a:rPr>
              <a:t>   Ты в елочке, что у лесной дорожки.</a:t>
            </a:r>
          </a:p>
          <a:p>
            <a:pPr algn="r">
              <a:buNone/>
            </a:pPr>
            <a:r>
              <a:rPr lang="ru-RU" sz="1800" i="1" u="sng" dirty="0" smtClean="0">
                <a:solidFill>
                  <a:srgbClr val="00B050"/>
                </a:solidFill>
              </a:rPr>
              <a:t>   С тобою в дружбе и тюльпан, и роза,</a:t>
            </a:r>
          </a:p>
          <a:p>
            <a:pPr algn="r">
              <a:buNone/>
            </a:pPr>
            <a:r>
              <a:rPr lang="ru-RU" sz="1800" i="1" u="sng" dirty="0" smtClean="0">
                <a:solidFill>
                  <a:srgbClr val="00B050"/>
                </a:solidFill>
              </a:rPr>
              <a:t>  И снежный рой – творение мороза!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Понятие симметрии хорошо знакомо и играет важную роль в повседневной жизни. Многим творениям человеческих рук умышленно придается симметричная форма как из эстетических, так и практических соображений.</a:t>
            </a:r>
          </a:p>
          <a:p>
            <a:pPr>
              <a:buNone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древности слово </a:t>
            </a:r>
            <a:r>
              <a:rPr lang="ru-RU" sz="2400" b="1" i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«симметрия» </a:t>
            </a: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употреблялось как </a:t>
            </a:r>
            <a:r>
              <a:rPr lang="ru-RU" sz="2400" b="1" i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«гармония», «красота». </a:t>
            </a: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Действительно, по-гречески оно означает «соразмерность, пропорциональность, одинаковость в расположении частей»</a:t>
            </a:r>
          </a:p>
          <a:p>
            <a:pPr>
              <a:buNone/>
            </a:pPr>
            <a:endParaRPr lang="ru-RU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B050"/>
                </a:solidFill>
              </a:rPr>
              <a:t>Какой бывает симметрия?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1.Центральная(относительно точки)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2. Осевая (относительно прямой)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3. Зеркальная ( относительно плоскости)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4.Параллельный перенос</a:t>
            </a:r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B050"/>
                </a:solidFill>
              </a:rPr>
              <a:t>Центральная и осевая симметрии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1800" b="1" u="sng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1800" b="1" u="sng" dirty="0" smtClean="0">
                <a:solidFill>
                  <a:srgbClr val="0070C0"/>
                </a:solidFill>
              </a:rPr>
              <a:t>Центральная симметрия - </a:t>
            </a:r>
            <a:r>
              <a:rPr lang="ru-RU" sz="1800" dirty="0" smtClean="0">
                <a:solidFill>
                  <a:srgbClr val="0070C0"/>
                </a:solidFill>
              </a:rPr>
              <a:t>Фигура называется симметричной относительно точки О,  если для каждой точки фигуры симметричная ей точка относительно точки О также принадлежит этой фигуре. Точка О называется центром симметрии фигуры. Говорят также, что фигура обладает центральной симметрией.</a:t>
            </a:r>
          </a:p>
          <a:p>
            <a:pPr>
              <a:buNone/>
            </a:pPr>
            <a:endParaRPr lang="ru-RU" sz="18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1800" b="1" u="sng" dirty="0" smtClean="0">
                <a:solidFill>
                  <a:srgbClr val="0070C0"/>
                </a:solidFill>
              </a:rPr>
              <a:t>Осевая симметрия - </a:t>
            </a:r>
            <a:r>
              <a:rPr lang="ru-RU" sz="1800" dirty="0" smtClean="0">
                <a:solidFill>
                  <a:srgbClr val="0070C0"/>
                </a:solidFill>
              </a:rPr>
              <a:t>Фигура называется симметричной относительно прямой </a:t>
            </a:r>
            <a:r>
              <a:rPr lang="ru-RU" sz="1800" b="1" dirty="0" smtClean="0">
                <a:solidFill>
                  <a:srgbClr val="0070C0"/>
                </a:solidFill>
              </a:rPr>
              <a:t>а</a:t>
            </a:r>
            <a:r>
              <a:rPr lang="ru-RU" sz="1800" dirty="0" smtClean="0">
                <a:solidFill>
                  <a:srgbClr val="0070C0"/>
                </a:solidFill>
              </a:rPr>
              <a:t>, если для каждой точки фигуры симметричная ей точка относительно прямой</a:t>
            </a:r>
            <a:r>
              <a:rPr lang="ru-RU" sz="1800" b="1" dirty="0" smtClean="0">
                <a:solidFill>
                  <a:srgbClr val="0070C0"/>
                </a:solidFill>
              </a:rPr>
              <a:t> а</a:t>
            </a:r>
            <a:r>
              <a:rPr lang="ru-RU" sz="1800" dirty="0" smtClean="0">
                <a:solidFill>
                  <a:srgbClr val="0070C0"/>
                </a:solidFill>
              </a:rPr>
              <a:t>, также принадлежит этой фигуре. Прямая</a:t>
            </a:r>
            <a:r>
              <a:rPr lang="ru-RU" sz="1800" b="1" dirty="0" smtClean="0">
                <a:solidFill>
                  <a:srgbClr val="0070C0"/>
                </a:solidFill>
              </a:rPr>
              <a:t> а</a:t>
            </a:r>
            <a:r>
              <a:rPr lang="ru-RU" sz="1800" dirty="0" smtClean="0">
                <a:solidFill>
                  <a:srgbClr val="0070C0"/>
                </a:solidFill>
              </a:rPr>
              <a:t> называется осью симметрии фигуры. Говорят также, что фигура обладает осевой симметрией.</a:t>
            </a:r>
            <a:endParaRPr lang="ru-RU" sz="1800" b="1" u="sng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42852"/>
            <a:ext cx="8686800" cy="65008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Пример центральной симметрии  </a:t>
            </a:r>
          </a:p>
          <a:p>
            <a:pPr>
              <a:buNone/>
            </a:pPr>
            <a:endParaRPr lang="ru-RU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u-RU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u-RU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u-RU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u-RU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Пример осевой симметрии</a:t>
            </a:r>
          </a:p>
          <a:p>
            <a:pPr>
              <a:buNone/>
            </a:pP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2050" name="Picture 2" descr="C:\Documents and Settings\Света\Рабочий стол\p20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921500"/>
            <a:ext cx="4429156" cy="238576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51" name="Picture 3" descr="C:\Documents and Settings\Света\Рабочий стол\p20_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4000504"/>
            <a:ext cx="3732219" cy="27118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92D050"/>
                </a:solidFill>
              </a:rPr>
              <a:t>Проявление симметрии в живой природе</a:t>
            </a: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   </a:t>
            </a:r>
          </a:p>
          <a:p>
            <a:pPr>
              <a:buNone/>
            </a:pPr>
            <a:r>
              <a:rPr lang="ru-RU" sz="1800" dirty="0" smtClean="0"/>
              <a:t>  </a:t>
            </a:r>
            <a:r>
              <a:rPr lang="ru-RU" sz="1800" dirty="0" smtClean="0">
                <a:solidFill>
                  <a:srgbClr val="0070C0"/>
                </a:solidFill>
              </a:rPr>
              <a:t>Красота в природе не создаётся, а лишь фиксируется, выражается. Рассмотрим проявление симметрии с «глобального», а именно с нашей планеты Земля. </a:t>
            </a:r>
          </a:p>
          <a:p>
            <a:pPr>
              <a:buNone/>
            </a:pPr>
            <a:r>
              <a:rPr lang="ru-RU" sz="1800" dirty="0" smtClean="0">
                <a:solidFill>
                  <a:srgbClr val="0070C0"/>
                </a:solidFill>
              </a:rPr>
              <a:t>    </a:t>
            </a:r>
          </a:p>
          <a:p>
            <a:pPr>
              <a:buNone/>
            </a:pPr>
            <a:r>
              <a:rPr lang="ru-RU" sz="1800" dirty="0" smtClean="0">
                <a:solidFill>
                  <a:srgbClr val="0070C0"/>
                </a:solidFill>
              </a:rPr>
              <a:t> То, что Земля — шар, стало известно образованным людям еще в древности. Земля в представлении большинства начитанных людей до эпохи Коперника была центром мироздания. Поэтому прямые, проходящие через центр Земли, они считали центром симметрии Вселенной. Поэтому даже макет Земли – глобус имеет ось симметрии.</a:t>
            </a:r>
            <a:endParaRPr lang="ru-RU" sz="1800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Documents and Settings\Света\Рабочий стол\011010-17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4214818"/>
            <a:ext cx="3000396" cy="2400317"/>
          </a:xfrm>
          <a:prstGeom prst="rect">
            <a:avLst/>
          </a:prstGeom>
          <a:noFill/>
        </p:spPr>
      </p:pic>
      <p:pic>
        <p:nvPicPr>
          <p:cNvPr id="1027" name="Picture 3" descr="C:\Documents and Settings\Света\Рабочий стол\1259896703_02_12_2009_0762158001259751626_nas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4286256"/>
            <a:ext cx="3857652" cy="240827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Documents and Settings\Света\Рабочий стол\iris_douglasiana_cultiv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496"/>
            <a:ext cx="3286116" cy="2464587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14290"/>
            <a:ext cx="8686800" cy="64294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solidFill>
                  <a:srgbClr val="0070C0"/>
                </a:solidFill>
              </a:rPr>
              <a:t> Почти все живые существа построены по законам симметрии, недаром в переводе с греческого слово «симметрия» означает «соразмерность». </a:t>
            </a:r>
          </a:p>
          <a:p>
            <a:pPr>
              <a:buNone/>
            </a:pPr>
            <a:endParaRPr lang="ru-RU" sz="20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2000" dirty="0" smtClean="0">
                <a:solidFill>
                  <a:srgbClr val="0070C0"/>
                </a:solidFill>
              </a:rPr>
              <a:t>  </a:t>
            </a:r>
            <a:r>
              <a:rPr lang="ru-RU" sz="1800" dirty="0" smtClean="0">
                <a:solidFill>
                  <a:srgbClr val="0070C0"/>
                </a:solidFill>
              </a:rPr>
              <a:t>Среди цветов, например, наблюдается поворотная симметрия. Многие цветы можно повернуть так, что каждый лепесток займет положение соседнего, цветок совместится с самим собой. Минимальный угол такого поворота для различных цветов неодинаков. Для ириса он равен 120°, для колокольчика – 72°, для нарцисса – 60°. </a:t>
            </a:r>
            <a:endParaRPr lang="ru-RU" sz="1800" dirty="0">
              <a:solidFill>
                <a:srgbClr val="0070C0"/>
              </a:solidFill>
            </a:endParaRPr>
          </a:p>
        </p:txBody>
      </p:sp>
      <p:pic>
        <p:nvPicPr>
          <p:cNvPr id="2051" name="Picture 3" descr="C:\Documents and Settings\Света\Рабочий стол\4e0314ad6a50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143380"/>
            <a:ext cx="3514717" cy="2571744"/>
          </a:xfrm>
          <a:prstGeom prst="rect">
            <a:avLst/>
          </a:prstGeom>
          <a:noFill/>
        </p:spPr>
      </p:pic>
      <p:pic>
        <p:nvPicPr>
          <p:cNvPr id="2050" name="Picture 2" descr="C:\Documents and Settings\Света\Рабочий стол\0_21671_d26c667b_X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2643182"/>
            <a:ext cx="3619526" cy="271464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14290"/>
            <a:ext cx="8686800" cy="64294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rgbClr val="0070C0"/>
                </a:solidFill>
              </a:rPr>
              <a:t>В расположении листьев на стеблях растений наблюдается винтовая симметрия. Располагаясь винтом по стеблю, листья как бы раскидываются в разные стороны и не заслоняют друг друга от света ), хотя сами листья тоже имеют ось симметрии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3074" name="Picture 2" descr="C:\Documents and Settings\Света\Рабочий стол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214554"/>
            <a:ext cx="3429024" cy="2714644"/>
          </a:xfrm>
          <a:prstGeom prst="rect">
            <a:avLst/>
          </a:prstGeom>
          <a:noFill/>
        </p:spPr>
      </p:pic>
      <p:pic>
        <p:nvPicPr>
          <p:cNvPr id="3075" name="Picture 3" descr="C:\Documents and Settings\Света\Рабочий стол\74570_zielono_bordowe_list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3929066"/>
            <a:ext cx="4953035" cy="2786082"/>
          </a:xfrm>
          <a:prstGeom prst="rect">
            <a:avLst/>
          </a:prstGeom>
          <a:noFill/>
        </p:spPr>
      </p:pic>
      <p:pic>
        <p:nvPicPr>
          <p:cNvPr id="3076" name="Picture 4" descr="C:\Documents and Settings\Света\Рабочий стол\desktopwallpapers.org.ua-64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1714488"/>
            <a:ext cx="3535704" cy="2071702"/>
          </a:xfrm>
          <a:prstGeom prst="rect">
            <a:avLst/>
          </a:prstGeom>
          <a:noFill/>
        </p:spPr>
      </p:pic>
      <p:cxnSp>
        <p:nvCxnSpPr>
          <p:cNvPr id="7" name="Прямая соединительная линия 6"/>
          <p:cNvCxnSpPr/>
          <p:nvPr/>
        </p:nvCxnSpPr>
        <p:spPr>
          <a:xfrm rot="16200000" flipH="1">
            <a:off x="5947182" y="2411009"/>
            <a:ext cx="1571636" cy="10358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Блок-схема: узел 8"/>
          <p:cNvSpPr/>
          <p:nvPr/>
        </p:nvSpPr>
        <p:spPr>
          <a:xfrm>
            <a:off x="7286644" y="1928802"/>
            <a:ext cx="71438" cy="71438"/>
          </a:xfrm>
          <a:prstGeom prst="flowChartConnecto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 flipH="1">
            <a:off x="5643570" y="3071810"/>
            <a:ext cx="71438" cy="71438"/>
          </a:xfrm>
          <a:prstGeom prst="flowChartConnecto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flipV="1">
            <a:off x="5715008" y="2000241"/>
            <a:ext cx="1571636" cy="1071569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686800" cy="635798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 </a:t>
            </a:r>
            <a:r>
              <a:rPr lang="ru-RU" sz="2000" dirty="0" smtClean="0">
                <a:solidFill>
                  <a:srgbClr val="0070C0"/>
                </a:solidFill>
              </a:rPr>
              <a:t>Рассматривая общий план строения какого-либо животного, мы замечаем обычно известную правильность в расположении частей тела или органов, которые повторяются вокруг некоторой оси или занимают одно и то же положение по отношению к некоторой плоскости. Эту правильность называют симметрией тела. Явления симметрии столь широко распространены в животном мире, что весьма трудно указать группу, в которой никакой симметрии тела подметить нельзя. Симметрией обладают и маленькие насекомые, и крупные животные.</a:t>
            </a: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4099" name="Picture 3" descr="C:\Documents and Settings\Света\Рабочий стол\3418a41dfb7bd58b2b601706f479283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3071810"/>
            <a:ext cx="3429024" cy="3429024"/>
          </a:xfrm>
          <a:prstGeom prst="rect">
            <a:avLst/>
          </a:prstGeom>
          <a:noFill/>
        </p:spPr>
      </p:pic>
      <p:pic>
        <p:nvPicPr>
          <p:cNvPr id="4100" name="Picture 4" descr="C:\Documents and Settings\Света\Рабочий стол\f958686f3586d0df459308d719c62e83_ful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000372"/>
            <a:ext cx="3619526" cy="3500462"/>
          </a:xfrm>
          <a:prstGeom prst="rect">
            <a:avLst/>
          </a:prstGeom>
          <a:noFill/>
        </p:spPr>
      </p:pic>
      <p:pic>
        <p:nvPicPr>
          <p:cNvPr id="4098" name="Picture 2" descr="C:\Documents and Settings\Света\Рабочий стол\wapos_ru_32379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14744" y="214290"/>
            <a:ext cx="3500462" cy="4136910"/>
          </a:xfrm>
          <a:prstGeom prst="rect">
            <a:avLst/>
          </a:prstGeom>
          <a:noFill/>
        </p:spPr>
      </p:pic>
      <p:cxnSp>
        <p:nvCxnSpPr>
          <p:cNvPr id="39" name="Прямая соединительная линия 38"/>
          <p:cNvCxnSpPr/>
          <p:nvPr/>
        </p:nvCxnSpPr>
        <p:spPr>
          <a:xfrm rot="16200000" flipH="1">
            <a:off x="714348" y="4000504"/>
            <a:ext cx="3000396" cy="114300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Блок-схема: узел 47"/>
          <p:cNvSpPr/>
          <p:nvPr/>
        </p:nvSpPr>
        <p:spPr>
          <a:xfrm>
            <a:off x="2071670" y="6286520"/>
            <a:ext cx="142876" cy="142876"/>
          </a:xfrm>
          <a:prstGeom prst="flowChartConnecto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Блок-схема: узел 48"/>
          <p:cNvSpPr/>
          <p:nvPr/>
        </p:nvSpPr>
        <p:spPr>
          <a:xfrm flipV="1">
            <a:off x="3143240" y="5715016"/>
            <a:ext cx="117157" cy="142876"/>
          </a:xfrm>
          <a:prstGeom prst="flowChartConnecto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 flipV="1">
            <a:off x="2214546" y="5786454"/>
            <a:ext cx="1000132" cy="57150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Блок-схема: узел 65"/>
          <p:cNvSpPr/>
          <p:nvPr/>
        </p:nvSpPr>
        <p:spPr>
          <a:xfrm flipH="1" flipV="1">
            <a:off x="3428992" y="3286124"/>
            <a:ext cx="117156" cy="142876"/>
          </a:xfrm>
          <a:prstGeom prst="flowChartConnecto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Блок-схема: узел 66"/>
          <p:cNvSpPr/>
          <p:nvPr/>
        </p:nvSpPr>
        <p:spPr>
          <a:xfrm flipH="1">
            <a:off x="642910" y="5214950"/>
            <a:ext cx="142876" cy="142876"/>
          </a:xfrm>
          <a:prstGeom prst="flowChartConnecto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9" name="Прямая соединительная линия 68"/>
          <p:cNvCxnSpPr/>
          <p:nvPr/>
        </p:nvCxnSpPr>
        <p:spPr>
          <a:xfrm rot="5400000" flipH="1" flipV="1">
            <a:off x="1222995" y="2920354"/>
            <a:ext cx="1857386" cy="273180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B050"/>
                </a:solidFill>
              </a:rPr>
              <a:t>Проявление симметрии в неживой природе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solidFill>
                  <a:srgbClr val="0070C0"/>
                </a:solidFill>
              </a:rPr>
              <a:t>В мир неживой природы очарование симметрии вносят кристаллы. Каждая снежинка- это маленький кристалл замерзшей воды. Форма снежинок может быть очень разнообразной, но все они обладают поворотной симметрией и, кроме того, зеркальной симметрией. А что такое кристалл? Твердое тело, имеющее естественную форму многогранника. Соль, лед, песок и т.д. состоят из кристаллов. Прежде всего </a:t>
            </a:r>
            <a:r>
              <a:rPr lang="ru-RU" sz="1800" dirty="0" err="1" smtClean="0">
                <a:solidFill>
                  <a:srgbClr val="0070C0"/>
                </a:solidFill>
              </a:rPr>
              <a:t>Ромэ-Делиль</a:t>
            </a:r>
            <a:r>
              <a:rPr lang="ru-RU" sz="1800" dirty="0" smtClean="0">
                <a:solidFill>
                  <a:srgbClr val="0070C0"/>
                </a:solidFill>
              </a:rPr>
              <a:t> подчёркивал правильную геометрическую форму кристаллов исходя из закона постоянства углов между их гранями. Почему же так красивы и привлекательны кристаллы? Их физические и химические свойства определяются их геометрическим строением. В кристаллографии (науке о кристаллах) существует даже раздел, который называется «Геометрическая кристаллография».</a:t>
            </a:r>
          </a:p>
          <a:p>
            <a:pPr>
              <a:buNone/>
            </a:pPr>
            <a:r>
              <a:rPr lang="ru-RU" sz="1800" dirty="0" smtClean="0">
                <a:solidFill>
                  <a:srgbClr val="0070C0"/>
                </a:solidFill>
              </a:rPr>
              <a:t>В 1867 году генерал от артиллерии, профессор Михайловской академии в Петербурге А.В. </a:t>
            </a:r>
            <a:r>
              <a:rPr lang="ru-RU" sz="1800" dirty="0" err="1" smtClean="0">
                <a:solidFill>
                  <a:srgbClr val="0070C0"/>
                </a:solidFill>
              </a:rPr>
              <a:t>Гадолин</a:t>
            </a:r>
            <a:r>
              <a:rPr lang="ru-RU" sz="1800" dirty="0" smtClean="0">
                <a:solidFill>
                  <a:srgbClr val="0070C0"/>
                </a:solidFill>
              </a:rPr>
              <a:t> строго математически вывел все сочетания элементов симметрии, характеризующие кристаллические многогранники. Всего существует 32 вида симметрий идеальных форм кристалла.</a:t>
            </a:r>
          </a:p>
          <a:p>
            <a:pPr>
              <a:buNone/>
            </a:pPr>
            <a:endParaRPr lang="ru-RU" sz="1800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Света\Рабочий стол\sca07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3064008" cy="304562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scene3d>
            <a:camera prst="isometricOffAxis1Right"/>
            <a:lightRig rig="threePt" dir="t"/>
          </a:scene3d>
        </p:spPr>
      </p:pic>
      <p:pic>
        <p:nvPicPr>
          <p:cNvPr id="1026" name="Picture 2" descr="C:\Documents and Settings\Света\Рабочий стол\1321431489_0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14290"/>
            <a:ext cx="3603509" cy="2714644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</p:pic>
      <p:pic>
        <p:nvPicPr>
          <p:cNvPr id="1028" name="Picture 4" descr="C:\Documents and Settings\Света\Рабочий стол\snowflake_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3429000"/>
            <a:ext cx="3143272" cy="31237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0" name="Picture 6" descr="C:\Documents and Settings\Света\Рабочий стол\x_705455e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3643314"/>
            <a:ext cx="3211027" cy="29717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Documents and Settings\Света\Рабочий стол\di-UORC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0298" y="1571612"/>
            <a:ext cx="5086385" cy="317899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2857488" y="2857496"/>
            <a:ext cx="2928958" cy="642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3428992" y="2643182"/>
            <a:ext cx="2286016" cy="1714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643174" y="3143248"/>
            <a:ext cx="3000396" cy="9286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Блок-схема: узел 25"/>
          <p:cNvSpPr/>
          <p:nvPr/>
        </p:nvSpPr>
        <p:spPr>
          <a:xfrm flipV="1">
            <a:off x="4357685" y="3643314"/>
            <a:ext cx="142877" cy="142876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Блок-схема: узел 26"/>
          <p:cNvSpPr/>
          <p:nvPr/>
        </p:nvSpPr>
        <p:spPr>
          <a:xfrm flipH="1" flipV="1">
            <a:off x="5643570" y="4071942"/>
            <a:ext cx="71438" cy="7143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Блок-схема: узел 28"/>
          <p:cNvSpPr/>
          <p:nvPr/>
        </p:nvSpPr>
        <p:spPr>
          <a:xfrm>
            <a:off x="5429256" y="2285992"/>
            <a:ext cx="71438" cy="7143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Блок-схема: узел 30"/>
          <p:cNvSpPr/>
          <p:nvPr/>
        </p:nvSpPr>
        <p:spPr>
          <a:xfrm>
            <a:off x="3929058" y="1643050"/>
            <a:ext cx="71438" cy="7143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Блок-схема: узел 31"/>
          <p:cNvSpPr/>
          <p:nvPr/>
        </p:nvSpPr>
        <p:spPr>
          <a:xfrm>
            <a:off x="2643174" y="3143248"/>
            <a:ext cx="71438" cy="7143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00B050"/>
                </a:solidFill>
              </a:rPr>
              <a:t>Вывод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85860"/>
            <a:ext cx="8686800" cy="521497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solidFill>
                  <a:srgbClr val="0070C0"/>
                </a:solidFill>
              </a:rPr>
              <a:t>  Изучив тему «Симметрия» я узнала, что помимо осевой, зеркальной и центральной видов симметрии, которые мы изучаем в школьном курсе, существуют и другие виды симметрии, например в природе – поворотная, винтовая, в кристаллографии вообще - 32 вида.</a:t>
            </a:r>
          </a:p>
          <a:p>
            <a:pPr>
              <a:buNone/>
            </a:pPr>
            <a:r>
              <a:rPr lang="ru-RU" sz="1800" dirty="0" smtClean="0">
                <a:solidFill>
                  <a:srgbClr val="0070C0"/>
                </a:solidFill>
              </a:rPr>
              <a:t>   Таким образом, изучая симметрию законов природы, рано или поздно удается глубже проникнуть в сущность живого, объяснить ход эволюции и дать возможность человеку чаще применять данные законы симметрии в жизни.</a:t>
            </a:r>
          </a:p>
          <a:p>
            <a:pPr>
              <a:buNone/>
            </a:pPr>
            <a:endParaRPr lang="ru-RU" sz="1800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u-RU" sz="1800" dirty="0"/>
          </a:p>
        </p:txBody>
      </p:sp>
      <p:pic>
        <p:nvPicPr>
          <p:cNvPr id="3074" name="Picture 2" descr="C:\Documents and Settings\Света\Рабочий стол\newleav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857628"/>
            <a:ext cx="3714776" cy="2545202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</p:pic>
      <p:pic>
        <p:nvPicPr>
          <p:cNvPr id="3075" name="Picture 3" descr="C:\Documents and Settings\Света\Рабочий стол\2784521_large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0"/>
            <a:ext cx="1515178" cy="13572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Documents and Settings\Света\Рабочий стол\symmetry_osevay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64985" y="3643314"/>
            <a:ext cx="3620493" cy="2786082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</p:pic>
      <p:pic>
        <p:nvPicPr>
          <p:cNvPr id="3077" name="Picture 5" descr="C:\Documents and Settings\Света\Рабочий стол\74474685_151_babochkiznarodru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0"/>
            <a:ext cx="1815332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B050"/>
                </a:solidFill>
              </a:rPr>
              <a:t>Информационные источники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solidFill>
                  <a:srgbClr val="0070C0"/>
                </a:solidFill>
                <a:hlinkClick r:id="rId2"/>
              </a:rPr>
              <a:t>www.wikipedia.ru</a:t>
            </a:r>
            <a:endParaRPr lang="en-US" sz="28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В.А.Гусев, А.Г. Мордкович  справочник «Математика»</a:t>
            </a:r>
          </a:p>
          <a:p>
            <a:pPr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В.В Зайцев, М.И. </a:t>
            </a:r>
            <a:r>
              <a:rPr lang="ru-RU" sz="2800" dirty="0" err="1" smtClean="0">
                <a:solidFill>
                  <a:srgbClr val="0070C0"/>
                </a:solidFill>
              </a:rPr>
              <a:t>Сканави</a:t>
            </a:r>
            <a:r>
              <a:rPr lang="ru-RU" sz="2800" dirty="0" smtClean="0">
                <a:solidFill>
                  <a:srgbClr val="0070C0"/>
                </a:solidFill>
              </a:rPr>
              <a:t> «Элементарная математика» 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306</TotalTime>
  <Words>807</Words>
  <Application>Microsoft Office PowerPoint</Application>
  <PresentationFormat>Экран (4:3)</PresentationFormat>
  <Paragraphs>56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Трек</vt:lpstr>
      <vt:lpstr>Центральная и осевая симметрии в природе</vt:lpstr>
      <vt:lpstr>оглавление</vt:lpstr>
      <vt:lpstr>Слайд 3</vt:lpstr>
      <vt:lpstr>Какой бывает симметрия?</vt:lpstr>
      <vt:lpstr>Центральная и осевая симметрии</vt:lpstr>
      <vt:lpstr>Слайд 6</vt:lpstr>
      <vt:lpstr>Проявление симметрии в живой природе</vt:lpstr>
      <vt:lpstr>Слайд 8</vt:lpstr>
      <vt:lpstr>Слайд 9</vt:lpstr>
      <vt:lpstr>Слайд 10</vt:lpstr>
      <vt:lpstr>Проявление симметрии в неживой природе</vt:lpstr>
      <vt:lpstr>Слайд 12</vt:lpstr>
      <vt:lpstr>Вывод</vt:lpstr>
      <vt:lpstr>Информационные источники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Центральная и осевая симметрии в природе</dc:title>
  <dc:creator>Света</dc:creator>
  <cp:lastModifiedBy>Света</cp:lastModifiedBy>
  <cp:revision>33</cp:revision>
  <dcterms:created xsi:type="dcterms:W3CDTF">2012-10-12T13:18:45Z</dcterms:created>
  <dcterms:modified xsi:type="dcterms:W3CDTF">2013-06-20T16:44:49Z</dcterms:modified>
</cp:coreProperties>
</file>