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8" r:id="rId2"/>
    <p:sldId id="257" r:id="rId3"/>
    <p:sldId id="259" r:id="rId4"/>
    <p:sldId id="263" r:id="rId5"/>
    <p:sldId id="260" r:id="rId6"/>
    <p:sldId id="261" r:id="rId7"/>
    <p:sldId id="262" r:id="rId8"/>
    <p:sldId id="264" r:id="rId9"/>
    <p:sldId id="265" r:id="rId10"/>
    <p:sldId id="273" r:id="rId11"/>
    <p:sldId id="275" r:id="rId12"/>
    <p:sldId id="276" r:id="rId13"/>
    <p:sldId id="266" r:id="rId14"/>
    <p:sldId id="274" r:id="rId15"/>
    <p:sldId id="271" r:id="rId16"/>
    <p:sldId id="27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9" autoAdjust="0"/>
    <p:restoredTop sz="94658" autoAdjust="0"/>
  </p:normalViewPr>
  <p:slideViewPr>
    <p:cSldViewPr>
      <p:cViewPr>
        <p:scale>
          <a:sx n="80" d="100"/>
          <a:sy n="80" d="100"/>
        </p:scale>
        <p:origin x="-756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70D5B98-C7BE-4F29-BAF7-A4786E72CA95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A0A869-A5BC-41ED-A963-78EB2322D7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870759-DA2C-451F-8AE6-0957B844A2C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E8F82B-CA81-4276-8711-F66A367A189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B7177-C56D-4086-9E13-57D81545C7AC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0F11-90AC-4D19-B5EE-E4CC14075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2ACDD-7E4E-442B-84EB-D8B9F1244D5B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1CF0E-B245-431A-A8D7-3CE0B5031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06AD3-8FFF-48E6-A84B-C64FFF27A93D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4410B-41F3-4B0C-AAB3-D8DBC29E4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9FD98-472A-4AEE-8353-E2B986A1C538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AB30E-B75C-4429-832B-4E7642E59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DE91A-E3D7-476C-A278-B18437BF9A8C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2A394-8D58-4B34-8D90-E571A5A7F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3C0B-A481-4FDB-B8B7-8B56CE5A09BB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DB703-718F-4C16-A293-FD1C068AE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5DD20-266A-478A-91F5-A0C3FE82506F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26B75-E3D5-437F-B6FB-0CDBC9BEA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4C931-D2BA-4058-9EDB-16991556F793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477D1-C77E-4601-AA2F-C7F95767B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6C754-5C7C-467A-9BF3-D7499D9D7B69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1BFC5-A063-4455-AD42-73D9F1A03A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853A0-DC0A-4CFE-AC2C-85B878D443D7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ABF62-35C5-4DAB-9CFB-7324DFC05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8E7F8-003F-41D2-A20E-87743EAE9C98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420C4-A64D-4C75-B756-B648D4011A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8E8051-CD91-466B-B05D-3EEAB0360E88}" type="datetimeFigureOut">
              <a:rPr lang="ru-RU"/>
              <a:pPr>
                <a:defRPr/>
              </a:pPr>
              <a:t>10.08.2012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A11CDC-C495-4844-B123-E68BAF58F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obotron.biysk.net/kudr/docs/txt/uch/9/10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4343400" y="333375"/>
            <a:ext cx="4381500" cy="378936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80833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640000" scaled="1"/>
              </a:gradFill>
              <a:latin typeface="Impact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427538" y="428625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                                  </a:t>
            </a:r>
          </a:p>
        </p:txBody>
      </p:sp>
      <p:pic>
        <p:nvPicPr>
          <p:cNvPr id="9" name="Picture 5" descr="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4282" y="500042"/>
            <a:ext cx="3571900" cy="493356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053" name="Содержимое 10"/>
          <p:cNvSpPr>
            <a:spLocks noGrp="1"/>
          </p:cNvSpPr>
          <p:nvPr>
            <p:ph idx="4294967295"/>
          </p:nvPr>
        </p:nvSpPr>
        <p:spPr>
          <a:xfrm>
            <a:off x="3929063" y="500063"/>
            <a:ext cx="5214937" cy="56261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smtClean="0"/>
              <a:t>    « Н.И.Лобачевский   и </a:t>
            </a:r>
          </a:p>
          <a:p>
            <a:pPr>
              <a:buFont typeface="Wingdings 2" pitchFamily="18" charset="2"/>
              <a:buNone/>
            </a:pPr>
            <a:r>
              <a:rPr lang="ru-RU" b="1" smtClean="0"/>
              <a:t>   проблемы образования»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i="1" smtClean="0"/>
              <a:t>    </a:t>
            </a:r>
            <a:r>
              <a:rPr lang="ru-RU" sz="2400" i="1" smtClean="0"/>
              <a:t>Работа ученика 9 класса</a:t>
            </a:r>
          </a:p>
          <a:p>
            <a:pPr>
              <a:buFont typeface="Wingdings 2" pitchFamily="18" charset="2"/>
              <a:buNone/>
            </a:pPr>
            <a:r>
              <a:rPr lang="ru-RU" sz="2400" i="1" smtClean="0"/>
              <a:t>   МБОУ «оош №12»о.Мурома</a:t>
            </a:r>
          </a:p>
          <a:p>
            <a:pPr>
              <a:buFont typeface="Wingdings 2" pitchFamily="18" charset="2"/>
              <a:buNone/>
            </a:pPr>
            <a:r>
              <a:rPr lang="ru-RU" sz="2400" i="1" smtClean="0"/>
              <a:t>       Жилкина Эдуарда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3429000" y="857250"/>
            <a:ext cx="5500688" cy="800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истории науки нелегко найти учёного, у кого личное научное творчество в такой мере  переплеталось с большой общественно – культурной  работой,  с подлинным служением просвещению родной страны.</a:t>
            </a:r>
          </a:p>
          <a:p>
            <a:pPr algn="just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endParaRPr lang="ru-RU">
              <a:latin typeface="Calibri" pitchFamily="34" charset="0"/>
            </a:endParaRPr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00108"/>
            <a:ext cx="2966861" cy="392909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3076" name="Rectangle 7"/>
          <p:cNvSpPr>
            <a:spLocks noChangeArrowheads="1"/>
          </p:cNvSpPr>
          <p:nvPr/>
        </p:nvSpPr>
        <p:spPr bwMode="auto">
          <a:xfrm rot="10800000" flipV="1">
            <a:off x="3571875" y="2857500"/>
            <a:ext cx="52863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Гениальный учёный, принадлежащий всему человечеству, всегда чувствовал себя борцом за русскую национальную культуру, каждодневным строителем её, живущим её интересами, болеющим её нуждами.</a:t>
            </a:r>
          </a:p>
          <a:p>
            <a:pPr eaLnBrk="0" hangingPunct="0"/>
            <a:endParaRPr lang="ru-RU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00063" y="587375"/>
            <a:ext cx="835818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Серьёзное увлечение студента Лобачевского математикой началось не сразу, вначале он готовил себя к занятиям медициной. А вот о том, что ему придётся заниматься преподавательской  деятельностью, было известно ещё до поступления в университет. Вот письмо-прошение матери Лобачевского Прасковьи Александровны к директору университета И. Ф. Яковкину, в котором она просит о зачислении её сыновей  в университет на казённое содержание: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0063" y="2357438"/>
            <a:ext cx="814387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«Милостивый Государь, Илья Фёдорович! Два письма из совета гимназии от имени Вашего имела честь получить. Извините меня, что я по причине болезни долго не отвечала. Вы изволите писать, чтобы я уведомила Вас о своём намерении- желаю ли, чтобы дети мои остались казёнными, дабы окончить ученический и студенческий курсы, быть шесть лет учителем. Я охотно соглашаюсь на оное и желаю детям как можно прилагать свои старания за величайшую Государя милость, особливо для нас, бедных».</a:t>
            </a:r>
            <a:endParaRPr lang="ru-RU" sz="24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313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Прямоугольник 4"/>
          <p:cNvSpPr>
            <a:spLocks noChangeArrowheads="1"/>
          </p:cNvSpPr>
          <p:nvPr/>
        </p:nvSpPr>
        <p:spPr bwMode="auto">
          <a:xfrm>
            <a:off x="1143000" y="928688"/>
            <a:ext cx="74295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ru-RU" sz="2800" i="1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«Милостивый Государь, Илья Фёдорович! Два письма из совета гимназии от имени Вашего имела честь получить. Извините меня, что я по причине болезни долго не отвечала. Вы изволите писать, чтобы я уведомила Вас о своём намерении- желаю ли, чтобы дети мои остались казёнными, дабы окончить ученический и студенческий курсы, быть шесть лет учителем. Я охотно соглашаюсь на оное и желаю детям как можно прилагать свои старания за величайшую Государя милость, особливо для нас, бедных».</a:t>
            </a:r>
            <a:endParaRPr lang="ru-RU" sz="280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C000"/>
                </a:solidFill>
              </a:rPr>
              <a:t>Вехи педагогической деятельности</a:t>
            </a:r>
            <a:endParaRPr lang="ru-RU" sz="3600" dirty="0">
              <a:solidFill>
                <a:srgbClr val="FFC000"/>
              </a:solidFill>
            </a:endParaRPr>
          </a:p>
        </p:txBody>
      </p:sp>
      <p:pic>
        <p:nvPicPr>
          <p:cNvPr id="4" name="Picture 4" descr="Казанский императорский университет "/>
          <p:cNvPicPr>
            <a:picLocks noChangeAspect="1" noChangeArrowheads="1"/>
          </p:cNvPicPr>
          <p:nvPr/>
        </p:nvPicPr>
        <p:blipFill>
          <a:blip r:embed="rId2" cstate="print"/>
          <a:srcRect l="1389" t="2206" r="2007" b="2206"/>
          <a:stretch>
            <a:fillRect/>
          </a:stretch>
        </p:blipFill>
        <p:spPr bwMode="auto">
          <a:xfrm>
            <a:off x="285750" y="3071813"/>
            <a:ext cx="3892550" cy="2857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142984"/>
            <a:ext cx="3857652" cy="43577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5125" name="Прямоугольник 7"/>
          <p:cNvSpPr>
            <a:spLocks noChangeArrowheads="1"/>
          </p:cNvSpPr>
          <p:nvPr/>
        </p:nvSpPr>
        <p:spPr bwMode="auto">
          <a:xfrm>
            <a:off x="5143500" y="5715000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План Императорского Казанского университета 1820-х годов.</a:t>
            </a:r>
          </a:p>
        </p:txBody>
      </p:sp>
      <p:sp>
        <p:nvSpPr>
          <p:cNvPr id="5126" name="Прямоугольник 8"/>
          <p:cNvSpPr>
            <a:spLocks noChangeArrowheads="1"/>
          </p:cNvSpPr>
          <p:nvPr/>
        </p:nvSpPr>
        <p:spPr bwMode="auto">
          <a:xfrm>
            <a:off x="428625" y="1357313"/>
            <a:ext cx="42148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 Вся педагогическая деятельность связана  с Казанским университетом. 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image_6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2071688"/>
            <a:ext cx="5786437" cy="39290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71500" y="479425"/>
            <a:ext cx="771525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1809 год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Николай быв выбран в так называемые камерные студенты – так назывались </a:t>
            </a:r>
            <a:r>
              <a:rPr lang="en-US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студенты-отличники, избиравшиеся своими же товарищами для наблюдений за занятиями и поведением всех студентов.</a:t>
            </a:r>
          </a:p>
          <a:p>
            <a:pPr eaLnBrk="0" hangingPunct="0">
              <a:defRPr/>
            </a:pP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1811 год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Лобачевский окончил университет и был утверждён в  звании магистра. </a:t>
            </a:r>
            <a:endParaRPr lang="ru-RU" sz="1600" dirty="0">
              <a:latin typeface="Arial" pitchFamily="34" charset="0"/>
            </a:endParaRP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14313" y="6311900"/>
            <a:ext cx="8643937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Н.И. Лобачевский в Казанском университете.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285750" y="508000"/>
            <a:ext cx="85725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1812 по 1814 г. </a:t>
            </a:r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Лобачевскому поручено читать особые лекции по арифметике и геометрии для служащих чиновников.</a:t>
            </a:r>
          </a:p>
          <a:p>
            <a:pPr algn="just"/>
            <a:endParaRPr lang="ru-RU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endParaRPr lang="ru-RU" sz="14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endParaRPr lang="ru-RU" sz="14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357188" y="1285875"/>
            <a:ext cx="83581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1814 г.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распоряжением министра народного просвещения Лобачевский был произведен из магистров в адъюнкты чистой математики и начал свои лекции или, как выражались тогда, «свое публичное преподавание».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0063" y="2286000"/>
            <a:ext cx="8072437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1816 г.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Лобачевский по инициативе попечителя университета М.А. Салтыкова был утверждён  экстраординарным профессором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словарю Даля - сверхштатный, не занимающий кафедры). 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500063" y="3214688"/>
            <a:ext cx="8358187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 1816-1817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академическом году он читает курс арифметики, алгебры и тригонометрии по своей тетради.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В  1817-1818 году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— курс плоской и сферической геометрии по своей тетради.               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  1818-1819 году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— курс дифференциального и интегрального исчисления по     Монжу и  Лагранжу. 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В  1820 - 1822 гг.; 1823 - 1825 гг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– декан  физико – математического факультета.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В 1822 г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.- утвержден ординарным профессором. 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В  1827 – 1846 гг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– ректор университета.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Прямоугольник 7"/>
          <p:cNvSpPr>
            <a:spLocks noChangeArrowheads="1"/>
          </p:cNvSpPr>
          <p:nvPr/>
        </p:nvSpPr>
        <p:spPr bwMode="auto">
          <a:xfrm>
            <a:off x="571500" y="5429250"/>
            <a:ext cx="8072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В1846-56 гг.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–  Лобачевский - помощник попечителя Казанского учебного округа.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C000"/>
                </a:solidFill>
              </a:rPr>
              <a:t>заслуги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600200"/>
            <a:ext cx="8401050" cy="4900613"/>
          </a:xfrm>
        </p:spPr>
        <p:txBody>
          <a:bodyPr>
            <a:normAutofit fontScale="47500" lnSpcReduction="20000"/>
          </a:bodyPr>
          <a:lstStyle/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000" dirty="0" smtClean="0"/>
              <a:t>            Лобачевский входит в особый комитет, избранный 13 октября 1816 года по делу «об ослушании студентов </a:t>
            </a:r>
            <a:r>
              <a:rPr lang="ru-RU" sz="4000" dirty="0" err="1" smtClean="0"/>
              <a:t>противу</a:t>
            </a:r>
            <a:r>
              <a:rPr lang="ru-RU" sz="4000" dirty="0" smtClean="0"/>
              <a:t> начальства и чинимых грубостях». Как член этого комитета Николай Иванович выступил с представлением, в котором, выказав весьма гуманное отношение к провинившимся студентам, подвергнул строгой критике условия современной студенческой жизни, содействующие понижению общего нравственного её уровня.</a:t>
            </a:r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000" dirty="0" smtClean="0"/>
              <a:t>           Круг </a:t>
            </a:r>
            <a:r>
              <a:rPr lang="en-US" sz="4000" dirty="0" smtClean="0"/>
              <a:t> </a:t>
            </a:r>
            <a:r>
              <a:rPr lang="ru-RU" sz="4000" dirty="0" smtClean="0"/>
              <a:t>обязанностей декана физико-математического факультета был обширен — чтение лекций по математике, астрономии, физике, комплектация и приведение в порядок библиотеки, музея, физического кабинета, создание обсерватории.</a:t>
            </a:r>
            <a:endParaRPr lang="en-US" sz="4000" dirty="0" smtClean="0"/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sz="4000" dirty="0" smtClean="0"/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000" dirty="0" smtClean="0"/>
              <a:t>           В этой должности  Лобачевскому открылась  возможность присмотреться к ходу преподавания в низших и средних учебных заведениях и, конечно, вследствие этого у него явилась еще в 1823 г. мысль составить учебник алгебры для средних учебных заведений, а также и попытка издать геометрию.</a:t>
            </a:r>
          </a:p>
          <a:p>
            <a:pPr marL="548640" indent="-41148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214313" y="193675"/>
            <a:ext cx="87153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1822 год-</a:t>
            </a:r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образуется строительный комитет по постройке новых и приведению в порядок старых университетских зданий, членом которого стал Лобачевский. </a:t>
            </a:r>
          </a:p>
          <a:p>
            <a:pPr algn="just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1825 год </a:t>
            </a:r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он уже - председатель строительного комитета. Многие наиболее удачные в архитектурном отношении здания на территории Казанского университета являются осуществлением строительных замыслов  Лобачевского.  Таковы – анатомический театр, библиотека, астрономическая обсерватория.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1506" name="Рисунок 1"/>
          <p:cNvPicPr>
            <a:picLocks noChangeAspect="1" noChangeArrowheads="1"/>
          </p:cNvPicPr>
          <p:nvPr/>
        </p:nvPicPr>
        <p:blipFill>
          <a:blip r:embed="rId2" cstate="print"/>
          <a:srcRect l="11069" t="7826" r="12526" b="49936"/>
          <a:stretch>
            <a:fillRect/>
          </a:stretch>
        </p:blipFill>
        <p:spPr bwMode="auto">
          <a:xfrm>
            <a:off x="428597" y="1928802"/>
            <a:ext cx="4572032" cy="28575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35" y="3357562"/>
            <a:ext cx="3786245" cy="22145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9221" name="Содержимое 6"/>
          <p:cNvSpPr>
            <a:spLocks noGrp="1"/>
          </p:cNvSpPr>
          <p:nvPr>
            <p:ph sz="quarter" idx="4294967295"/>
          </p:nvPr>
        </p:nvSpPr>
        <p:spPr>
          <a:xfrm>
            <a:off x="0" y="2362200"/>
            <a:ext cx="4040188" cy="3763963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pPr>
              <a:buFont typeface="Wingdings 2" pitchFamily="18" charset="2"/>
              <a:buNone/>
            </a:pPr>
            <a:r>
              <a:rPr lang="ru-RU" sz="1400" smtClean="0"/>
              <a:t>      Обсерватория Казанского университета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294967295"/>
          </p:nvPr>
        </p:nvSpPr>
        <p:spPr>
          <a:xfrm>
            <a:off x="5102225" y="2362200"/>
            <a:ext cx="4041775" cy="3763963"/>
          </a:xfrm>
        </p:spPr>
        <p:txBody>
          <a:bodyPr>
            <a:normAutofit fontScale="85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1600" dirty="0" smtClean="0"/>
              <a:t>      Анатомический театр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00042"/>
            <a:ext cx="4214842" cy="48577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285750" y="1606550"/>
            <a:ext cx="4214813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1825 год </a:t>
            </a:r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Николай Иванович становится университетским библиотекарем, поставив себе задачу, пусть очень большими трудами, но всё же положить конец тому состоянию совершенного хаоса, в котором находилась библиотека Казанского университета.</a:t>
            </a:r>
          </a:p>
          <a:p>
            <a:pPr indent="449263" eaLnBrk="0" hangingPunct="0"/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214818"/>
            <a:ext cx="2867025" cy="1162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1" name="Содержимое 10"/>
          <p:cNvSpPr>
            <a:spLocks noGrp="1"/>
          </p:cNvSpPr>
          <p:nvPr>
            <p:ph sz="quarter" idx="4294967295"/>
          </p:nvPr>
        </p:nvSpPr>
        <p:spPr>
          <a:xfrm>
            <a:off x="5102225" y="2362200"/>
            <a:ext cx="4041775" cy="3763963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1400" dirty="0" smtClean="0"/>
              <a:t>Библиотека Казанского университета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4"/>
          <p:cNvSpPr>
            <a:spLocks noChangeArrowheads="1"/>
          </p:cNvSpPr>
          <p:nvPr/>
        </p:nvSpPr>
        <p:spPr bwMode="auto">
          <a:xfrm>
            <a:off x="714375" y="642938"/>
            <a:ext cx="7715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endParaRPr lang="ru-RU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3714750" y="74613"/>
            <a:ext cx="5429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714375" y="2714625"/>
            <a:ext cx="7572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 </a:t>
            </a:r>
            <a:endParaRPr lang="ru-RU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9" name="Прямоугольник 6"/>
          <p:cNvSpPr>
            <a:spLocks noChangeArrowheads="1"/>
          </p:cNvSpPr>
          <p:nvPr/>
        </p:nvSpPr>
        <p:spPr bwMode="auto">
          <a:xfrm>
            <a:off x="642938" y="4500563"/>
            <a:ext cx="77866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Во время  ужасного пожара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1842 г.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уничтожившего часть города,  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Лобачевский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вновь принял чрезвычайно энергичные меры по спасению университетских построек и оборудования. В частности, благодаря его распорядительности были сохранены библиотека и астрономические инструменты. 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1270" name="Прямоугольник 7"/>
          <p:cNvSpPr>
            <a:spLocks noChangeArrowheads="1"/>
          </p:cNvSpPr>
          <p:nvPr/>
        </p:nvSpPr>
        <p:spPr bwMode="auto">
          <a:xfrm>
            <a:off x="642938" y="2000250"/>
            <a:ext cx="7929562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 algn="just">
              <a:lnSpc>
                <a:spcPct val="80000"/>
              </a:lnSpc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Организаторские способности его проявились во время холерной эпидемии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1830 года. 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</a:rPr>
              <a:t>Лобачевский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распорядился устроить в университете строжайший карантин, благодаря которому смертность среди студентов и преподавателей была гораздо ниже, чем в Казани и губернии. Эти старания ректора были отмечены похвалой императора 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</a:rPr>
              <a:t>Николая I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и бриллиантовым перстнем. </a:t>
            </a:r>
          </a:p>
        </p:txBody>
      </p:sp>
      <p:sp>
        <p:nvSpPr>
          <p:cNvPr id="11271" name="Прямоугольник 9"/>
          <p:cNvSpPr>
            <a:spLocks noChangeArrowheads="1"/>
          </p:cNvSpPr>
          <p:nvPr/>
        </p:nvSpPr>
        <p:spPr bwMode="auto">
          <a:xfrm>
            <a:off x="642938" y="571500"/>
            <a:ext cx="7572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1839—40 гг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. </a:t>
            </a:r>
            <a:r>
              <a:rPr lang="ru-RU" i="1">
                <a:solidFill>
                  <a:srgbClr val="000000"/>
                </a:solidFill>
                <a:latin typeface="Times New Roman" pitchFamily="18" charset="0"/>
              </a:rPr>
              <a:t>Лобачевский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читал  публичные лекции по физике. </a:t>
            </a:r>
          </a:p>
          <a:p>
            <a:pPr algn="just"/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ремесленного класса читался особый популярный курс физики под названием «народная физика».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2286000" y="2690813"/>
            <a:ext cx="457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82303">
            <a:off x="857224" y="571480"/>
            <a:ext cx="2381250" cy="3876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84320">
            <a:off x="4078128" y="487172"/>
            <a:ext cx="2942570" cy="41465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2293" name="Прямоугольник 11"/>
          <p:cNvSpPr>
            <a:spLocks noChangeArrowheads="1"/>
          </p:cNvSpPr>
          <p:nvPr/>
        </p:nvSpPr>
        <p:spPr bwMode="auto">
          <a:xfrm>
            <a:off x="785813" y="5214938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   В 1834 году </a:t>
            </a:r>
            <a:r>
              <a:rPr lang="ru-RU">
                <a:solidFill>
                  <a:srgbClr val="000000"/>
                </a:solidFill>
                <a:latin typeface="Calibri" pitchFamily="34" charset="0"/>
              </a:rPr>
              <a:t>по инициативе Лобачевского вместо «Казанского вестника» начинается издание «Учёных записок Казанского университета», где, бросая вызов своим противникам, он публикует свои новые открытия.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22030" y="571480"/>
            <a:ext cx="8229600" cy="128588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C000"/>
                </a:solidFill>
              </a:rPr>
              <a:t>Речь Н.И.Лобачевского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034" y="2500306"/>
            <a:ext cx="7929618" cy="30384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 О важнейших предметах воспитания»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200" dirty="0" smtClean="0"/>
              <a:t> 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5июля 1928 года</a:t>
            </a:r>
            <a:endParaRPr lang="ru-RU" dirty="0"/>
          </a:p>
        </p:txBody>
      </p:sp>
      <p:pic>
        <p:nvPicPr>
          <p:cNvPr id="13316" name="Picture 5" descr="свеч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005263"/>
            <a:ext cx="2819400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C000"/>
                </a:solidFill>
                <a:effectLst/>
              </a:rPr>
              <a:t>"А каковы они – важнейшие предметы воспитания?"</a:t>
            </a:r>
            <a:r>
              <a:rPr lang="ru-RU" sz="28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2800" dirty="0" smtClean="0">
                <a:solidFill>
                  <a:srgbClr val="FFC000"/>
                </a:solidFill>
                <a:effectLst/>
              </a:rPr>
            </a:br>
            <a:endParaRPr lang="ru-RU" sz="2800" dirty="0">
              <a:solidFill>
                <a:srgbClr val="FFC000"/>
              </a:solidFill>
              <a:effectLst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000" smtClean="0"/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«…воспитание начинается с колыбели, приобретается сперва одним подражанием, постепенно развертывается ум, память, воображение, вкус к изящному, пробуждается любовь к себе, к ближнему, любовь славы, чувство чести, желание наслаждаться жизнью»,  но мудрость человека не даётся с рождения: она приобретается  учением.</a:t>
            </a:r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  <a:p>
            <a:pPr algn="just">
              <a:buFont typeface="Wingdings 2" pitchFamily="18" charset="2"/>
              <a:buNone/>
            </a:pPr>
            <a:r>
              <a:rPr lang="ru-RU" sz="2000" smtClean="0">
                <a:solidFill>
                  <a:srgbClr val="112211"/>
                </a:solidFill>
                <a:latin typeface="Times New Roman" pitchFamily="18" charset="0"/>
                <a:cs typeface="Times New Roman" pitchFamily="18" charset="0"/>
              </a:rPr>
              <a:t>«…ничего не уничтожать и всё усовершенствовать, все умственные дарования, врождённые побуждения должны остаться при человеке: иначе природа его будет искажена и повредит его благополучию».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itchFamily="18" charset="2"/>
              <a:buNone/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1071563" y="1000125"/>
            <a:ext cx="75009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… « одно образование умственное не довершает еще воспитание. Человек, обогащая свой ум познаниями, еще должен учиться уметь наслаждаться  жизнию»</a:t>
            </a:r>
          </a:p>
        </p:txBody>
      </p:sp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1143000" y="2071688"/>
            <a:ext cx="7429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   В нравственном воспитании важен аспект любви к ближнему.  Не умеющий этого, невежественен.</a:t>
            </a:r>
          </a:p>
        </p:txBody>
      </p:sp>
      <p:sp>
        <p:nvSpPr>
          <p:cNvPr id="15364" name="Прямоугольник 5"/>
          <p:cNvSpPr>
            <a:spLocks noChangeArrowheads="1"/>
          </p:cNvSpPr>
          <p:nvPr/>
        </p:nvSpPr>
        <p:spPr bwMode="auto">
          <a:xfrm>
            <a:off x="1071563" y="3105150"/>
            <a:ext cx="7500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330000"/>
                </a:solidFill>
                <a:latin typeface="Times New Roman" pitchFamily="18" charset="0"/>
                <a:cs typeface="Times New Roman" pitchFamily="18" charset="0"/>
              </a:rPr>
              <a:t>   Ещё один важный аспект воспитания – это сохранение здоровья.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Прямоугольник 6"/>
          <p:cNvSpPr>
            <a:spLocks noChangeArrowheads="1"/>
          </p:cNvSpPr>
          <p:nvPr/>
        </p:nvSpPr>
        <p:spPr bwMode="auto">
          <a:xfrm>
            <a:off x="1143000" y="3786188"/>
            <a:ext cx="735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</a:rPr>
              <a:t>  По инициативе </a:t>
            </a:r>
            <a:r>
              <a:rPr lang="ru-RU" i="1">
                <a:latin typeface="Times New Roman" pitchFamily="18" charset="0"/>
              </a:rPr>
              <a:t>Н.А. Лобачевского</a:t>
            </a:r>
            <a:r>
              <a:rPr lang="ru-RU">
                <a:latin typeface="Times New Roman" pitchFamily="18" charset="0"/>
              </a:rPr>
              <a:t> в гимназии и университете стали преподавать гимнастику и искусства. 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t="4166"/>
          <a:stretch>
            <a:fillRect/>
          </a:stretch>
        </p:blipFill>
        <p:spPr bwMode="auto">
          <a:xfrm>
            <a:off x="-19050" y="0"/>
            <a:ext cx="9147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928688" y="642938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u="sng">
                <a:latin typeface="Times New Roman" pitchFamily="18" charset="0"/>
                <a:cs typeface="Times New Roman" pitchFamily="18" charset="0"/>
              </a:rPr>
              <a:t>Мы</a:t>
            </a:r>
            <a:r>
              <a:rPr lang="ru-RU" b="1" i="1" u="sng">
                <a:latin typeface="Calibri" pitchFamily="34" charset="0"/>
              </a:rPr>
              <a:t>  должны с благодарностью вспомнить о Н.И.Лобачевском как о замечательнейшем нашем университетском деятеле, как о человеке, который высоким званиям профессора и ректора университета дал такую полноту содержания, которой им не придавал никто другой из лиц, носивших эти звания до него, в его время  или после его смерти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500034" y="1142984"/>
            <a:ext cx="7729566" cy="2500330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rgbClr val="FFC000"/>
                </a:solidFill>
                <a:effectLst/>
              </a:rPr>
              <a:t>C</a:t>
            </a:r>
            <a:r>
              <a:rPr lang="ru-RU" sz="6000" dirty="0" err="1" smtClean="0">
                <a:solidFill>
                  <a:srgbClr val="FFC000"/>
                </a:solidFill>
                <a:effectLst/>
              </a:rPr>
              <a:t>пасибо</a:t>
            </a:r>
            <a:r>
              <a:rPr lang="ru-RU" sz="6000" dirty="0" smtClean="0">
                <a:solidFill>
                  <a:srgbClr val="FFC000"/>
                </a:solidFill>
                <a:effectLst/>
              </a:rPr>
              <a:t> за внимание!</a:t>
            </a:r>
            <a:endParaRPr lang="ru-RU" sz="6000" dirty="0">
              <a:solidFill>
                <a:srgbClr val="FFC000"/>
              </a:solidFill>
              <a:effectLst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7412" name="Picture 1" descr="flover_001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4143375"/>
            <a:ext cx="23050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1182</Words>
  <Application>Microsoft Office PowerPoint</Application>
  <PresentationFormat>Экран (4:3)</PresentationFormat>
  <Paragraphs>122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Arial</vt:lpstr>
      <vt:lpstr>Wingdings 2</vt:lpstr>
      <vt:lpstr>Wingdings</vt:lpstr>
      <vt:lpstr>Wingdings 3</vt:lpstr>
      <vt:lpstr>Times New Roman</vt:lpstr>
      <vt:lpstr>Monotype Corsiva</vt:lpstr>
      <vt:lpstr>Апекс</vt:lpstr>
      <vt:lpstr>Слайд 1</vt:lpstr>
      <vt:lpstr>Слайд 2</vt:lpstr>
      <vt:lpstr>Слайд 3</vt:lpstr>
      <vt:lpstr>Вехи педагогической деятельности</vt:lpstr>
      <vt:lpstr>Слайд 5</vt:lpstr>
      <vt:lpstr>Слайд 6</vt:lpstr>
      <vt:lpstr>заслуги</vt:lpstr>
      <vt:lpstr>Слайд 8</vt:lpstr>
      <vt:lpstr>Слайд 9</vt:lpstr>
      <vt:lpstr>Слайд 10</vt:lpstr>
      <vt:lpstr>Слайд 11</vt:lpstr>
      <vt:lpstr>Речь Н.И.Лобачевского</vt:lpstr>
      <vt:lpstr>"А каковы они – важнейшие предметы воспитания?" </vt:lpstr>
      <vt:lpstr>Слайд 14</vt:lpstr>
      <vt:lpstr>Слайд 15</vt:lpstr>
      <vt:lpstr>Cпасибо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68</cp:revision>
  <dcterms:created xsi:type="dcterms:W3CDTF">2012-04-17T16:43:53Z</dcterms:created>
  <dcterms:modified xsi:type="dcterms:W3CDTF">2012-08-10T09:44:10Z</dcterms:modified>
</cp:coreProperties>
</file>