
<file path=[Content_Types].xml><?xml version="1.0" encoding="utf-8"?>
<Types xmlns="http://schemas.openxmlformats.org/package/2006/content-types">
  <Override ContentType="application/vnd.openxmlformats-officedocument.presentationml.slide+xml" PartName="/ppt/slides/slide6.xml"/>
  <Override ContentType="application/vnd.openxmlformats-officedocument.presentationml.slideLayout+xml" PartName="/ppt/slideLayouts/slideLayout8.xml"/>
  <Override ContentType="application/vnd.openxmlformats-officedocument.presentationml.notesSlide+xml" PartName="/ppt/notesSlides/notesSlide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theme+xml" PartName="/ppt/theme/theme2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theme+xml" PartName="/ppt/theme/theme1.xml"/>
  <Default ContentType="image/jpeg" Extension="jpeg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tags+xml" PartName="/ppt/tags/tag2.xml"/>
  <Default ContentType="application/vnd.openxmlformats-package.relationships+xml" Extension="rels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slideLayout+xml" PartName="/ppt/slideLayouts/slideLayout1.xml"/>
  <Override ContentType="application/vnd.openxmlformats-officedocument.presentationml.tags+xml" PartName="/ppt/tags/tag1.xml"/>
  <Override ContentType="application/vnd.openxmlformats-officedocument.extended-properties+xml" PartName="/docProps/app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0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0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viewProps+xml" PartName="/ppt/viewProps.xml"/>
  <Override ContentType="application/vnd.openxmlformats-officedocument.presentationml.slideLayout+xml" PartName="/ppt/slideLayouts/slideLayout9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package.core-properties+xml" PartName="/docProps/core.xml"/>
  <Override ContentType="application/vnd.openxmlformats-officedocument.presentationml.slide+xml" PartName="/ppt/slides/slide5.xml"/>
  <Override ContentType="application/vnd.openxmlformats-officedocument.presentationml.slideLayout+xml" PartName="/ppt/slideLayouts/slideLayout7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Default ContentType="image/png" Extension="png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57" r:id="rId3"/>
    <p:sldId id="258" r:id="rId4"/>
    <p:sldId id="267" r:id="rId5"/>
    <p:sldId id="268" r:id="rId6"/>
    <p:sldId id="259" r:id="rId7"/>
    <p:sldId id="260" r:id="rId8"/>
    <p:sldId id="261" r:id="rId9"/>
    <p:sldId id="262" r:id="rId10"/>
    <p:sldId id="263" r:id="rId11"/>
    <p:sldId id="264" r:id="rId12"/>
    <p:sldId id="269" r:id="rId13"/>
    <p:sldId id="270" r:id="rId14"/>
    <p:sldId id="265" r:id="rId15"/>
    <p:sldId id="266" r:id="rId16"/>
    <p:sldId id="271" r:id="rId1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54" autoAdjust="0"/>
  </p:normalViewPr>
  <p:slideViewPr>
    <p:cSldViewPr>
      <p:cViewPr varScale="1">
        <p:scale>
          <a:sx n="82" d="100"/>
          <a:sy n="82" d="100"/>
        </p:scale>
        <p:origin x="-112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ru-RU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fld id="{AE7CD5BE-9F33-432F-A07F-18CF5733393D}" type="datetimeFigureOut">
              <a:rPr lang="ru-RU"/>
              <a:pPr/>
              <a:t>05.05.2012</a:t>
            </a:fld>
            <a:endParaRPr lang="ru-RU"/>
          </a:p>
        </p:txBody>
      </p:sp>
      <p:sp>
        <p:nvSpPr>
          <p:cNvPr id="327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27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ru-RU"/>
          </a:p>
        </p:txBody>
      </p:sp>
      <p:sp>
        <p:nvSpPr>
          <p:cNvPr id="327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fld id="{99089956-2770-4624-8C62-9D5DDEEFAD48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авнобедренный треугольник 6"/>
          <p:cNvSpPr/>
          <p:nvPr/>
        </p:nvSpPr>
        <p:spPr>
          <a:xfrm rot="16200000">
            <a:off x="7553325" y="5254626"/>
            <a:ext cx="1893887" cy="1293812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/>
          <a:lstStyle>
            <a:lvl1pPr algn="r">
              <a:defRPr sz="44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1863"/>
            <a:ext cx="5791200" cy="365125"/>
          </a:xfrm>
        </p:spPr>
        <p:txBody>
          <a:bodyPr tIns="0" bIns="0" anchor="t"/>
          <a:lstStyle>
            <a:lvl1pPr algn="r">
              <a:defRPr sz="1000" smtClean="0"/>
            </a:lvl1pPr>
          </a:lstStyle>
          <a:p>
            <a:pPr>
              <a:defRPr/>
            </a:pPr>
            <a:fld id="{8850E1D7-3834-40B2-B131-F90B4E5A4E6B}" type="datetimeFigureOut">
              <a:rPr lang="ru-RU"/>
              <a:pPr>
                <a:defRPr/>
              </a:pPr>
              <a:t>05.05.2012</a:t>
            </a:fld>
            <a:endParaRPr lang="ru-RU"/>
          </a:p>
        </p:txBody>
      </p:sp>
      <p:sp>
        <p:nvSpPr>
          <p:cNvPr id="6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49913"/>
            <a:ext cx="5791200" cy="365125"/>
          </a:xfrm>
        </p:spPr>
        <p:txBody>
          <a:bodyPr tIns="0" bIns="0"/>
          <a:lstStyle>
            <a:lvl1pPr algn="r">
              <a:defRPr sz="11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1525" y="5753100"/>
            <a:ext cx="503238" cy="365125"/>
          </a:xfrm>
        </p:spPr>
        <p:txBody>
          <a:bodyPr anchor="ctr"/>
          <a:lstStyle>
            <a:lvl1pPr algn="ctr">
              <a:defRPr sz="1300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6CB22A1A-9BB0-4721-BC31-456FAFCF17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075" y="6480175"/>
            <a:ext cx="2133600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F101D8-CF3D-490E-B6F2-9ED151FA0DBE}" type="datetimeFigureOut">
              <a:rPr lang="ru-RU"/>
              <a:pPr>
                <a:defRPr/>
              </a:pPr>
              <a:t>05.05.2012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1763"/>
            <a:ext cx="4259263" cy="3000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0077A0-A5F8-47E4-9288-D0C20375F4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8"/>
          <p:cNvSpPr/>
          <p:nvPr/>
        </p:nvSpPr>
        <p:spPr>
          <a:xfrm flipV="1">
            <a:off x="6350" y="6350"/>
            <a:ext cx="9131300" cy="6837363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Равнобедренный треугольник 7"/>
          <p:cNvSpPr/>
          <p:nvPr/>
        </p:nvSpPr>
        <p:spPr>
          <a:xfrm rot="5400000" flipV="1">
            <a:off x="7553325" y="309563"/>
            <a:ext cx="1893888" cy="1293812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Прямая соединительная линия 10"/>
          <p:cNvCxnSpPr/>
          <p:nvPr/>
        </p:nvCxnSpPr>
        <p:spPr>
          <a:xfrm rot="10800000">
            <a:off x="6469063" y="9525"/>
            <a:ext cx="2673350" cy="1900238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9"/>
          <p:cNvCxnSpPr/>
          <p:nvPr/>
        </p:nvCxnSpPr>
        <p:spPr>
          <a:xfrm flipV="1">
            <a:off x="0" y="6350"/>
            <a:ext cx="9137650" cy="684530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/>
          <a:lstStyle>
            <a:lvl1pPr marL="0" algn="l">
              <a:buNone/>
              <a:defRPr sz="3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Дата 3"/>
          <p:cNvSpPr>
            <a:spLocks noGrp="1"/>
          </p:cNvSpPr>
          <p:nvPr>
            <p:ph type="dt" sz="half" idx="10"/>
          </p:nvPr>
        </p:nvSpPr>
        <p:spPr>
          <a:xfrm>
            <a:off x="6956425" y="6477000"/>
            <a:ext cx="21336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03ABF9-43BB-4849-8629-369D41FEB4ED}" type="datetimeFigureOut">
              <a:rPr lang="ru-RU"/>
              <a:pPr>
                <a:defRPr/>
              </a:pPr>
              <a:t>05.05.2012</a:t>
            </a:fld>
            <a:endParaRPr lang="ru-RU"/>
          </a:p>
        </p:txBody>
      </p:sp>
      <p:sp>
        <p:nvSpPr>
          <p:cNvPr id="9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5" y="6481763"/>
            <a:ext cx="4260850" cy="3000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0263" y="809625"/>
            <a:ext cx="503237" cy="30003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478AEB-E676-4F8E-81C8-E4FBC7F173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333E29-DC09-4AAA-9676-16C921805C5B}" type="datetimeFigureOut">
              <a:rPr lang="ru-RU"/>
              <a:pPr>
                <a:defRPr/>
              </a:pPr>
              <a:t>05.05.2012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A35A06-9081-412A-B55B-F2A4E3C4342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075" y="6481763"/>
            <a:ext cx="2130425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6EC62D-E35E-44A2-A71B-708625C1FC6B}" type="datetimeFigureOut">
              <a:rPr lang="ru-RU"/>
              <a:pPr>
                <a:defRPr/>
              </a:pPr>
              <a:t>05.05.2012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1763"/>
            <a:ext cx="4260850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838" y="6483350"/>
            <a:ext cx="503237" cy="301625"/>
          </a:xfrm>
        </p:spPr>
        <p:txBody>
          <a:bodyPr/>
          <a:lstStyle>
            <a:lvl1pPr algn="ctr">
              <a:defRPr smtClean="0"/>
            </a:lvl1pPr>
          </a:lstStyle>
          <a:p>
            <a:pPr>
              <a:defRPr/>
            </a:pPr>
            <a:fld id="{94A48CDE-3595-47FE-B6FE-CB1ABC9009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5EE7B-940D-4264-9F36-4B2700BBB0F0}" type="datetimeFigureOut">
              <a:rPr lang="ru-RU"/>
              <a:pPr>
                <a:defRPr/>
              </a:pPr>
              <a:t>05.05.2012</a:t>
            </a:fld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7DBC4C-4D8B-4FB1-B439-3EF1A4AFCF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E0D52E-B03F-4605-9478-281354663CA3}" type="datetimeFigureOut">
              <a:rPr lang="ru-RU"/>
              <a:pPr>
                <a:defRPr/>
              </a:pPr>
              <a:t>05.05.2012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DCEF26-04BC-4EA3-9DC1-C306A0E71A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563" y="6556375"/>
            <a:ext cx="2133600" cy="301625"/>
          </a:xfrm>
        </p:spPr>
        <p:txBody>
          <a:bodyPr/>
          <a:lstStyle>
            <a:lvl1pPr>
              <a:defRPr sz="900" smtClean="0"/>
            </a:lvl1pPr>
          </a:lstStyle>
          <a:p>
            <a:pPr>
              <a:defRPr/>
            </a:pPr>
            <a:fld id="{C1AEB7FC-F5DD-4864-B6E6-A0C12F60064C}" type="datetimeFigureOut">
              <a:rPr lang="ru-RU"/>
              <a:pPr>
                <a:defRPr/>
              </a:pPr>
              <a:t>05.05.2012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063" y="6556375"/>
            <a:ext cx="514350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5" y="6556375"/>
            <a:ext cx="503238" cy="301625"/>
          </a:xfrm>
        </p:spPr>
        <p:txBody>
          <a:bodyPr/>
          <a:lstStyle>
            <a:lvl1pPr>
              <a:defRPr sz="900" smtClean="0"/>
            </a:lvl1pPr>
          </a:lstStyle>
          <a:p>
            <a:pPr>
              <a:defRPr/>
            </a:pPr>
            <a:fld id="{3CCDCCB7-FF30-445A-9C3D-DE6B726FDF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700" y="6556375"/>
            <a:ext cx="2101850" cy="301625"/>
          </a:xfrm>
        </p:spPr>
        <p:txBody>
          <a:bodyPr/>
          <a:lstStyle>
            <a:lvl1pPr>
              <a:defRPr sz="900" smtClean="0"/>
            </a:lvl1pPr>
          </a:lstStyle>
          <a:p>
            <a:pPr>
              <a:defRPr/>
            </a:pPr>
            <a:fld id="{8D8C718C-D2F6-4E00-A375-2A590D5A3D19}" type="datetimeFigureOut">
              <a:rPr lang="ru-RU"/>
              <a:pPr>
                <a:defRPr/>
              </a:pPr>
              <a:t>05.05.2012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69988" y="6557963"/>
            <a:ext cx="4948237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6900" y="6556375"/>
            <a:ext cx="366713" cy="301625"/>
          </a:xfrm>
        </p:spPr>
        <p:txBody>
          <a:bodyPr/>
          <a:lstStyle>
            <a:lvl1pPr algn="ctr">
              <a:defRPr sz="900" smtClean="0"/>
            </a:lvl1pPr>
          </a:lstStyle>
          <a:p>
            <a:pPr>
              <a:defRPr/>
            </a:pPr>
            <a:fld id="{6FD06FBB-2CD8-419F-A887-252D06C6DE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FB0B40-FCF5-4406-9004-7E66DA0568B4}" type="datetimeFigureOut">
              <a:rPr lang="ru-RU"/>
              <a:pPr>
                <a:defRPr/>
              </a:pPr>
              <a:t>05.05.2012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8961D5-2FF7-4592-ADC7-6314E2044F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F36F9D-03E0-4452-B7F4-D17526790AE7}" type="datetimeFigureOut">
              <a:rPr lang="ru-RU"/>
              <a:pPr>
                <a:defRPr/>
              </a:pPr>
              <a:t>05.05.2012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BA470F-A1F8-48FC-B13C-8B23FF6D46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6350" y="14288"/>
            <a:ext cx="9131300" cy="6837362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6350"/>
            <a:ext cx="9137650" cy="684530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9063" y="4948238"/>
            <a:ext cx="2673350" cy="1900237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8288"/>
            <a:ext cx="8229600" cy="1398587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0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882775"/>
            <a:ext cx="82296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075" y="6481763"/>
            <a:ext cx="2133600" cy="3016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b="0" smtClean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46BA24AB-DA43-4BB9-B396-076D4F7AE463}" type="datetimeFigureOut">
              <a:rPr lang="ru-RU"/>
              <a:pPr>
                <a:defRPr/>
              </a:pPr>
              <a:t>05.05.2012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763"/>
            <a:ext cx="4259263" cy="3016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838" y="6481763"/>
            <a:ext cx="503237" cy="301625"/>
          </a:xfrm>
          <a:prstGeom prst="rect">
            <a:avLst/>
          </a:prstGeom>
        </p:spPr>
        <p:txBody>
          <a:bodyPr vert="horz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482BEF8F-DBED-45D8-8050-A90A3F9C1B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68" r:id="rId6"/>
    <p:sldLayoutId id="2147483669" r:id="rId7"/>
    <p:sldLayoutId id="2147483677" r:id="rId8"/>
    <p:sldLayoutId id="2147483678" r:id="rId9"/>
    <p:sldLayoutId id="2147483670" r:id="rId10"/>
    <p:sldLayoutId id="2147483671" r:id="rId11"/>
  </p:sldLayoutIdLst>
  <p:transition>
    <p:push dir="u"/>
  </p:transition>
  <p:txStyles>
    <p:titleStyle>
      <a:lvl1pPr marL="484188" indent="-484188" algn="l" rtl="0" fontAlgn="base">
        <a:spcBef>
          <a:spcPct val="0"/>
        </a:spcBef>
        <a:spcAft>
          <a:spcPct val="0"/>
        </a:spcAft>
        <a:defRPr sz="4200" kern="1200">
          <a:ln w="6350">
            <a:solidFill>
              <a:schemeClr val="accent1">
                <a:shade val="43000"/>
              </a:schemeClr>
            </a:solidFill>
          </a:ln>
          <a:solidFill>
            <a:srgbClr val="FF5C9C"/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marL="484188" indent="-4841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Arial" charset="0"/>
        </a:defRPr>
      </a:lvl2pPr>
      <a:lvl3pPr marL="484188" indent="-4841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Arial" charset="0"/>
        </a:defRPr>
      </a:lvl3pPr>
      <a:lvl4pPr marL="484188" indent="-4841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Arial" charset="0"/>
        </a:defRPr>
      </a:lvl4pPr>
      <a:lvl5pPr marL="484188" indent="-4841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Arial" charset="0"/>
        </a:defRPr>
      </a:lvl5pPr>
      <a:lvl6pPr marL="941388" indent="-4841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Arial" charset="0"/>
        </a:defRPr>
      </a:lvl6pPr>
      <a:lvl7pPr marL="1398588" indent="-4841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Arial" charset="0"/>
        </a:defRPr>
      </a:lvl7pPr>
      <a:lvl8pPr marL="1855788" indent="-4841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Arial" charset="0"/>
        </a:defRPr>
      </a:lvl8pPr>
      <a:lvl9pPr marL="2312988" indent="-4841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Arial" charset="0"/>
        </a:defRPr>
      </a:lvl9pPr>
    </p:titleStyle>
    <p:bodyStyle>
      <a:lvl1pPr marL="447675" indent="-382588" algn="l" rtl="0" fontAlgn="base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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325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95000"/>
        <a:buFont typeface="Verdana" pitchFamily="34" charset="0"/>
        <a:buChar char="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49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0955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09550" algn="l" rtl="0" fontAlgn="base">
        <a:spcBef>
          <a:spcPct val="20000"/>
        </a:spcBef>
        <a:spcAft>
          <a:spcPct val="0"/>
        </a:spcAft>
        <a:buClr>
          <a:srgbClr val="FF90B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 ?><Relationships xmlns="http://schemas.openxmlformats.org/package/2006/relationships"><Relationship Id="rId3" Target="../media/image6.jpeg" Type="http://schemas.openxmlformats.org/officeDocument/2006/relationships/image"/><Relationship Id="rId2" Target="../media/image5.jpeg" Type="http://schemas.openxmlformats.org/officeDocument/2006/relationships/image"/><Relationship Id="rId1" Target="../slideLayouts/slideLayout3.xml" Type="http://schemas.openxmlformats.org/officeDocument/2006/relationships/slideLayout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slide" Target="slide8.xml"/><Relationship Id="rId1" Type="http://schemas.openxmlformats.org/officeDocument/2006/relationships/slideLayout" Target="../slideLayouts/slideLayout2.xml"/><Relationship Id="rId4" Type="http://schemas.openxmlformats.org/officeDocument/2006/relationships/slide" Target="slide10.xml"/></Relationships>
</file>

<file path=ppt/slides/_rels/slide6.xml.rels><?xml version="1.0" encoding="UTF-8" standalone="yes" ?><Relationships xmlns="http://schemas.openxmlformats.org/package/2006/relationships"><Relationship Id="rId3" Target="../media/image7.jpeg" Type="http://schemas.openxmlformats.org/officeDocument/2006/relationships/image"/><Relationship Id="rId2" Target="../notesSlides/notesSlide4.xml" Type="http://schemas.openxmlformats.org/officeDocument/2006/relationships/notesSlide"/><Relationship Id="rId1" Target="../slideLayouts/slideLayout4.xml" Type="http://schemas.openxmlformats.org/officeDocument/2006/relationships/slideLayout"/><Relationship Id="rId4" Target="../media/image8.jpeg" Type="http://schemas.openxmlformats.org/officeDocument/2006/relationships/image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jpeg"/></Relationships>
</file>

<file path=ppt/slides/_rels/slide9.xml.rels><?xml version="1.0" encoding="UTF-8" standalone="yes" ?><Relationships xmlns="http://schemas.openxmlformats.org/package/2006/relationships"><Relationship Id="rId3" Target="../media/image13.jpeg" Type="http://schemas.openxmlformats.org/officeDocument/2006/relationships/image"/><Relationship Id="rId2" Target="../notesSlides/notesSlide7.xml" Type="http://schemas.openxmlformats.org/officeDocument/2006/relationships/notesSlide"/><Relationship Id="rId1" Target="../slideLayouts/slideLayout7.xml" Type="http://schemas.openxmlformats.org/officeDocument/2006/relationships/slideLayout"/><Relationship Id="rId4" Target="../media/image14.jpeg" Type="http://schemas.openxmlformats.org/officeDocument/2006/relationships/image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 ?><Relationships xmlns="http://schemas.openxmlformats.org/package/2006/relationships"><Relationship Id="rId3" Target="../media/image23.jpeg" Type="http://schemas.openxmlformats.org/officeDocument/2006/relationships/image"/><Relationship Id="rId2" Target="../notesSlides/notesSlide10.xml" Type="http://schemas.openxmlformats.org/officeDocument/2006/relationships/notesSlide"/><Relationship Id="rId1" Target="../slideLayouts/slideLayout4.xml" Type="http://schemas.openxmlformats.org/officeDocument/2006/relationships/slideLayout"/><Relationship Id="rId4" Target="../media/image24.jpeg" Type="http://schemas.openxmlformats.org/officeDocument/2006/relationships/image"/></Relationships>
</file>

<file path=ppt/slides/_rels/slide15.xml.rels><?xml version="1.0" encoding="UTF-8" standalone="yes" ?><Relationships xmlns="http://schemas.openxmlformats.org/package/2006/relationships"><Relationship Id="rId3" Target="../media/image25.jpeg" Type="http://schemas.openxmlformats.org/officeDocument/2006/relationships/image"/><Relationship Id="rId2" Target="../notesSlides/notesSlide11.xml" Type="http://schemas.openxmlformats.org/officeDocument/2006/relationships/notesSlide"/><Relationship Id="rId1" Target="../slideLayouts/slideLayout2.xml" Type="http://schemas.openxmlformats.org/officeDocument/2006/relationships/slideLayout"/></Relationships>
</file>

<file path=ppt/slides/_rels/slide16.xml.rels><?xml version="1.0" encoding="UTF-8" standalone="yes" ?><Relationships xmlns="http://schemas.openxmlformats.org/package/2006/relationships"><Relationship Id="rId2" Target="../media/image26.jpe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2276872"/>
            <a:ext cx="7772400" cy="630439"/>
          </a:xfrm>
        </p:spPr>
        <p:txBody>
          <a:bodyPr>
            <a:noAutofit/>
          </a:bodyPr>
          <a:lstStyle/>
          <a:p>
            <a:pPr marL="484632" indent="0" algn="ctr" fontAlgn="auto">
              <a:spcAft>
                <a:spcPts val="0"/>
              </a:spcAft>
              <a:defRPr/>
            </a:pPr>
            <a:r>
              <a:rPr lang="ru-RU" sz="5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Monotype Corsiva" pitchFamily="66" charset="0"/>
              </a:rPr>
              <a:t>Молодёжные субкультуры </a:t>
            </a:r>
            <a:endParaRPr lang="ru-RU" sz="54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Monotype Corsiva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39752" y="188640"/>
            <a:ext cx="4752528" cy="830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Monotype Corsiva" pitchFamily="66" charset="0"/>
              </a:rPr>
              <a:t>МОУ Кинель – Черкасская СОШ №2</a:t>
            </a:r>
          </a:p>
          <a:p>
            <a:pPr algn="ctr"/>
            <a:r>
              <a:rPr lang="ru-RU" sz="2400" b="1" i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Monotype Corsiva" pitchFamily="66" charset="0"/>
              </a:rPr>
              <a:t>«Образовательный центр»</a:t>
            </a:r>
            <a:endParaRPr lang="ru-RU" sz="2400" b="1" i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Monotype Corsiva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99992" y="4365104"/>
            <a:ext cx="38884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Monotype Corsiva" pitchFamily="66" charset="0"/>
              </a:rPr>
              <a:t>Выполнил: ученик 10 «А» класса</a:t>
            </a:r>
          </a:p>
          <a:p>
            <a:r>
              <a:rPr lang="ru-RU" sz="2400" b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Monotype Corsiva" pitchFamily="66" charset="0"/>
              </a:rPr>
              <a:t>Моисеев </a:t>
            </a:r>
            <a:r>
              <a:rPr lang="ru-RU" sz="2400" b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Monotype Corsiva" pitchFamily="66" charset="0"/>
              </a:rPr>
              <a:t>Александр</a:t>
            </a:r>
            <a:endParaRPr lang="ru-RU" sz="2400" b="1" dirty="0" smtClean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Monotype Corsiva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067944" y="6396335"/>
            <a:ext cx="936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Monotype Corsiva" pitchFamily="66" charset="0"/>
              </a:rPr>
              <a:t>2012</a:t>
            </a:r>
            <a:endParaRPr lang="ru-RU" sz="24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Monotype Corsiva" pitchFamily="66" charset="0"/>
            </a:endParaRPr>
          </a:p>
        </p:txBody>
      </p:sp>
    </p:spTree>
    <p:custDataLst>
      <p:tags r:id="rId1"/>
    </p:custDataLst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1"/>
      <p:bldP spid="7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7239000" cy="1362075"/>
          </a:xfrm>
        </p:spPr>
        <p:txBody>
          <a:bodyPr>
            <a:normAutofit fontScale="90000"/>
          </a:bodyPr>
          <a:lstStyle/>
          <a:p>
            <a:pPr indent="0" fontAlgn="auto">
              <a:spcAft>
                <a:spcPts val="0"/>
              </a:spcAft>
              <a:defRPr/>
            </a:pPr>
            <a:r>
              <a:rPr lang="ru-RU" sz="530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Monotype Corsiva" pitchFamily="66" charset="0"/>
              </a:rPr>
              <a:t>Что же такое субкультура?</a:t>
            </a:r>
            <a:r>
              <a:rPr lang="ru-RU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endParaRPr lang="ru-RU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1520" y="1340768"/>
            <a:ext cx="4695056" cy="2867025"/>
          </a:xfrm>
        </p:spPr>
        <p:txBody>
          <a:bodyPr>
            <a:noAutofit/>
          </a:bodyPr>
          <a:lstStyle/>
          <a:p>
            <a:pPr marL="53975"/>
            <a:r>
              <a:rPr lang="ru-RU" sz="2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Monotype Corsiva" pitchFamily="66" charset="0"/>
              </a:rPr>
              <a:t>Субкультура - это система  смыслов, ценностей, средств выражения, стилей жизни, групповых норм, образцов и стереотипов поведения, создаваемых социальной группой, занимающей, как правило,  не </a:t>
            </a:r>
          </a:p>
          <a:p>
            <a:pPr marL="53975"/>
            <a:r>
              <a:rPr lang="ru-RU" sz="2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Monotype Corsiva" pitchFamily="66" charset="0"/>
              </a:rPr>
              <a:t>главную позицию в обществе.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283968" y="4653136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sz="24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Monotype Corsiva" pitchFamily="66" charset="0"/>
              </a:rPr>
              <a:t>Есть и другой </a:t>
            </a:r>
            <a:r>
              <a:rPr lang="ru-RU" sz="2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Monotype Corsiva" pitchFamily="66" charset="0"/>
              </a:rPr>
              <a:t>термин. Субкультура - это </a:t>
            </a:r>
            <a:r>
              <a:rPr lang="ru-RU" sz="24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Monotype Corsiva" pitchFamily="66" charset="0"/>
              </a:rPr>
              <a:t>«культура определенного молодого поколения</a:t>
            </a:r>
            <a:r>
              <a:rPr lang="ru-RU" sz="2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Monotype Corsiva" pitchFamily="66" charset="0"/>
              </a:rPr>
              <a:t>»</a:t>
            </a:r>
            <a:r>
              <a:rPr lang="ru-RU" sz="24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Monotype Corsiva" pitchFamily="66" charset="0"/>
              </a:rPr>
              <a:t>.</a:t>
            </a:r>
          </a:p>
        </p:txBody>
      </p:sp>
      <p:pic>
        <p:nvPicPr>
          <p:cNvPr id="5" name="Picture 4" descr="рэйвер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6056" y="1556792"/>
            <a:ext cx="3192694" cy="2394725"/>
          </a:xfrm>
          <a:prstGeom prst="rect">
            <a:avLst/>
          </a:prstGeom>
          <a:ln w="1270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6" name="Picture 4" descr="эмо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3568" y="4293096"/>
            <a:ext cx="2952328" cy="2271347"/>
          </a:xfrm>
          <a:prstGeom prst="rect">
            <a:avLst/>
          </a:prstGeom>
          <a:ln w="1270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custDataLst>
      <p:tags r:id="rId1"/>
    </p:custDataLst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7239000" cy="1362075"/>
          </a:xfrm>
        </p:spPr>
        <p:txBody>
          <a:bodyPr>
            <a:normAutofit/>
          </a:bodyPr>
          <a:lstStyle/>
          <a:p>
            <a:pPr indent="0" fontAlgn="auto">
              <a:spcAft>
                <a:spcPts val="0"/>
              </a:spcAft>
              <a:defRPr/>
            </a:pPr>
            <a:r>
              <a:rPr lang="ru-RU" sz="480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Monotype Corsiva" pitchFamily="66" charset="0"/>
              </a:rPr>
              <a:t>Возникновение субкультур</a:t>
            </a:r>
            <a:endParaRPr lang="ru-RU" sz="480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Monotype Corsiva" pitchFamily="66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1520" y="1124744"/>
            <a:ext cx="4911080" cy="4295775"/>
          </a:xfrm>
        </p:spPr>
        <p:txBody>
          <a:bodyPr>
            <a:noAutofit/>
          </a:bodyPr>
          <a:lstStyle/>
          <a:p>
            <a:pPr marL="53975"/>
            <a:r>
              <a:rPr lang="ru-RU" sz="2400" b="1" u="sng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Monotype Corsiva" pitchFamily="66" charset="0"/>
              </a:rPr>
              <a:t>Субкультуры  </a:t>
            </a:r>
            <a:r>
              <a:rPr lang="ru-RU" sz="2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Monotype Corsiva" pitchFamily="66" charset="0"/>
              </a:rPr>
              <a:t>появились в результате сильного удара индустриальной революции, которая буквально расколола общество. </a:t>
            </a:r>
          </a:p>
          <a:p>
            <a:pPr marL="53975"/>
            <a:r>
              <a:rPr lang="ru-RU" sz="2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Monotype Corsiva" pitchFamily="66" charset="0"/>
              </a:rPr>
              <a:t>Благодаря огромному выбору продуктов и культурных изделий появился и огромный выбор социальных структур. И новые субкультуры, такие как хиппи, готы, </a:t>
            </a:r>
            <a:r>
              <a:rPr lang="ru-RU" sz="24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Monotype Corsiva" pitchFamily="66" charset="0"/>
              </a:rPr>
              <a:t>эмо</a:t>
            </a:r>
            <a:r>
              <a:rPr lang="ru-RU" sz="2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Monotype Corsiva" pitchFamily="66" charset="0"/>
              </a:rPr>
              <a:t>, панки, и мн.др., врываются в наш мир.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572000" y="5445224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Monotype Corsiva" pitchFamily="66" charset="0"/>
              </a:rPr>
              <a:t>Можно сказать, что мы живем при </a:t>
            </a:r>
            <a:r>
              <a:rPr lang="ru-RU" sz="2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Monotype Corsiva" pitchFamily="66" charset="0"/>
              </a:rPr>
              <a:t> </a:t>
            </a:r>
            <a:r>
              <a:rPr lang="ru-RU" sz="2400" b="1" u="sng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Monotype Corsiva" pitchFamily="66" charset="0"/>
              </a:rPr>
              <a:t>«</a:t>
            </a:r>
            <a:r>
              <a:rPr lang="ru-RU" sz="2400" b="1" u="sng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Monotype Corsiva" pitchFamily="66" charset="0"/>
              </a:rPr>
              <a:t>субкультурном</a:t>
            </a:r>
            <a:r>
              <a:rPr lang="ru-RU" sz="2400" b="1" u="sng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Monotype Corsiva" pitchFamily="66" charset="0"/>
              </a:rPr>
              <a:t>  </a:t>
            </a:r>
            <a:r>
              <a:rPr lang="ru-RU" sz="2400" b="1" u="sng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Monotype Corsiva" pitchFamily="66" charset="0"/>
              </a:rPr>
              <a:t>взрыве». </a:t>
            </a:r>
          </a:p>
        </p:txBody>
      </p:sp>
      <p:pic>
        <p:nvPicPr>
          <p:cNvPr id="5" name="Picture 15" descr="готы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724128" y="1340768"/>
            <a:ext cx="2808312" cy="3339723"/>
          </a:xfrm>
          <a:prstGeom prst="rect">
            <a:avLst/>
          </a:prstGeom>
          <a:ln w="127000" cap="sq">
            <a:solidFill>
              <a:srgbClr val="FF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35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052736"/>
            <a:ext cx="4499992" cy="467995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2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Monotype Corsiva" pitchFamily="66" charset="0"/>
              </a:rPr>
              <a:t>Субкультура может отличаться от доминирующей культуры языком, манерой поведения, одеждой и т. д. Основой субкультуры могут быть стиль музыки, образ жизни, определённые политические взгляды. Некоторые субкультуры носят экстремальный характер и демонстрируют протест против общества или определённых общественных явлений. </a:t>
            </a:r>
            <a:endParaRPr lang="ru-RU" sz="24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899592" y="0"/>
            <a:ext cx="720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Monotype Corsiva" pitchFamily="66" charset="0"/>
              </a:rPr>
              <a:t>Характеристика субкультур</a:t>
            </a:r>
            <a:endParaRPr lang="ru-RU" sz="48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Monotype Corsiva" pitchFamily="66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211960" y="4106478"/>
            <a:ext cx="4932040" cy="27515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2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Monotype Corsiva" pitchFamily="66" charset="0"/>
              </a:rPr>
              <a:t>Некоторые субкультуры носят замкнутый характер и стремятся к изоляции своих представителей от общества. Иногда субкультуры развиваются и входят как элементы в единую культуру общества. Развитые субкультуры имеют свои периодические издания, клубы, общественные организации.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1052736"/>
            <a:ext cx="4006460" cy="2664296"/>
          </a:xfrm>
          <a:prstGeom prst="rect">
            <a:avLst/>
          </a:prstGeom>
          <a:ln w="127000" cap="sq">
            <a:solidFill>
              <a:schemeClr val="accent3">
                <a:lumMod val="40000"/>
                <a:lumOff val="60000"/>
              </a:schemeClr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4509120"/>
            <a:ext cx="3119591" cy="2096839"/>
          </a:xfrm>
          <a:prstGeom prst="rect">
            <a:avLst/>
          </a:prstGeom>
          <a:ln w="127000" cap="sq">
            <a:solidFill>
              <a:schemeClr val="accent3">
                <a:lumMod val="40000"/>
                <a:lumOff val="60000"/>
              </a:schemeClr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0"/>
            <a:ext cx="8229600" cy="1399032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ru-RU" sz="4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Monotype Corsiva" pitchFamily="66" charset="0"/>
              </a:rPr>
              <a:t>Разновидности субкультур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eaLnBrk="1" hangingPunct="1">
              <a:buFont typeface="Wingdings" pitchFamily="2" charset="2"/>
              <a:buChar char="ü"/>
              <a:defRPr/>
            </a:pPr>
            <a:r>
              <a:rPr lang="ru-RU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hlinkClick r:id="rId2" action="ppaction://hlinksldjump"/>
              </a:rPr>
              <a:t>Музыкальные</a:t>
            </a:r>
            <a:endParaRPr lang="ru-RU" b="1" dirty="0" smtClean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pPr eaLnBrk="1" hangingPunct="1">
              <a:buFont typeface="Wingdings" pitchFamily="2" charset="2"/>
              <a:buChar char="ü"/>
              <a:defRPr/>
            </a:pPr>
            <a:r>
              <a:rPr lang="ru-RU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hlinkClick r:id="rId3" action="ppaction://hlinksldjump"/>
              </a:rPr>
              <a:t>Хулиганские</a:t>
            </a:r>
            <a:endParaRPr lang="ru-RU" b="1" dirty="0" smtClean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pPr eaLnBrk="1" hangingPunct="1">
              <a:buFont typeface="Wingdings" pitchFamily="2" charset="2"/>
              <a:buChar char="ü"/>
              <a:defRPr/>
            </a:pPr>
            <a:r>
              <a:rPr lang="ru-RU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hlinkClick r:id="rId4" action="ppaction://hlinksldjump"/>
              </a:rPr>
              <a:t>Имиджевые</a:t>
            </a:r>
            <a:endParaRPr lang="ru-RU" b="1" dirty="0" smtClean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pPr eaLnBrk="1" hangingPunct="1">
              <a:buFont typeface="Wingdings" pitchFamily="2" charset="2"/>
              <a:buChar char="ü"/>
              <a:defRPr/>
            </a:pPr>
            <a:r>
              <a:rPr lang="ru-RU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hlinkClick r:id="rId3" action="ppaction://hlinksldjump"/>
              </a:rPr>
              <a:t>Политические и мировоззренческие</a:t>
            </a:r>
            <a:endParaRPr lang="ru-RU" b="1" dirty="0" smtClean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pPr>
              <a:buFont typeface="Wingdings" pitchFamily="2" charset="2"/>
              <a:buChar char="ü"/>
              <a:defRPr/>
            </a:pPr>
            <a:r>
              <a:rPr lang="ru-RU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hlinkClick r:id="rId2" action="ppaction://hlinksldjump"/>
              </a:rPr>
              <a:t>По другим увлечениям</a:t>
            </a:r>
            <a:endParaRPr lang="ru-RU" b="1" dirty="0" smtClean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pPr eaLnBrk="1" hangingPunct="1">
              <a:buNone/>
              <a:defRPr/>
            </a:pPr>
            <a:endParaRPr lang="ru-RU" b="1" dirty="0" smtClean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  <p:bldP spid="1331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45838"/>
          </a:xfrm>
        </p:spPr>
        <p:txBody>
          <a:bodyPr>
            <a:noAutofit/>
          </a:bodyPr>
          <a:lstStyle/>
          <a:p>
            <a:pPr indent="0" fontAlgn="auto">
              <a:spcAft>
                <a:spcPts val="0"/>
              </a:spcAft>
              <a:defRPr/>
            </a:pPr>
            <a:r>
              <a:rPr lang="ru-RU" sz="4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Monotype Corsiva" pitchFamily="66" charset="0"/>
              </a:rPr>
              <a:t>Какие же существуют субкультуры?</a:t>
            </a:r>
            <a:endParaRPr lang="ru-RU" sz="48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51520" y="1340768"/>
            <a:ext cx="3571056" cy="4525962"/>
          </a:xfrm>
        </p:spPr>
        <p:txBody>
          <a:bodyPr>
            <a:normAutofit lnSpcReduction="10000"/>
          </a:bodyPr>
          <a:lstStyle/>
          <a:p>
            <a:endParaRPr lang="ru-RU" sz="2400" b="1" dirty="0" smtClean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Monotype Corsiva" pitchFamily="66" charset="0"/>
            </a:endParaRPr>
          </a:p>
          <a:p>
            <a:pPr indent="-1588">
              <a:buNone/>
            </a:pPr>
            <a:r>
              <a:rPr lang="ru-RU" sz="2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Monotype Corsiva" pitchFamily="66" charset="0"/>
              </a:rPr>
              <a:t>Появившееся в конце 70-х годов явили собой вызов обществу и еще одну попытку людей найти свое «я». Это движение, стало популярным в бывшем СССР в начале-середине 80-х. У них были чёткие намерения, они считали, что все люди равны.</a:t>
            </a:r>
          </a:p>
        </p:txBody>
      </p:sp>
      <p:pic>
        <p:nvPicPr>
          <p:cNvPr id="18434" name="Picture 2" descr="C:\Documents and Settings\777\Мои документы\6c9a07c97ed8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 rot="21150326">
            <a:off x="4995543" y="1484328"/>
            <a:ext cx="3456383" cy="2304256"/>
          </a:xfrm>
          <a:prstGeom prst="rect">
            <a:avLst/>
          </a:prstGeom>
          <a:ln w="127000" cap="sq">
            <a:solidFill>
              <a:srgbClr val="00B0F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3707904" y="908720"/>
            <a:ext cx="139653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u="sng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Monotype Corsiva" pitchFamily="66" charset="0"/>
              </a:rPr>
              <a:t> Хиппи</a:t>
            </a:r>
            <a:endParaRPr lang="ru-RU" sz="3600" b="1" u="sng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Monotype Corsiva" pitchFamily="66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406465">
            <a:off x="4908844" y="4201057"/>
            <a:ext cx="3456384" cy="2253051"/>
          </a:xfrm>
          <a:prstGeom prst="rect">
            <a:avLst/>
          </a:prstGeom>
          <a:ln w="127000" cap="sq">
            <a:solidFill>
              <a:srgbClr val="00B0F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/>
    </p:bldLst>
  </p:timing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07904" y="0"/>
            <a:ext cx="1234480" cy="966984"/>
          </a:xfrm>
        </p:spPr>
        <p:txBody>
          <a:bodyPr>
            <a:normAutofit/>
          </a:bodyPr>
          <a:lstStyle/>
          <a:p>
            <a:pPr fontAlgn="auto" indent="0">
              <a:spcAft>
                <a:spcPts val="0"/>
              </a:spcAft>
              <a:defRPr/>
            </a:pPr>
            <a:r>
              <a:rPr b="1" dirty="0" err="1" lang="ru-RU" smtClean="0" sz="3600">
                <a:ln cmpd="sng" w="900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r="5400000" dist="762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charset="0" pitchFamily="66" typeface="Monotype Corsiva"/>
              </a:rPr>
              <a:t>Эмо</a:t>
            </a:r>
            <a:endParaRPr b="1" dirty="0" lang="ru-RU" sz="3600">
              <a:ln cmpd="sng" w="900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r="5400000" dist="762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charset="0" pitchFamily="66" typeface="Monotype Corsiva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 sz="half"/>
          </p:nvPr>
        </p:nvSpPr>
        <p:spPr>
          <a:xfrm>
            <a:off x="179512" y="1124744"/>
            <a:ext cx="4038600" cy="4525962"/>
          </a:xfrm>
        </p:spPr>
        <p:txBody>
          <a:bodyPr>
            <a:noAutofit/>
          </a:bodyPr>
          <a:lstStyle/>
          <a:p>
            <a:pPr indent="3175">
              <a:buNone/>
            </a:pPr>
            <a:r>
              <a:rPr b="1" dirty="0" lang="ru-RU" smtClean="0" sz="2400">
                <a:ln cmpd="sng" w="900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r="5400000" dist="762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charset="0" pitchFamily="66" typeface="Monotype Corsiva"/>
              </a:rPr>
              <a:t>Стиль </a:t>
            </a:r>
            <a:r>
              <a:rPr b="1" dirty="0" err="1" lang="ru-RU" smtClean="0" sz="2400">
                <a:ln cmpd="sng" w="900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r="5400000" dist="762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charset="0" pitchFamily="66" typeface="Monotype Corsiva"/>
              </a:rPr>
              <a:t>эмо</a:t>
            </a:r>
            <a:r>
              <a:rPr b="1" dirty="0" lang="ru-RU" smtClean="0" sz="2400">
                <a:ln cmpd="sng" w="900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r="5400000" dist="762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charset="0" pitchFamily="66" typeface="Monotype Corsiva"/>
              </a:rPr>
              <a:t> заключается в ношении одежды двух цветов, классический вариант черный цвет с Розовым. Волосы </a:t>
            </a:r>
            <a:r>
              <a:rPr b="1" dirty="0" err="1" lang="ru-RU" smtClean="0" sz="2400">
                <a:ln cmpd="sng" w="900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r="5400000" dist="762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charset="0" pitchFamily="66" typeface="Monotype Corsiva"/>
              </a:rPr>
              <a:t>эмо</a:t>
            </a:r>
            <a:r>
              <a:rPr b="1" dirty="0" lang="ru-RU" smtClean="0" sz="2400">
                <a:ln cmpd="sng" w="900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r="5400000" dist="762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charset="0" pitchFamily="66" typeface="Monotype Corsiva"/>
              </a:rPr>
              <a:t> черные с челкой, спадающей на глаз. Настоящие </a:t>
            </a:r>
            <a:r>
              <a:rPr b="1" dirty="0" err="1" lang="ru-RU" smtClean="0" sz="2400">
                <a:ln cmpd="sng" w="900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r="5400000" dist="762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charset="0" pitchFamily="66" typeface="Monotype Corsiva"/>
              </a:rPr>
              <a:t>эмо</a:t>
            </a:r>
            <a:r>
              <a:rPr b="1" dirty="0" lang="ru-RU" smtClean="0" sz="2400">
                <a:ln cmpd="sng" w="900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r="5400000" dist="762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charset="0" pitchFamily="66" typeface="Monotype Corsiva"/>
              </a:rPr>
              <a:t> не признают </a:t>
            </a:r>
            <a:r>
              <a:rPr b="1" dirty="0" err="1" lang="ru-RU" smtClean="0" sz="2400">
                <a:ln cmpd="sng" w="900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r="5400000" dist="762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charset="0" pitchFamily="66" typeface="Monotype Corsiva"/>
              </a:rPr>
              <a:t>гламур</a:t>
            </a:r>
            <a:r>
              <a:rPr b="1" dirty="0" lang="ru-RU" smtClean="0" sz="2400">
                <a:ln cmpd="sng" w="900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r="5400000" dist="762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charset="0" pitchFamily="66" typeface="Monotype Corsiva"/>
              </a:rPr>
              <a:t>. Молодежь в стиле </a:t>
            </a:r>
            <a:r>
              <a:rPr b="1" dirty="0" err="1" lang="ru-RU" smtClean="0" sz="2400">
                <a:ln cmpd="sng" w="900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r="5400000" dist="762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charset="0" pitchFamily="66" typeface="Monotype Corsiva"/>
              </a:rPr>
              <a:t>эмо</a:t>
            </a:r>
            <a:r>
              <a:rPr b="1" dirty="0" lang="ru-RU" smtClean="0" sz="2400">
                <a:ln cmpd="sng" w="900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r="5400000" dist="762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charset="0" pitchFamily="66" typeface="Monotype Corsiva"/>
              </a:rPr>
              <a:t> предпочитает особый стиль, который выделяет их среди других субкультур. </a:t>
            </a:r>
          </a:p>
        </p:txBody>
      </p:sp>
      <p:pic>
        <p:nvPicPr>
          <p:cNvPr descr="H:\93_main[1].jpg" id="2050" name="Picture 2"/>
          <p:cNvPicPr>
            <a:picLocks noChangeArrowheads="1" noChangeAspect="1"/>
          </p:cNvPicPr>
          <p:nvPr/>
        </p:nvPicPr>
        <p:blipFill>
          <a:blip cstate="print" r:embed="rId3"/>
          <a:srcRect/>
          <a:stretch>
            <a:fillRect/>
          </a:stretch>
        </p:blipFill>
        <p:spPr bwMode="auto">
          <a:xfrm rot="559115">
            <a:off x="5608145" y="781023"/>
            <a:ext cx="2240945" cy="3197101"/>
          </a:xfrm>
          <a:prstGeom prst="rect">
            <a:avLst/>
          </a:prstGeom>
          <a:ln cap="sq" w="127000">
            <a:solidFill>
              <a:schemeClr val="accent4">
                <a:lumMod val="60000"/>
                <a:lumOff val="40000"/>
              </a:schemeClr>
            </a:solidFill>
            <a:miter lim="800000"/>
          </a:ln>
          <a:effectLst>
            <a:outerShdw algn="tl" blurRad="57150" dir="2700000" dist="50800" rotWithShape="0">
              <a:srgbClr val="000000">
                <a:alpha val="40000"/>
              </a:srgbClr>
            </a:outerShdw>
          </a:effectLst>
        </p:spPr>
      </p:pic>
      <p:pic>
        <p:nvPicPr>
          <p:cNvPr descr="C:\Documents and Settings\777\Мои документы\17595220.jpg" id="17410" name="Picture 2"/>
          <p:cNvPicPr>
            <a:picLocks noChangeArrowheads="1" noChangeAspect="1" noGrp="1"/>
          </p:cNvPicPr>
          <p:nvPr>
            <p:ph idx="2" sz="half"/>
          </p:nvPr>
        </p:nvPicPr>
        <p:blipFill>
          <a:blip cstate="print" r:embed="rId4"/>
          <a:srcRect b="98"/>
          <a:stretch>
            <a:fillRect/>
          </a:stretch>
        </p:blipFill>
        <p:spPr>
          <a:xfrm rot="20909054">
            <a:off x="5411255" y="4003685"/>
            <a:ext cx="3096344" cy="2227532"/>
          </a:xfrm>
          <a:prstGeom prst="rect">
            <a:avLst/>
          </a:prstGeom>
          <a:ln cap="sq" w="127000">
            <a:solidFill>
              <a:schemeClr val="accent4">
                <a:lumMod val="60000"/>
                <a:lumOff val="40000"/>
              </a:schemeClr>
            </a:solidFill>
            <a:miter lim="800000"/>
          </a:ln>
          <a:effectLst>
            <a:outerShdw algn="tl" blurRad="57150" dir="2700000" dist="50800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ransition>
    <p:push dir="u"/>
  </p:transition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  <p:cond delay="0" evt="onBegin">
                          <p:tn val="2"/>
                        </p:cond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afterEffect" presetClass="entr" presetID="53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7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8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>
                                        <p:cTn dur="500" id="9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 id="10">
                            <p:stCondLst>
                              <p:cond delay="500"/>
                            </p:stCondLst>
                            <p:childTnLst>
                              <p:par>
                                <p:cTn fill="hold" grpId="0" id="11" nodeType="afterEffect" presetClass="entr" presetID="53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13"/>
                                        <p:tgtEl>
                                          <p:spTgt spid="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14"/>
                                        <p:tgtEl>
                                          <p:spTgt spid="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>
                                        <p:cTn dur="500" id="15"/>
                                        <p:tgtEl>
                                          <p:spTgt spid="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 id="16">
                            <p:stCondLst>
                              <p:cond delay="1000"/>
                            </p:stCondLst>
                            <p:childTnLst>
                              <p:par>
                                <p:cTn fill="hold" id="17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 id="19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 id="20">
                            <p:stCondLst>
                              <p:cond delay="3000"/>
                            </p:stCondLst>
                            <p:childTnLst>
                              <p:par>
                                <p:cTn fill="hold" id="21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 id="23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grpId="0" spid="2"/>
      <p:bldP build="p" grpId="0" spid="3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51920" y="0"/>
            <a:ext cx="1547794" cy="871520"/>
          </a:xfrm>
        </p:spPr>
        <p:txBody>
          <a:bodyPr/>
          <a:lstStyle/>
          <a:p>
            <a:pPr indent="0" fontAlgn="auto">
              <a:spcAft>
                <a:spcPts val="0"/>
              </a:spcAft>
              <a:defRPr/>
            </a:pPr>
            <a:r>
              <a:rPr lang="ru-RU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Monotype Corsiva" pitchFamily="66" charset="0"/>
              </a:rPr>
              <a:t>Готы</a:t>
            </a:r>
            <a:endParaRPr lang="ru-RU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Monotype Corsiva" pitchFamily="66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79513" y="1268760"/>
            <a:ext cx="3744416" cy="3143250"/>
          </a:xfrm>
        </p:spPr>
        <p:txBody>
          <a:bodyPr>
            <a:noAutofit/>
          </a:bodyPr>
          <a:lstStyle/>
          <a:p>
            <a:pPr marL="53975"/>
            <a:r>
              <a:rPr lang="ru-RU" sz="2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Monotype Corsiva" pitchFamily="66" charset="0"/>
              </a:rPr>
              <a:t>Готы — представители готической музыкальной субкультуры (</a:t>
            </a:r>
            <a:r>
              <a:rPr lang="ru-RU" sz="24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Monotype Corsiva" pitchFamily="66" charset="0"/>
              </a:rPr>
              <a:t>Гот-субкультуры</a:t>
            </a:r>
            <a:r>
              <a:rPr lang="ru-RU" sz="2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Monotype Corsiva" pitchFamily="66" charset="0"/>
              </a:rPr>
              <a:t>), зародившейся в конце 70-х годов 20-ого века. </a:t>
            </a:r>
          </a:p>
          <a:p>
            <a:pPr marL="53975"/>
            <a:r>
              <a:rPr lang="ru-RU" sz="2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Monotype Corsiva" pitchFamily="66" charset="0"/>
              </a:rPr>
              <a:t>Отличительные черты: . Мрачный имидж, имеют склонность к увлечению оккультными знаниями. </a:t>
            </a:r>
          </a:p>
        </p:txBody>
      </p:sp>
      <p:pic>
        <p:nvPicPr>
          <p:cNvPr id="19458" name="Picture 2" descr="C:\Documents and Settings\777\Мои документы\goth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2031">
            <a:off x="5362701" y="862295"/>
            <a:ext cx="3240360" cy="2391427"/>
          </a:xfrm>
          <a:prstGeom prst="rect">
            <a:avLst/>
          </a:prstGeom>
          <a:ln w="127000" cap="sq">
            <a:solidFill>
              <a:srgbClr val="FFFF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26" name="Picture 2" descr="D:\Картинки\красавец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448248">
            <a:off x="4390306" y="3231721"/>
            <a:ext cx="3240360" cy="2946797"/>
          </a:xfrm>
          <a:prstGeom prst="rect">
            <a:avLst/>
          </a:prstGeom>
          <a:ln w="127000" cap="sq">
            <a:solidFill>
              <a:srgbClr val="FFFF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6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7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3851920" y="0"/>
            <a:ext cx="132279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 wrap="none">
            <a:spAutoFit/>
          </a:bodyPr>
          <a:lstStyle/>
          <a:p>
            <a:pPr>
              <a:defRPr/>
            </a:pPr>
            <a:r>
              <a:rPr b="1" dirty="0" lang="ru-RU" smtClean="0" sz="3600">
                <a:ln cmpd="sng" w="900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r="5400000" dist="762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charset="0" pitchFamily="66" typeface="Monotype Corsiva"/>
                <a:ea charset="0" pitchFamily="34" typeface="Calibri"/>
                <a:cs charset="0" pitchFamily="18" typeface="Times New Roman"/>
              </a:rPr>
              <a:t>Панки</a:t>
            </a:r>
            <a:endParaRPr b="1" dirty="0" lang="ru-RU" sz="3600">
              <a:ln cmpd="sng" w="900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r="5400000" dist="762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charset="0" pitchFamily="66" typeface="Monotype Corsiva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1268760"/>
            <a:ext cx="4572000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b="1" dirty="0" lang="ru-RU" sz="2400">
                <a:ln cmpd="sng" w="900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r="5400000" dist="762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charset="0" pitchFamily="66" typeface="Monotype Corsiva"/>
              </a:rPr>
              <a:t>Панки возникли в середине 1970-х годов в США и в Великобритании, характерной особенностью которой является любовь к быстрой и энергичной рок-музыке. Протест против, консерватизма, авторитаризма, национализма и радикального капитализма, а также приверженность идеалам </a:t>
            </a:r>
            <a:r>
              <a:rPr b="1" dirty="0" err="1" lang="ru-RU" sz="2400">
                <a:ln cmpd="sng" w="900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r="5400000" dist="762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charset="0" pitchFamily="66" typeface="Monotype Corsiva"/>
              </a:rPr>
              <a:t>антирасизма</a:t>
            </a:r>
            <a:r>
              <a:rPr b="1" dirty="0" lang="ru-RU" sz="2400">
                <a:ln cmpd="sng" w="900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r="5400000" dist="762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charset="0" pitchFamily="66" typeface="Monotype Corsiva"/>
              </a:rPr>
              <a:t> и </a:t>
            </a:r>
            <a:r>
              <a:rPr b="1" dirty="0" err="1" lang="ru-RU" sz="2400">
                <a:ln cmpd="sng" w="900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r="5400000" dist="762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charset="0" pitchFamily="66" typeface="Monotype Corsiva"/>
              </a:rPr>
              <a:t>антифашизма</a:t>
            </a:r>
            <a:r>
              <a:rPr b="1" dirty="0" lang="ru-RU" sz="2400">
                <a:ln cmpd="sng" w="900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r="5400000" dist="762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charset="0" pitchFamily="66" typeface="Monotype Corsiva"/>
              </a:rPr>
              <a:t>. </a:t>
            </a:r>
          </a:p>
        </p:txBody>
      </p:sp>
      <p:pic>
        <p:nvPicPr>
          <p:cNvPr descr="C:\Documents and Settings\777\Мои документы\462.jpg" id="20482" name="Picture 2"/>
          <p:cNvPicPr>
            <a:picLocks noChangeArrowheads="1" noChangeAspect="1"/>
          </p:cNvPicPr>
          <p:nvPr/>
        </p:nvPicPr>
        <p:blipFill>
          <a:blip cstate="print" r:embed="rId3"/>
          <a:srcRect/>
          <a:stretch>
            <a:fillRect/>
          </a:stretch>
        </p:blipFill>
        <p:spPr bwMode="auto">
          <a:xfrm rot="565232">
            <a:off x="5259656" y="1022722"/>
            <a:ext cx="3360373" cy="2520280"/>
          </a:xfrm>
          <a:prstGeom prst="rect">
            <a:avLst/>
          </a:prstGeom>
          <a:ln cap="sq" w="127000">
            <a:solidFill>
              <a:schemeClr val="accent3">
                <a:lumMod val="60000"/>
                <a:lumOff val="40000"/>
              </a:schemeClr>
            </a:solidFill>
            <a:miter lim="800000"/>
          </a:ln>
          <a:effectLst>
            <a:outerShdw algn="tl" blurRad="57150" dir="2700000" dist="50800" rotWithShape="0">
              <a:srgbClr val="000000">
                <a:alpha val="40000"/>
              </a:srgbClr>
            </a:outerShdw>
          </a:effectLst>
        </p:spPr>
      </p:pic>
      <p:pic>
        <p:nvPicPr>
          <p:cNvPr id="2050" name="Picture 2"/>
          <p:cNvPicPr>
            <a:picLocks noChangeArrowheads="1" noChangeAspect="1"/>
          </p:cNvPicPr>
          <p:nvPr/>
        </p:nvPicPr>
        <p:blipFill>
          <a:blip cstate="print" r:embed="rId4"/>
          <a:stretch>
            <a:fillRect/>
          </a:stretch>
        </p:blipFill>
        <p:spPr bwMode="auto">
          <a:xfrm rot="20814367">
            <a:off x="5035427" y="3654141"/>
            <a:ext cx="3556493" cy="2592288"/>
          </a:xfrm>
          <a:prstGeom prst="rect">
            <a:avLst/>
          </a:prstGeom>
          <a:ln cap="sq" w="127000">
            <a:solidFill>
              <a:schemeClr val="accent3">
                <a:lumMod val="60000"/>
                <a:lumOff val="40000"/>
              </a:schemeClr>
            </a:solidFill>
            <a:miter lim="800000"/>
          </a:ln>
          <a:effectLst>
            <a:outerShdw algn="tl" blurRad="57150" dir="2700000" dist="50800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ransition>
    <p:push dir="u"/>
  </p:transition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  <p:cond delay="0" evt="onBegin">
                          <p:tn val="2"/>
                        </p:cond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afterEffect" presetClass="entr" presetID="45" presetSubtype="0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 id="7"/>
                                        <p:tgtEl>
                                          <p:spTgt spid="204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2000" fill="hold" id="8"/>
                                        <p:tgtEl>
                                          <p:spTgt spid="204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#ppt_w*sin(2.5*pi*$)"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2000" fill="hold" id="9"/>
                                        <p:tgtEl>
                                          <p:spTgt spid="204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 id="10">
                            <p:stCondLst>
                              <p:cond delay="2800"/>
                            </p:stCondLst>
                            <p:childTnLst>
                              <p:par>
                                <p:cTn fill="hold" grpId="0" id="11" nodeType="afterEffect" presetClass="entr" presetID="47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 id="13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14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15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id="16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 id="18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 id="19">
                            <p:stCondLst>
                              <p:cond delay="4800"/>
                            </p:stCondLst>
                            <p:childTnLst>
                              <p:par>
                                <p:cTn fill="hold" id="20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 id="22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grpId="0" spid="20481"/>
      <p:bldP grpId="0" spid="3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5616" y="0"/>
            <a:ext cx="5648270" cy="632149"/>
          </a:xfrm>
        </p:spPr>
        <p:txBody>
          <a:bodyPr>
            <a:noAutofit/>
          </a:bodyPr>
          <a:lstStyle/>
          <a:p>
            <a:pPr marL="484632" indent="0" fontAlgn="auto">
              <a:spcAft>
                <a:spcPts val="0"/>
              </a:spcAft>
              <a:defRPr/>
            </a:pPr>
            <a:r>
              <a:rPr lang="ru-RU" sz="36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Monotype Corsiva" pitchFamily="66" charset="0"/>
              </a:rPr>
              <a:t>Реперы (</a:t>
            </a:r>
            <a:r>
              <a:rPr lang="ru-RU" sz="36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Monotype Corsiva" pitchFamily="66" charset="0"/>
              </a:rPr>
              <a:t>хип-хоп</a:t>
            </a:r>
            <a:r>
              <a:rPr lang="ru-RU" sz="36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Monotype Corsiva" pitchFamily="66" charset="0"/>
              </a:rPr>
              <a:t> культура)</a:t>
            </a:r>
            <a:endParaRPr lang="ru-RU" sz="36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Monotype Corsiva" pitchFamily="66" charset="0"/>
            </a:endParaRPr>
          </a:p>
        </p:txBody>
      </p:sp>
      <p:pic>
        <p:nvPicPr>
          <p:cNvPr id="21506" name="Picture 2" descr="C:\Documents and Settings\777\Мои документы\rep_oboi_6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836712"/>
            <a:ext cx="3905250" cy="2928937"/>
          </a:xfrm>
          <a:prstGeom prst="rect">
            <a:avLst/>
          </a:prstGeom>
          <a:ln w="127000" cap="sq">
            <a:solidFill>
              <a:srgbClr val="FFFF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3074" name="Picture 2" descr="C:\Documents and Settings\777\Мои документы\1864777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9992" y="836712"/>
            <a:ext cx="4032448" cy="2952750"/>
          </a:xfrm>
          <a:prstGeom prst="rect">
            <a:avLst/>
          </a:prstGeom>
          <a:ln w="127000" cap="sq">
            <a:solidFill>
              <a:srgbClr val="FFFF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323528" y="4437112"/>
            <a:ext cx="756084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Monotype Corsiva" pitchFamily="66" charset="0"/>
              </a:rPr>
              <a:t>Хип-хоп</a:t>
            </a:r>
            <a:r>
              <a:rPr lang="ru-RU" sz="2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Monotype Corsiva" pitchFamily="66" charset="0"/>
              </a:rPr>
              <a:t> (англ. </a:t>
            </a:r>
            <a:r>
              <a:rPr lang="ru-RU" sz="24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Monotype Corsiva" pitchFamily="66" charset="0"/>
              </a:rPr>
              <a:t>Hip-hop</a:t>
            </a:r>
            <a:r>
              <a:rPr lang="ru-RU" sz="2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Monotype Corsiva" pitchFamily="66" charset="0"/>
              </a:rPr>
              <a:t>) — молодёжная субкультура, появившаяся в США в конце 1970-х в среде </a:t>
            </a:r>
            <a:r>
              <a:rPr lang="ru-RU" sz="24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Monotype Corsiva" pitchFamily="66" charset="0"/>
              </a:rPr>
              <a:t>афроамериканцев</a:t>
            </a:r>
            <a:r>
              <a:rPr lang="ru-RU" sz="2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Monotype Corsiva" pitchFamily="66" charset="0"/>
              </a:rPr>
              <a:t>. Для неё характерны своя музыка (также называемая «</a:t>
            </a:r>
            <a:r>
              <a:rPr lang="ru-RU" sz="24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Monotype Corsiva" pitchFamily="66" charset="0"/>
              </a:rPr>
              <a:t>хип-хоп</a:t>
            </a:r>
            <a:r>
              <a:rPr lang="ru-RU" sz="2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Monotype Corsiva" pitchFamily="66" charset="0"/>
              </a:rPr>
              <a:t>»), свой жаргон, своя мода, танцевальные стили (брейк-данс и др.), графическое искусство (граффити) и свой кинематограф.</a:t>
            </a:r>
            <a:endParaRPr lang="ru-RU" sz="24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Monotype Corsiva" pitchFamily="66" charset="0"/>
            </a:endParaRPr>
          </a:p>
        </p:txBody>
      </p:sp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15816" y="116632"/>
            <a:ext cx="3394720" cy="908720"/>
          </a:xfrm>
        </p:spPr>
        <p:txBody>
          <a:bodyPr>
            <a:normAutofit fontScale="90000"/>
          </a:bodyPr>
          <a:lstStyle/>
          <a:p>
            <a:pPr marL="484632" indent="0" fontAlgn="auto">
              <a:spcAft>
                <a:spcPts val="0"/>
              </a:spcAft>
              <a:defRPr/>
            </a:pPr>
            <a:r>
              <a:rPr lang="ru-RU" sz="4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Monotype Corsiva" pitchFamily="66" charset="0"/>
              </a:rPr>
              <a:t>Скинхеды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</a:b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1196752"/>
            <a:ext cx="4032448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Monotype Corsiva" pitchFamily="66" charset="0"/>
              </a:rPr>
              <a:t>Скинхеды - это бритоголовые люди. Они носят кожаные куртки, шиповатые браслеты, мощные ботинки. Все скинхеды-расисты и фашисты. Их часто можно увидеть на улицах (города) с бейсбольными битами в руках. Могут наподдать на </a:t>
            </a:r>
            <a:r>
              <a:rPr lang="ru-RU" sz="2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Monotype Corsiva" pitchFamily="66" charset="0"/>
              </a:rPr>
              <a:t>людей</a:t>
            </a:r>
            <a:r>
              <a:rPr lang="ru-RU" sz="24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Monotype Corsiva" pitchFamily="66" charset="0"/>
              </a:rPr>
              <a:t>.</a:t>
            </a:r>
          </a:p>
          <a:p>
            <a:endParaRPr lang="ru-RU" dirty="0">
              <a:latin typeface="Times New Roman" pitchFamily="18" charset="0"/>
            </a:endParaRPr>
          </a:p>
        </p:txBody>
      </p:sp>
      <p:pic>
        <p:nvPicPr>
          <p:cNvPr id="4099" name="Picture 3" descr="C:\Documents and Settings\777\Мои документы\skinhead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6327">
            <a:off x="5480252" y="558435"/>
            <a:ext cx="2806700" cy="3357563"/>
          </a:xfrm>
          <a:prstGeom prst="rect">
            <a:avLst/>
          </a:prstGeom>
          <a:ln w="127000" cap="sq">
            <a:solidFill>
              <a:srgbClr val="00B0F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098" name="Picture 2" descr="C:\Documents and Settings\777\Мои документы\75689_200611170840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216213">
            <a:off x="5348145" y="4037826"/>
            <a:ext cx="3312368" cy="2484276"/>
          </a:xfrm>
          <a:prstGeom prst="rect">
            <a:avLst/>
          </a:prstGeom>
          <a:ln w="127000" cap="sq">
            <a:solidFill>
              <a:srgbClr val="00B0F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251520" y="692696"/>
            <a:ext cx="8229600" cy="4530725"/>
          </a:xfrm>
          <a:prstGeom prst="rect">
            <a:avLst/>
          </a:prstGeom>
        </p:spPr>
        <p:txBody>
          <a:bodyPr/>
          <a:lstStyle/>
          <a:p>
            <a:pPr marL="447675" marR="0" lvl="0" indent="317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kumimoji="0" lang="ru-RU" sz="2400" b="1" i="0" u="none" strike="noStrike" kern="1200" normalizeH="0" baseline="0" noProof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uLnTx/>
                <a:uFillTx/>
                <a:latin typeface="Monotype Corsiva" pitchFamily="66" charset="0"/>
              </a:rPr>
              <a:t>Футбольные хулиганы — лица, нарушающие общественный порядок, связывая свои действия с футбольными пристрастиями и обосновывая их ими. Сами футбольные хулиганы расценивают своё движение как субкультуру. Как правило, преступления на почве футбольного хулиганства совершаются до или после футбольных матчей, а также в местах больших скоплений футбольных болельщиков.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267744" y="0"/>
            <a:ext cx="42627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Monotype Corsiva" pitchFamily="66" charset="0"/>
              </a:rPr>
              <a:t>Футбольные хулиганы </a:t>
            </a:r>
            <a:endParaRPr lang="ru-RU" sz="3600" dirty="0"/>
          </a:p>
        </p:txBody>
      </p:sp>
      <p:pic>
        <p:nvPicPr>
          <p:cNvPr id="5" name="Picture 8" descr="261498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251521" y="3645024"/>
            <a:ext cx="4032448" cy="2808312"/>
          </a:xfrm>
          <a:prstGeom prst="rect">
            <a:avLst/>
          </a:prstGeom>
          <a:ln w="127000" cap="sq">
            <a:solidFill>
              <a:srgbClr val="FF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6" name="Picture 9" descr="0_13ba9_5e185266_X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3645024"/>
            <a:ext cx="4085033" cy="2808312"/>
          </a:xfrm>
          <a:prstGeom prst="rect">
            <a:avLst/>
          </a:prstGeom>
          <a:ln w="127000" cap="sq">
            <a:solidFill>
              <a:srgbClr val="FFFF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1124744"/>
            <a:ext cx="3528392" cy="3083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b="1" dirty="0" err="1" lang="ru-RU" smtClean="0" sz="2400">
                <a:ln cmpd="sng" w="900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r="5400000" dist="762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charset="0" pitchFamily="66" typeface="Monotype Corsiva"/>
              </a:rPr>
              <a:t>Байкеры</a:t>
            </a:r>
            <a:r>
              <a:rPr b="1" dirty="0" lang="ru-RU" smtClean="0" sz="2400">
                <a:ln cmpd="sng" w="900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r="5400000" dist="762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charset="0" pitchFamily="66" typeface="Monotype Corsiva"/>
              </a:rPr>
              <a:t> — любители и поклонники мотоциклов. В отличие от обычных мотоциклистов, у </a:t>
            </a:r>
            <a:r>
              <a:rPr b="1" dirty="0" err="1" lang="ru-RU" smtClean="0" sz="2400">
                <a:ln cmpd="sng" w="900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r="5400000" dist="762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charset="0" pitchFamily="66" typeface="Monotype Corsiva"/>
              </a:rPr>
              <a:t>байкеров</a:t>
            </a:r>
            <a:r>
              <a:rPr b="1" dirty="0" lang="ru-RU" smtClean="0" sz="2400">
                <a:ln cmpd="sng" w="900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r="5400000" dist="762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charset="0" pitchFamily="66" typeface="Monotype Corsiva"/>
              </a:rPr>
              <a:t> мотоцикл является частью образа жизни. Характерным также является объединение с единомышленниками на основе этого образа жизни.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419872" y="0"/>
            <a:ext cx="174118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b="1" dirty="0" err="1" lang="ru-RU" smtClean="0" sz="3600">
                <a:ln cmpd="sng" w="900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r="5400000" dist="762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charset="0" pitchFamily="66" typeface="Monotype Corsiva"/>
              </a:rPr>
              <a:t>Байкеры</a:t>
            </a:r>
            <a:r>
              <a:rPr b="1" dirty="0" lang="ru-RU" smtClean="0">
                <a:ln cmpd="sng" w="900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r="5400000" dist="762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charset="0" pitchFamily="66" typeface="Monotype Corsiva"/>
              </a:rPr>
              <a:t> </a:t>
            </a:r>
            <a:endParaRPr dirty="0" lang="ru-RU"/>
          </a:p>
        </p:txBody>
      </p:sp>
      <p:pic>
        <p:nvPicPr>
          <p:cNvPr descr="936" id="6" name="Picture 6"/>
          <p:cNvPicPr>
            <a:picLocks noChangeArrowheads="1" noChangeAspect="1"/>
          </p:cNvPicPr>
          <p:nvPr/>
        </p:nvPicPr>
        <p:blipFill>
          <a:blip cstate="print" r:embed="rId2"/>
          <a:srcRect/>
          <a:stretch>
            <a:fillRect/>
          </a:stretch>
        </p:blipFill>
        <p:spPr>
          <a:xfrm rot="1260412">
            <a:off x="5974198" y="547234"/>
            <a:ext cx="2264588" cy="3123201"/>
          </a:xfrm>
          <a:prstGeom prst="rect">
            <a:avLst/>
          </a:prstGeom>
          <a:ln cap="sq" w="127000">
            <a:solidFill>
              <a:schemeClr val="tx1"/>
            </a:solidFill>
            <a:miter lim="800000"/>
          </a:ln>
          <a:effectLst>
            <a:outerShdw algn="tl" blurRad="57150" dir="2700000" dist="50800" rotWithShape="0">
              <a:srgbClr val="000000">
                <a:alpha val="40000"/>
              </a:srgbClr>
            </a:outerShdw>
          </a:effectLst>
        </p:spPr>
      </p:pic>
      <p:pic>
        <p:nvPicPr>
          <p:cNvPr descr="files" id="7" name="Picture 7"/>
          <p:cNvPicPr>
            <a:picLocks noChangeArrowheads="1" noChangeAspect="1"/>
          </p:cNvPicPr>
          <p:nvPr/>
        </p:nvPicPr>
        <p:blipFill>
          <a:blip cstate="print" r:embed="rId3"/>
          <a:srcRect b="53"/>
          <a:stretch>
            <a:fillRect/>
          </a:stretch>
        </p:blipFill>
        <p:spPr>
          <a:xfrm rot="20880354">
            <a:off x="4842037" y="3023896"/>
            <a:ext cx="2592792" cy="3240360"/>
          </a:xfrm>
          <a:prstGeom prst="rect">
            <a:avLst/>
          </a:prstGeom>
          <a:ln cap="sq" w="127000">
            <a:solidFill>
              <a:schemeClr val="tx1"/>
            </a:solidFill>
            <a:miter lim="800000"/>
          </a:ln>
          <a:effectLst>
            <a:outerShdw algn="tl" blurRad="57150" dir="2700000" dist="50800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ransition>
    <p:push dir="u"/>
  </p:transition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  <p:cond delay="0" evt="onBegin">
                          <p:tn val="2"/>
                        </p:cond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afterEffect" presetClass="entr" presetID="53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7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8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>
                                        <p:cTn dur="500" id="9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 id="10">
                            <p:stCondLst>
                              <p:cond delay="500"/>
                            </p:stCondLst>
                            <p:childTnLst>
                              <p:par>
                                <p:cTn fill="hold" grpId="0" id="11" nodeType="afterEffect" presetClass="entr" presetID="53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13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14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>
                                        <p:cTn dur="500" id="15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 id="16">
                            <p:stCondLst>
                              <p:cond delay="1000"/>
                            </p:stCondLst>
                            <p:childTnLst>
                              <p:par>
                                <p:cTn fill="hold" id="17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 id="19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 id="20">
                            <p:stCondLst>
                              <p:cond delay="3000"/>
                            </p:stCondLst>
                            <p:childTnLst>
                              <p:par>
                                <p:cTn fill="hold" id="21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 id="23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grpId="0" spid="4"/>
      <p:bldP grpId="0" spid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3728" y="116632"/>
            <a:ext cx="4762872" cy="980728"/>
          </a:xfrm>
        </p:spPr>
        <p:txBody>
          <a:bodyPr>
            <a:normAutofit fontScale="90000"/>
          </a:bodyPr>
          <a:lstStyle/>
          <a:p>
            <a:pPr indent="0"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 </a:t>
            </a:r>
            <a:r>
              <a:rPr lang="ru-RU" sz="40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Monotype Corsiva" pitchFamily="66" charset="0"/>
              </a:rPr>
              <a:t>Экологисты</a:t>
            </a:r>
            <a:r>
              <a:rPr lang="ru-RU" sz="4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Monotype Corsiva" pitchFamily="66" charset="0"/>
              </a:rPr>
              <a:t> (Гринпис)</a:t>
            </a:r>
            <a:r>
              <a:rPr lang="ru-RU" dirty="0" smtClean="0">
                <a:solidFill>
                  <a:srgbClr val="008000"/>
                </a:solidFill>
              </a:rPr>
              <a:t/>
            </a:r>
            <a:br>
              <a:rPr lang="ru-RU" dirty="0" smtClean="0">
                <a:solidFill>
                  <a:srgbClr val="008000"/>
                </a:solidFill>
              </a:rPr>
            </a:br>
            <a:r>
              <a:rPr lang="ru-RU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 </a:t>
            </a:r>
            <a:endParaRPr lang="ru-RU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908720"/>
            <a:ext cx="5112568" cy="2714625"/>
          </a:xfrm>
        </p:spPr>
        <p:txBody>
          <a:bodyPr/>
          <a:lstStyle/>
          <a:p>
            <a:pPr indent="3175">
              <a:buNone/>
            </a:pPr>
            <a:r>
              <a:rPr lang="ru-RU" sz="2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Monotype Corsiva" pitchFamily="66" charset="0"/>
              </a:rPr>
              <a:t>Гринпис- международная общественная природоохранная </a:t>
            </a:r>
            <a:r>
              <a:rPr lang="ru-RU" sz="24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Monotype Corsiva" pitchFamily="66" charset="0"/>
              </a:rPr>
              <a:t>организация.Основная</a:t>
            </a:r>
            <a:r>
              <a:rPr lang="ru-RU" sz="2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Monotype Corsiva" pitchFamily="66" charset="0"/>
              </a:rPr>
              <a:t> цель — добиться решения глобальных экологических проблем, в том числе путем привлечения к ним внимания общественности и властей. Гринпис существует только за счёт пожертвований сторонников и принципиально не принимает финансовую помощь от государственных структур, политических партий или бизнеса. Гринпис известен своими громкими акциями.</a:t>
            </a:r>
          </a:p>
        </p:txBody>
      </p:sp>
      <p:pic>
        <p:nvPicPr>
          <p:cNvPr id="5122" name="Picture 2" descr="C:\Documents and Settings\777\Мои документы\greenpeace_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148064" y="836712"/>
            <a:ext cx="3748808" cy="2880320"/>
          </a:xfrm>
          <a:prstGeom prst="rect">
            <a:avLst/>
          </a:prstGeom>
          <a:ln w="127000" cap="sq">
            <a:solidFill>
              <a:srgbClr val="008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8064" y="4005064"/>
            <a:ext cx="3737992" cy="2533650"/>
          </a:xfrm>
          <a:prstGeom prst="rect">
            <a:avLst/>
          </a:prstGeom>
          <a:ln w="127000" cap="sq">
            <a:solidFill>
              <a:srgbClr val="008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908720"/>
          </a:xfrm>
        </p:spPr>
        <p:txBody>
          <a:bodyPr>
            <a:noAutofit/>
          </a:bodyPr>
          <a:lstStyle/>
          <a:p>
            <a:pPr marL="484632" indent="0" fontAlgn="auto">
              <a:spcAft>
                <a:spcPts val="0"/>
              </a:spcAft>
              <a:defRPr/>
            </a:pPr>
            <a:r>
              <a:rPr lang="ru-RU" sz="4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Monotype Corsiva" pitchFamily="66" charset="0"/>
              </a:rPr>
              <a:t>              Изучение субкультур</a:t>
            </a:r>
            <a:endParaRPr lang="ru-RU" sz="48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108520" y="836712"/>
            <a:ext cx="4752528" cy="2050281"/>
          </a:xfrm>
        </p:spPr>
        <p:txBody>
          <a:bodyPr>
            <a:noAutofit/>
          </a:bodyPr>
          <a:lstStyle/>
          <a:p>
            <a:pPr indent="3175">
              <a:buNone/>
            </a:pPr>
            <a:r>
              <a:rPr lang="ru-RU" sz="2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Monotype Corsiva" pitchFamily="66" charset="0"/>
              </a:rPr>
              <a:t>В отечественной социологии анализ молодежных </a:t>
            </a:r>
            <a:r>
              <a:rPr lang="ru-RU" sz="24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Monotype Corsiva" pitchFamily="66" charset="0"/>
              </a:rPr>
              <a:t>субкультурных</a:t>
            </a:r>
            <a:r>
              <a:rPr lang="ru-RU" sz="2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Monotype Corsiva" pitchFamily="66" charset="0"/>
              </a:rPr>
              <a:t> обществ велся в очень узких рамках.  С конца 1980-х годов внимание стало более заметным.</a:t>
            </a:r>
          </a:p>
          <a:p>
            <a:pPr indent="3175">
              <a:buNone/>
            </a:pPr>
            <a:r>
              <a:rPr lang="ru-RU" sz="2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Monotype Corsiva" pitchFamily="66" charset="0"/>
              </a:rPr>
              <a:t> Некоторые </a:t>
            </a:r>
            <a:r>
              <a:rPr lang="ru-RU" sz="24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Monotype Corsiva" pitchFamily="66" charset="0"/>
              </a:rPr>
              <a:t>образованеые</a:t>
            </a:r>
            <a:r>
              <a:rPr lang="ru-RU" sz="2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Monotype Corsiva" pitchFamily="66" charset="0"/>
              </a:rPr>
              <a:t> культуры отражают социальные или демократические особенности ее развития.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572000" y="836712"/>
            <a:ext cx="4572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3175">
              <a:buNone/>
            </a:pPr>
            <a:r>
              <a:rPr lang="ru-RU" sz="2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Monotype Corsiva" pitchFamily="66" charset="0"/>
              </a:rPr>
              <a:t>Субкультуры  автономны, и не претендуют на то, чтобы заместить культуру. Можно ожидать, что в будущем различные </a:t>
            </a:r>
            <a:r>
              <a:rPr lang="ru-RU" sz="24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Monotype Corsiva" pitchFamily="66" charset="0"/>
              </a:rPr>
              <a:t>субкультурные</a:t>
            </a:r>
            <a:r>
              <a:rPr lang="ru-RU" sz="2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Monotype Corsiva" pitchFamily="66" charset="0"/>
              </a:rPr>
              <a:t> группы будут разрушать работающее общество ради чистого развлечения. По мере развития общества постоянно происходит социальная эволюция ,она происходит во всём мире. Нельзя  недооценивать важность субкультур. Все мы  подвержены её влиянию. 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4437112"/>
            <a:ext cx="3672408" cy="2129997"/>
          </a:xfrm>
          <a:prstGeom prst="rect">
            <a:avLst/>
          </a:prstGeom>
          <a:ln w="127000" cap="sq">
            <a:solidFill>
              <a:schemeClr val="accent3">
                <a:lumMod val="40000"/>
                <a:lumOff val="60000"/>
              </a:schemeClr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260648"/>
            <a:ext cx="6192689" cy="4667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  <p:sp>
        <p:nvSpPr>
          <p:cNvPr id="5" name="TextBox 4"/>
          <p:cNvSpPr txBox="1"/>
          <p:nvPr/>
        </p:nvSpPr>
        <p:spPr>
          <a:xfrm>
            <a:off x="1187624" y="5085184"/>
            <a:ext cx="705678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Monotype Corsiva" pitchFamily="66" charset="0"/>
              </a:rPr>
              <a:t>Спасибо за внимание!</a:t>
            </a:r>
            <a:endParaRPr lang="ru-RU" sz="66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Monotype Corsiva" pitchFamily="66" charset="0"/>
            </a:endParaRPr>
          </a:p>
        </p:txBody>
      </p:sp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0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201</TotalTime>
  <Words>761</Words>
  <Application>Microsoft Office PowerPoint</Application>
  <PresentationFormat>Экран (4:3)</PresentationFormat>
  <Paragraphs>49</Paragraphs>
  <Slides>16</Slides>
  <Notes>11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Яркая</vt:lpstr>
      <vt:lpstr>Молодёжные субкультуры </vt:lpstr>
      <vt:lpstr>Что же такое субкультура? </vt:lpstr>
      <vt:lpstr>Возникновение субкультур</vt:lpstr>
      <vt:lpstr>Слайд 4</vt:lpstr>
      <vt:lpstr>Разновидности субкультур</vt:lpstr>
      <vt:lpstr>Какие же существуют субкультуры?</vt:lpstr>
      <vt:lpstr>Эмо</vt:lpstr>
      <vt:lpstr>Готы</vt:lpstr>
      <vt:lpstr>Слайд 9</vt:lpstr>
      <vt:lpstr>Реперы (хип-хоп культура)</vt:lpstr>
      <vt:lpstr>Скинхеды </vt:lpstr>
      <vt:lpstr>Слайд 12</vt:lpstr>
      <vt:lpstr>Слайд 13</vt:lpstr>
      <vt:lpstr> Экологисты (Гринпис)  </vt:lpstr>
      <vt:lpstr>              Изучение субкультур</vt:lpstr>
      <vt:lpstr>Слайд 16</vt:lpstr>
    </vt:vector>
  </TitlesOfParts>
  <Company>Workgroup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Молодёжные субкультуры в России.</dc:title>
  <dc:creator>User</dc:creator>
  <cp:lastModifiedBy>Александр</cp:lastModifiedBy>
  <cp:revision>23</cp:revision>
  <dcterms:created xsi:type="dcterms:W3CDTF">2009-05-13T08:55:33Z</dcterms:created>
  <dcterms:modified xsi:type="dcterms:W3CDTF">2012-05-05T17:25:20Z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698993</vt:lpwstr>
  </property>
  <property fmtid="{D5CDD505-2E9C-101B-9397-08002B2CF9AE}" name="NXPowerLiteSettings" pid="3">
    <vt:lpwstr>F7000400038000</vt:lpwstr>
  </property>
  <property fmtid="{D5CDD505-2E9C-101B-9397-08002B2CF9AE}" name="NXPowerLiteVersion" pid="4">
    <vt:lpwstr>D5.0.3</vt:lpwstr>
  </property>
</Properties>
</file>