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7" r:id="rId7"/>
    <p:sldId id="278" r:id="rId8"/>
    <p:sldId id="265" r:id="rId9"/>
    <p:sldId id="266" r:id="rId10"/>
    <p:sldId id="260" r:id="rId11"/>
    <p:sldId id="261" r:id="rId12"/>
    <p:sldId id="263" r:id="rId13"/>
    <p:sldId id="264" r:id="rId14"/>
    <p:sldId id="268" r:id="rId15"/>
    <p:sldId id="271" r:id="rId16"/>
    <p:sldId id="272" r:id="rId17"/>
    <p:sldId id="269" r:id="rId18"/>
    <p:sldId id="270" r:id="rId19"/>
    <p:sldId id="273" r:id="rId20"/>
    <p:sldId id="274" r:id="rId21"/>
    <p:sldId id="275" r:id="rId22"/>
    <p:sldId id="277" r:id="rId23"/>
    <p:sldId id="282" r:id="rId24"/>
    <p:sldId id="281" r:id="rId25"/>
    <p:sldId id="276" r:id="rId26"/>
    <p:sldId id="283" r:id="rId27"/>
    <p:sldId id="284" r:id="rId28"/>
    <p:sldId id="279" r:id="rId29"/>
    <p:sldId id="280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ADBFF1"/>
    <a:srgbClr val="996633"/>
    <a:srgbClr val="3399FF"/>
    <a:srgbClr val="99CC00"/>
    <a:srgbClr val="CCFF99"/>
    <a:srgbClr val="FF0000"/>
    <a:srgbClr val="CCE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0E31C8-215B-4D36-B6F3-855DCBE74E6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A84795-6403-43E5-BCC9-27118287D30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273A56-7819-4400-B667-714E499042A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B930EB-A1A0-4BA9-BF70-A5311FE6089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4B5FFE-BF52-49AC-A806-F7590013044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795A73-41A8-4F87-89B4-E40A16558ED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958C31-3FB0-469C-B5A0-3AC2EA3825E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C8B64F-5B7B-445B-BCEA-117A3CF53DB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406EA3-48FC-4EC8-A8CC-3DED0B3F664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F20E60-8477-4CFE-9AF4-74ABF21B6DF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AF62F0-3683-4C1C-A56B-ABCEB5F57ED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507D6181-4559-4784-B933-7CD5F80C69B4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rosarcher.wordpress.com/" TargetMode="External"/><Relationship Id="rId13" Type="http://schemas.openxmlformats.org/officeDocument/2006/relationships/hyperlink" Target="http://ru.wikipedia.org/wiki/&#1060;&#1072;&#1081;&#1083;:Belka_and_Strelka.Space_Dogs.Real-i.jpg" TargetMode="External"/><Relationship Id="rId18" Type="http://schemas.openxmlformats.org/officeDocument/2006/relationships/hyperlink" Target="http://www.clker.com/clipart-weather-symbols.html" TargetMode="External"/><Relationship Id="rId3" Type="http://schemas.openxmlformats.org/officeDocument/2006/relationships/hyperlink" Target="http://powerclip.ru/modules/myalbum/photo.php?lid=718" TargetMode="External"/><Relationship Id="rId7" Type="http://schemas.openxmlformats.org/officeDocument/2006/relationships/hyperlink" Target="http://www.goodclipart.ru/index.php?cat=19&amp;page=857" TargetMode="External"/><Relationship Id="rId12" Type="http://schemas.openxmlformats.org/officeDocument/2006/relationships/hyperlink" Target="http://vlasti.net/news/ukraine/science?pm_pager=24" TargetMode="External"/><Relationship Id="rId17" Type="http://schemas.openxmlformats.org/officeDocument/2006/relationships/hyperlink" Target="http://blog.kp.ru/users/mstataka/post139232375/" TargetMode="External"/><Relationship Id="rId2" Type="http://schemas.openxmlformats.org/officeDocument/2006/relationships/image" Target="../media/image2.jpeg"/><Relationship Id="rId16" Type="http://schemas.openxmlformats.org/officeDocument/2006/relationships/hyperlink" Target="http://www.clker.com/search/old/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gifzona.ru/pozd_data_kosmos.htm" TargetMode="External"/><Relationship Id="rId11" Type="http://schemas.openxmlformats.org/officeDocument/2006/relationships/hyperlink" Target="http://www.radiokot.ru/forum/viewtopic.php?f=17&amp;t=28791" TargetMode="External"/><Relationship Id="rId5" Type="http://schemas.openxmlformats.org/officeDocument/2006/relationships/hyperlink" Target="http://oboi.kards.qip.ru/tags/view/&#1082;&#1086;&#1089;&#1084;&#1086;&#1089;/9/13/index.htm" TargetMode="External"/><Relationship Id="rId15" Type="http://schemas.openxmlformats.org/officeDocument/2006/relationships/hyperlink" Target="http://www.cartoonclipartfree.com/Cliparts_Free/Buero_Free/Cartoon_Clipart_Free_Page_6.html" TargetMode="External"/><Relationship Id="rId10" Type="http://schemas.openxmlformats.org/officeDocument/2006/relationships/hyperlink" Target="http://allday.ru/290727-klipart-kosmos.html" TargetMode="External"/><Relationship Id="rId19" Type="http://schemas.openxmlformats.org/officeDocument/2006/relationships/hyperlink" Target="http://www.lib.rus.ec/blog/15165" TargetMode="External"/><Relationship Id="rId4" Type="http://schemas.openxmlformats.org/officeDocument/2006/relationships/hyperlink" Target="http://murzim.ru/jenciklopedii/zemlja-i-kosmos/8367-chem-otlichayutsya-planety-drug-ot-druga.html" TargetMode="External"/><Relationship Id="rId9" Type="http://schemas.openxmlformats.org/officeDocument/2006/relationships/hyperlink" Target="http://brat.tovar-br.ru/?read=4487" TargetMode="External"/><Relationship Id="rId14" Type="http://schemas.openxmlformats.org/officeDocument/2006/relationships/hyperlink" Target="http://galspace.spb.ru/orbita/sputnik2.htm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open.by/it/5311" TargetMode="External"/><Relationship Id="rId13" Type="http://schemas.openxmlformats.org/officeDocument/2006/relationships/hyperlink" Target="http://news.mail.ru/society/4532402/" TargetMode="External"/><Relationship Id="rId18" Type="http://schemas.openxmlformats.org/officeDocument/2006/relationships/hyperlink" Target="http://www.diary.ru/~felbert/?tag=13091" TargetMode="External"/><Relationship Id="rId3" Type="http://schemas.openxmlformats.org/officeDocument/2006/relationships/hyperlink" Target="http://rupor.sampo.ru/forum/384?page=14" TargetMode="External"/><Relationship Id="rId21" Type="http://schemas.openxmlformats.org/officeDocument/2006/relationships/hyperlink" Target="http://www.allnight.ru/forum/read/10296?pg=2" TargetMode="External"/><Relationship Id="rId7" Type="http://schemas.openxmlformats.org/officeDocument/2006/relationships/hyperlink" Target="http://lepsh.net/thing/509/0/page1" TargetMode="External"/><Relationship Id="rId12" Type="http://schemas.openxmlformats.org/officeDocument/2006/relationships/hyperlink" Target="http://express.kirov.ru/news/14642.html" TargetMode="External"/><Relationship Id="rId17" Type="http://schemas.openxmlformats.org/officeDocument/2006/relationships/hyperlink" Target="http://copypast.ru/2009/02/04/sobaki__kosmonavty_9_foto.html" TargetMode="External"/><Relationship Id="rId2" Type="http://schemas.openxmlformats.org/officeDocument/2006/relationships/image" Target="../media/image2.jpeg"/><Relationship Id="rId16" Type="http://schemas.openxmlformats.org/officeDocument/2006/relationships/hyperlink" Target="http://banana.by/index.php?newsid=36693" TargetMode="External"/><Relationship Id="rId20" Type="http://schemas.openxmlformats.org/officeDocument/2006/relationships/hyperlink" Target="http://yudaev.livejournal.com/80639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rms-expo.ru/site.xp/049051124054055057055.html" TargetMode="External"/><Relationship Id="rId11" Type="http://schemas.openxmlformats.org/officeDocument/2006/relationships/hyperlink" Target="http://eng.ntsomz.ru/news/page/212" TargetMode="External"/><Relationship Id="rId5" Type="http://schemas.openxmlformats.org/officeDocument/2006/relationships/hyperlink" Target="http://licey344.narod.ru/page22.html" TargetMode="External"/><Relationship Id="rId15" Type="http://schemas.openxmlformats.org/officeDocument/2006/relationships/hyperlink" Target="http://doseng.org/2007/08/24/do_kosmosa_doletit_lish_tot_kto_khorosho_pitaetsja.html" TargetMode="External"/><Relationship Id="rId10" Type="http://schemas.openxmlformats.org/officeDocument/2006/relationships/hyperlink" Target="http://www.federalspace.ru/main.php?id=48&amp;blogger=&amp;page=12" TargetMode="External"/><Relationship Id="rId19" Type="http://schemas.openxmlformats.org/officeDocument/2006/relationships/hyperlink" Target="http://epizodsspace.airbase.ru/bibl/nk/2004/3/01.html" TargetMode="External"/><Relationship Id="rId4" Type="http://schemas.openxmlformats.org/officeDocument/2006/relationships/hyperlink" Target="http://www.novosti-kosmonavtiki.ru/phpBB2/viewtopic.php?t=3730" TargetMode="External"/><Relationship Id="rId9" Type="http://schemas.openxmlformats.org/officeDocument/2006/relationships/hyperlink" Target="http://aka-bgd.ya.ru/replies.xml?item_no=125" TargetMode="External"/><Relationship Id="rId14" Type="http://schemas.openxmlformats.org/officeDocument/2006/relationships/hyperlink" Target="http://otvet.newserg.ru/page/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амка 5"/>
          <p:cNvSpPr/>
          <p:nvPr/>
        </p:nvSpPr>
        <p:spPr>
          <a:xfrm>
            <a:off x="3786182" y="0"/>
            <a:ext cx="2786082" cy="571480"/>
          </a:xfrm>
          <a:prstGeom prst="fram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Prezentacii.com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4941888"/>
            <a:ext cx="8229600" cy="1584325"/>
          </a:xfrm>
          <a:solidFill>
            <a:srgbClr val="FFFF00"/>
          </a:solidFill>
          <a:ln w="38100">
            <a:solidFill>
              <a:srgbClr val="808000"/>
            </a:solidFill>
          </a:ln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>
                <a:latin typeface="Comic Sans MS" pitchFamily="66" charset="0"/>
              </a:rPr>
              <a:t>Сегодня мы поговорим о путешествиях в космос. Как вы думаете, что такое </a:t>
            </a:r>
            <a:r>
              <a:rPr lang="ru-RU">
                <a:solidFill>
                  <a:srgbClr val="FF0000"/>
                </a:solidFill>
                <a:latin typeface="Comic Sans MS" pitchFamily="66" charset="0"/>
              </a:rPr>
              <a:t>«космос»</a:t>
            </a:r>
            <a:r>
              <a:rPr lang="ru-RU">
                <a:latin typeface="Comic Sans MS" pitchFamily="66" charset="0"/>
              </a:rPr>
              <a:t>?</a:t>
            </a:r>
            <a:endParaRPr lang="ru-RU">
              <a:solidFill>
                <a:srgbClr val="FF0000"/>
              </a:solidFill>
              <a:latin typeface="Comic Sans MS" pitchFamily="66" charset="0"/>
            </a:endParaRPr>
          </a:p>
        </p:txBody>
      </p:sp>
      <p:grpSp>
        <p:nvGrpSpPr>
          <p:cNvPr id="3084" name="Group 12"/>
          <p:cNvGrpSpPr>
            <a:grpSpLocks/>
          </p:cNvGrpSpPr>
          <p:nvPr/>
        </p:nvGrpSpPr>
        <p:grpSpPr bwMode="auto">
          <a:xfrm>
            <a:off x="468313" y="476250"/>
            <a:ext cx="8239125" cy="4287838"/>
            <a:chOff x="295" y="300"/>
            <a:chExt cx="5190" cy="2701"/>
          </a:xfrm>
        </p:grpSpPr>
        <p:pic>
          <p:nvPicPr>
            <p:cNvPr id="3077" name="Picture 5" descr="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5" y="890"/>
              <a:ext cx="1693" cy="1267"/>
            </a:xfrm>
            <a:prstGeom prst="rect">
              <a:avLst/>
            </a:prstGeom>
            <a:noFill/>
          </p:spPr>
        </p:pic>
        <p:pic>
          <p:nvPicPr>
            <p:cNvPr id="3080" name="Picture 8" descr="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515" y="935"/>
              <a:ext cx="1970" cy="1158"/>
            </a:xfrm>
            <a:prstGeom prst="rect">
              <a:avLst/>
            </a:prstGeom>
            <a:noFill/>
          </p:spPr>
        </p:pic>
        <p:pic>
          <p:nvPicPr>
            <p:cNvPr id="3081" name="Picture 9" descr="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064" y="300"/>
              <a:ext cx="1669" cy="469"/>
            </a:xfrm>
            <a:prstGeom prst="rect">
              <a:avLst/>
            </a:prstGeom>
            <a:noFill/>
          </p:spPr>
        </p:pic>
        <p:pic>
          <p:nvPicPr>
            <p:cNvPr id="3083" name="Picture 11" descr="17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154" y="1616"/>
              <a:ext cx="1326" cy="138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4652963"/>
            <a:ext cx="8229600" cy="1944687"/>
          </a:xfrm>
          <a:solidFill>
            <a:srgbClr val="00CCFF"/>
          </a:solidFill>
          <a:ln w="38100">
            <a:solidFill>
              <a:srgbClr val="0066FF"/>
            </a:solidFill>
          </a:ln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sz="2800">
                <a:latin typeface="Comic Sans MS" pitchFamily="66" charset="0"/>
              </a:rPr>
              <a:t>Нашу Землю вместе с воздушной оболочкой окружает бесконечно большое пространство. Это космос. В нём находятся небесные тела: Солнце, звёзды, планеты, Луна.</a:t>
            </a:r>
          </a:p>
        </p:txBody>
      </p:sp>
      <p:pic>
        <p:nvPicPr>
          <p:cNvPr id="5124" name="Picture 4" descr="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250" y="404813"/>
            <a:ext cx="5995988" cy="3978275"/>
          </a:xfrm>
          <a:prstGeom prst="rect">
            <a:avLst/>
          </a:prstGeom>
          <a:noFill/>
          <a:ln w="38100">
            <a:solidFill>
              <a:srgbClr val="0066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25850" y="1196975"/>
            <a:ext cx="5122863" cy="4895850"/>
          </a:xfrm>
          <a:solidFill>
            <a:srgbClr val="FFCC66"/>
          </a:solidFill>
          <a:ln w="38100">
            <a:solidFill>
              <a:srgbClr val="669900"/>
            </a:solidFill>
          </a:ln>
        </p:spPr>
        <p:txBody>
          <a:bodyPr/>
          <a:lstStyle/>
          <a:p>
            <a:pPr>
              <a:buFontTx/>
              <a:buNone/>
            </a:pPr>
            <a:r>
              <a:rPr lang="ru-RU" sz="2800">
                <a:latin typeface="Comic Sans MS" pitchFamily="66" charset="0"/>
              </a:rPr>
              <a:t>	На протяжении многих веков людей манил космос своими тайнами и загадками. Человечество задавало себе многие вопросы о космосе, на которые не было ответов. Люди пытались познать тайный космос, постепенно накапливая знания о нем.</a:t>
            </a:r>
          </a:p>
        </p:txBody>
      </p:sp>
      <p:grpSp>
        <p:nvGrpSpPr>
          <p:cNvPr id="7175" name="Group 7"/>
          <p:cNvGrpSpPr>
            <a:grpSpLocks/>
          </p:cNvGrpSpPr>
          <p:nvPr/>
        </p:nvGrpSpPr>
        <p:grpSpPr bwMode="auto">
          <a:xfrm>
            <a:off x="539750" y="333375"/>
            <a:ext cx="2784475" cy="5976938"/>
            <a:chOff x="340" y="210"/>
            <a:chExt cx="1754" cy="3765"/>
          </a:xfrm>
        </p:grpSpPr>
        <p:pic>
          <p:nvPicPr>
            <p:cNvPr id="7172" name="Picture 4" descr="1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0" y="210"/>
              <a:ext cx="1678" cy="1565"/>
            </a:xfrm>
            <a:prstGeom prst="rect">
              <a:avLst/>
            </a:prstGeom>
            <a:noFill/>
          </p:spPr>
        </p:pic>
        <p:pic>
          <p:nvPicPr>
            <p:cNvPr id="7174" name="Picture 6" descr="1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0" y="1933"/>
              <a:ext cx="1754" cy="2042"/>
            </a:xfrm>
            <a:prstGeom prst="rect">
              <a:avLst/>
            </a:prstGeom>
            <a:noFill/>
            <a:ln w="28575">
              <a:solidFill>
                <a:srgbClr val="669900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1143000"/>
          </a:xfrm>
        </p:spPr>
        <p:txBody>
          <a:bodyPr/>
          <a:lstStyle/>
          <a:p>
            <a:pPr algn="l"/>
            <a:r>
              <a:rPr lang="ru-RU" sz="4000">
                <a:solidFill>
                  <a:srgbClr val="6600CC"/>
                </a:solidFill>
                <a:latin typeface="Comic Sans MS" pitchFamily="66" charset="0"/>
              </a:rPr>
              <a:t>Искусственные спутники Земли.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63938" y="1268413"/>
            <a:ext cx="5040312" cy="5256212"/>
          </a:xfrm>
          <a:solidFill>
            <a:srgbClr val="ACEBEA"/>
          </a:solidFill>
          <a:ln w="38100">
            <a:solidFill>
              <a:srgbClr val="33CCCC"/>
            </a:solidFill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400"/>
              <a:t>	</a:t>
            </a:r>
            <a:r>
              <a:rPr lang="ru-RU" sz="2800">
                <a:latin typeface="Comic Sans MS" pitchFamily="66" charset="0"/>
              </a:rPr>
              <a:t>Это </a:t>
            </a:r>
            <a:r>
              <a:rPr lang="ru-RU" sz="2800">
                <a:solidFill>
                  <a:srgbClr val="FF0000"/>
                </a:solidFill>
                <a:latin typeface="Comic Sans MS" pitchFamily="66" charset="0"/>
              </a:rPr>
              <a:t>автоматические ко-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>
                <a:solidFill>
                  <a:srgbClr val="FF0000"/>
                </a:solidFill>
                <a:latin typeface="Comic Sans MS" pitchFamily="66" charset="0"/>
              </a:rPr>
              <a:t>	рабли</a:t>
            </a:r>
            <a:r>
              <a:rPr lang="ru-RU" sz="2800">
                <a:latin typeface="Comic Sans MS" pitchFamily="66" charset="0"/>
              </a:rPr>
              <a:t>, которые выводят-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>
                <a:latin typeface="Comic Sans MS" pitchFamily="66" charset="0"/>
              </a:rPr>
              <a:t>   ся ракетами на орбиту Земли. Первый спутник был запущен в 1957 году в России. 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>
                <a:latin typeface="Comic Sans MS" pitchFamily="66" charset="0"/>
              </a:rPr>
              <a:t>	Летательный аппарат весил 83,6 килограмма, имел форму шара и летал 92 дня, совершив 1440 оборотов вокруг Земли.</a:t>
            </a:r>
          </a:p>
        </p:txBody>
      </p:sp>
      <p:pic>
        <p:nvPicPr>
          <p:cNvPr id="13316" name="Picture 4" descr="Спутник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60575"/>
            <a:ext cx="3600450" cy="2951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76700"/>
            <a:ext cx="8229600" cy="2447925"/>
          </a:xfrm>
          <a:solidFill>
            <a:srgbClr val="FF9999"/>
          </a:solidFill>
          <a:ln w="38100">
            <a:solidFill>
              <a:srgbClr val="FF6699"/>
            </a:solidFill>
          </a:ln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400">
                <a:latin typeface="Comic Sans MS" pitchFamily="66" charset="0"/>
              </a:rPr>
              <a:t>	Сегодня на орбите находится около 300 спутников. Они служат для того, чтобы передавать по всему миру телефонные разговоры, телевизионные передачи, информацию о погоде. По сигналам спутника капитан определяет, куда плыть кораблю. Они помогают изучать Землю, Солнце, планеты, звёзды.</a:t>
            </a:r>
          </a:p>
        </p:txBody>
      </p:sp>
      <p:grpSp>
        <p:nvGrpSpPr>
          <p:cNvPr id="23566" name="Group 14"/>
          <p:cNvGrpSpPr>
            <a:grpSpLocks/>
          </p:cNvGrpSpPr>
          <p:nvPr/>
        </p:nvGrpSpPr>
        <p:grpSpPr bwMode="auto">
          <a:xfrm>
            <a:off x="468313" y="333375"/>
            <a:ext cx="7745412" cy="3713163"/>
            <a:chOff x="295" y="210"/>
            <a:chExt cx="4879" cy="2339"/>
          </a:xfrm>
        </p:grpSpPr>
        <p:pic>
          <p:nvPicPr>
            <p:cNvPr id="23556" name="Picture 4" descr="Спутник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64" y="300"/>
              <a:ext cx="1315" cy="1078"/>
            </a:xfrm>
            <a:prstGeom prst="rect">
              <a:avLst/>
            </a:prstGeom>
            <a:noFill/>
          </p:spPr>
        </p:pic>
        <p:pic>
          <p:nvPicPr>
            <p:cNvPr id="23557" name="Picture 5" descr="2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513" y="210"/>
              <a:ext cx="661" cy="1162"/>
            </a:xfrm>
            <a:prstGeom prst="rect">
              <a:avLst/>
            </a:prstGeom>
            <a:noFill/>
          </p:spPr>
        </p:pic>
        <p:pic>
          <p:nvPicPr>
            <p:cNvPr id="23558" name="Picture 6" descr="2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515" y="1298"/>
              <a:ext cx="1130" cy="1251"/>
            </a:xfrm>
            <a:prstGeom prst="rect">
              <a:avLst/>
            </a:prstGeom>
            <a:noFill/>
          </p:spPr>
        </p:pic>
        <p:pic>
          <p:nvPicPr>
            <p:cNvPr id="23559" name="Picture 7" descr="2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48" y="1570"/>
              <a:ext cx="1466" cy="873"/>
            </a:xfrm>
            <a:prstGeom prst="rect">
              <a:avLst/>
            </a:prstGeom>
            <a:noFill/>
          </p:spPr>
        </p:pic>
        <p:pic>
          <p:nvPicPr>
            <p:cNvPr id="23560" name="Picture 8" descr="2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95" y="255"/>
              <a:ext cx="855" cy="1158"/>
            </a:xfrm>
            <a:prstGeom prst="rect">
              <a:avLst/>
            </a:prstGeom>
            <a:noFill/>
          </p:spPr>
        </p:pic>
        <p:sp>
          <p:nvSpPr>
            <p:cNvPr id="23561" name="Line 9"/>
            <p:cNvSpPr>
              <a:spLocks noChangeShapeType="1"/>
            </p:cNvSpPr>
            <p:nvPr/>
          </p:nvSpPr>
          <p:spPr bwMode="auto">
            <a:xfrm flipH="1">
              <a:off x="1202" y="709"/>
              <a:ext cx="771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563" name="Line 11"/>
            <p:cNvSpPr>
              <a:spLocks noChangeShapeType="1"/>
            </p:cNvSpPr>
            <p:nvPr/>
          </p:nvSpPr>
          <p:spPr bwMode="auto">
            <a:xfrm>
              <a:off x="2971" y="1389"/>
              <a:ext cx="453" cy="453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564" name="Line 12"/>
            <p:cNvSpPr>
              <a:spLocks noChangeShapeType="1"/>
            </p:cNvSpPr>
            <p:nvPr/>
          </p:nvSpPr>
          <p:spPr bwMode="auto">
            <a:xfrm>
              <a:off x="3379" y="663"/>
              <a:ext cx="862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562" name="Line 10"/>
            <p:cNvSpPr>
              <a:spLocks noChangeShapeType="1"/>
            </p:cNvSpPr>
            <p:nvPr/>
          </p:nvSpPr>
          <p:spPr bwMode="auto">
            <a:xfrm flipH="1">
              <a:off x="1927" y="1389"/>
              <a:ext cx="454" cy="408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6600CC"/>
                </a:solidFill>
                <a:latin typeface="Comic Sans MS" pitchFamily="66" charset="0"/>
              </a:rPr>
              <a:t>Животные-космонавты.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51275" y="1958975"/>
            <a:ext cx="4835525" cy="3557588"/>
          </a:xfrm>
          <a:solidFill>
            <a:srgbClr val="CCECFF"/>
          </a:solidFill>
          <a:ln w="38100">
            <a:solidFill>
              <a:schemeClr val="bg2"/>
            </a:solidFill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000">
                <a:latin typeface="Comic Sans MS" pitchFamily="66" charset="0"/>
              </a:rPr>
              <a:t>	</a:t>
            </a:r>
            <a:r>
              <a:rPr lang="ru-RU" sz="2400">
                <a:latin typeface="Comic Sans MS" pitchFamily="66" charset="0"/>
              </a:rPr>
              <a:t>Прежде, чем в космос полетел первый человек, учёные сначала отправляли в космическую неизвест-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>
                <a:latin typeface="Comic Sans MS" pitchFamily="66" charset="0"/>
              </a:rPr>
              <a:t>	ность различных животных.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>
                <a:latin typeface="Comic Sans MS" pitchFamily="66" charset="0"/>
              </a:rPr>
              <a:t>	Первыми «космонавтами»-разведчиками были собаки, кролики, насекомые и даже микробы. </a:t>
            </a:r>
          </a:p>
        </p:txBody>
      </p:sp>
      <p:grpSp>
        <p:nvGrpSpPr>
          <p:cNvPr id="46087" name="Group 7"/>
          <p:cNvGrpSpPr>
            <a:grpSpLocks/>
          </p:cNvGrpSpPr>
          <p:nvPr/>
        </p:nvGrpSpPr>
        <p:grpSpPr bwMode="auto">
          <a:xfrm>
            <a:off x="755650" y="1268413"/>
            <a:ext cx="2736850" cy="5224462"/>
            <a:chOff x="476" y="799"/>
            <a:chExt cx="1724" cy="3291"/>
          </a:xfrm>
        </p:grpSpPr>
        <p:pic>
          <p:nvPicPr>
            <p:cNvPr id="46084" name="Picture 4" descr="5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6" y="799"/>
              <a:ext cx="1724" cy="1644"/>
            </a:xfrm>
            <a:prstGeom prst="rect">
              <a:avLst/>
            </a:prstGeom>
            <a:noFill/>
            <a:ln w="38100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46086" name="Picture 6" descr="5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76" y="2523"/>
              <a:ext cx="1724" cy="1567"/>
            </a:xfrm>
            <a:prstGeom prst="rect">
              <a:avLst/>
            </a:prstGeom>
            <a:noFill/>
            <a:ln w="38100">
              <a:solidFill>
                <a:schemeClr val="bg2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4005263"/>
            <a:ext cx="8281988" cy="2663825"/>
          </a:xfrm>
          <a:solidFill>
            <a:srgbClr val="DFDA00"/>
          </a:solidFill>
          <a:ln w="38100">
            <a:solidFill>
              <a:srgbClr val="CC6600"/>
            </a:solidFill>
          </a:ln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800">
                <a:solidFill>
                  <a:srgbClr val="FF0000"/>
                </a:solidFill>
                <a:latin typeface="Comic Sans MS" pitchFamily="66" charset="0"/>
              </a:rPr>
              <a:t>Первой в космосе побывала собака Лайка.</a:t>
            </a:r>
            <a:r>
              <a:rPr lang="ru-RU" sz="2800">
                <a:latin typeface="Comic Sans MS" pitchFamily="66" charset="0"/>
              </a:rPr>
              <a:t> Для неё построили специальную ракету, где был запас пищи, воды и воздуха.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800">
                <a:latin typeface="Comic Sans MS" pitchFamily="66" charset="0"/>
              </a:rPr>
              <a:t>3  ноября 1959 года на Лайку надели специальный скафандр, и ракета умчала её в космос. </a:t>
            </a:r>
          </a:p>
        </p:txBody>
      </p:sp>
      <p:pic>
        <p:nvPicPr>
          <p:cNvPr id="19464" name="Picture 8" descr="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813" y="404813"/>
            <a:ext cx="5976937" cy="3486150"/>
          </a:xfrm>
          <a:prstGeom prst="rect">
            <a:avLst/>
          </a:prstGeom>
          <a:noFill/>
          <a:ln w="38100">
            <a:solidFill>
              <a:srgbClr val="6699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4437063"/>
            <a:ext cx="8353425" cy="2160587"/>
          </a:xfrm>
          <a:solidFill>
            <a:srgbClr val="FFB7B7"/>
          </a:solidFill>
          <a:ln w="38100">
            <a:solidFill>
              <a:srgbClr val="FF66CC"/>
            </a:solidFill>
          </a:ln>
        </p:spPr>
        <p:txBody>
          <a:bodyPr/>
          <a:lstStyle/>
          <a:p>
            <a:pPr algn="ctr">
              <a:buFontTx/>
              <a:buNone/>
            </a:pPr>
            <a:r>
              <a:rPr lang="ru-RU" sz="2800">
                <a:latin typeface="Comic Sans MS" pitchFamily="66" charset="0"/>
              </a:rPr>
              <a:t>19 августа 1960 — совершён первый в истории</a:t>
            </a:r>
          </a:p>
          <a:p>
            <a:pPr algn="ctr">
              <a:buFontTx/>
              <a:buNone/>
            </a:pPr>
            <a:r>
              <a:rPr lang="ru-RU" sz="2800">
                <a:latin typeface="Comic Sans MS" pitchFamily="66" charset="0"/>
              </a:rPr>
              <a:t>орбитальный </a:t>
            </a:r>
            <a:r>
              <a:rPr lang="ru-RU" sz="2800">
                <a:solidFill>
                  <a:srgbClr val="FF0000"/>
                </a:solidFill>
                <a:latin typeface="Comic Sans MS" pitchFamily="66" charset="0"/>
              </a:rPr>
              <a:t>полёт</a:t>
            </a:r>
            <a:r>
              <a:rPr lang="ru-RU" sz="2800">
                <a:latin typeface="Comic Sans MS" pitchFamily="66" charset="0"/>
              </a:rPr>
              <a:t> в космос живых существ </a:t>
            </a:r>
            <a:r>
              <a:rPr lang="ru-RU" sz="2800">
                <a:solidFill>
                  <a:srgbClr val="FF0000"/>
                </a:solidFill>
                <a:latin typeface="Comic Sans MS" pitchFamily="66" charset="0"/>
              </a:rPr>
              <a:t>с</a:t>
            </a:r>
          </a:p>
          <a:p>
            <a:pPr algn="ctr">
              <a:buFontTx/>
              <a:buNone/>
            </a:pPr>
            <a:r>
              <a:rPr lang="ru-RU" sz="2800">
                <a:solidFill>
                  <a:srgbClr val="FF0000"/>
                </a:solidFill>
                <a:latin typeface="Comic Sans MS" pitchFamily="66" charset="0"/>
              </a:rPr>
              <a:t>успешным возвращением на Землю</a:t>
            </a:r>
            <a:r>
              <a:rPr lang="ru-RU" sz="2800">
                <a:latin typeface="Comic Sans MS" pitchFamily="66" charset="0"/>
              </a:rPr>
              <a:t>. Полёт </a:t>
            </a:r>
          </a:p>
          <a:p>
            <a:pPr algn="ctr">
              <a:buFontTx/>
              <a:buNone/>
            </a:pPr>
            <a:r>
              <a:rPr lang="ru-RU" sz="2800">
                <a:latin typeface="Comic Sans MS" pitchFamily="66" charset="0"/>
              </a:rPr>
              <a:t>совершили собаки Белка и Стрелка.</a:t>
            </a:r>
          </a:p>
          <a:p>
            <a:pPr>
              <a:buFontTx/>
              <a:buNone/>
            </a:pPr>
            <a:endParaRPr lang="ru-RU" sz="2800"/>
          </a:p>
        </p:txBody>
      </p:sp>
      <p:pic>
        <p:nvPicPr>
          <p:cNvPr id="21508" name="Picture 4" descr="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713" y="333375"/>
            <a:ext cx="5327650" cy="401320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6600CC"/>
                </a:solidFill>
                <a:latin typeface="Comic Sans MS" pitchFamily="66" charset="0"/>
              </a:rPr>
              <a:t>Отгадай загадку.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557338"/>
            <a:ext cx="7210425" cy="2260600"/>
          </a:xfrm>
          <a:solidFill>
            <a:srgbClr val="CC99FF"/>
          </a:solidFill>
          <a:ln w="38100">
            <a:solidFill>
              <a:srgbClr val="9933FF"/>
            </a:solidFill>
          </a:ln>
        </p:spPr>
        <p:txBody>
          <a:bodyPr/>
          <a:lstStyle/>
          <a:p>
            <a:pPr algn="ctr">
              <a:buFontTx/>
              <a:buNone/>
            </a:pPr>
            <a:r>
              <a:rPr lang="ru-RU" sz="2800">
                <a:latin typeface="Comic Sans MS" pitchFamily="66" charset="0"/>
              </a:rPr>
              <a:t>Сначала его в центрифуге крутили,</a:t>
            </a:r>
          </a:p>
          <a:p>
            <a:pPr algn="ctr">
              <a:buFontTx/>
              <a:buNone/>
            </a:pPr>
            <a:r>
              <a:rPr lang="ru-RU" sz="2800">
                <a:latin typeface="Comic Sans MS" pitchFamily="66" charset="0"/>
              </a:rPr>
              <a:t>А после в тяжёлый скафандр нарядили.</a:t>
            </a:r>
          </a:p>
          <a:p>
            <a:pPr algn="ctr">
              <a:buFontTx/>
              <a:buNone/>
            </a:pPr>
            <a:r>
              <a:rPr lang="ru-RU" sz="2800">
                <a:latin typeface="Comic Sans MS" pitchFamily="66" charset="0"/>
              </a:rPr>
              <a:t>Отправился он полетать среди звёзд.</a:t>
            </a:r>
          </a:p>
          <a:p>
            <a:pPr algn="ctr">
              <a:buFontTx/>
              <a:buNone/>
            </a:pPr>
            <a:r>
              <a:rPr lang="ru-RU" sz="2800">
                <a:latin typeface="Comic Sans MS" pitchFamily="66" charset="0"/>
              </a:rPr>
              <a:t>Я тоже хочу! Говорят, не дорос.</a:t>
            </a:r>
          </a:p>
        </p:txBody>
      </p:sp>
      <p:pic>
        <p:nvPicPr>
          <p:cNvPr id="9220" name="Picture 4" descr="fffff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825" y="4005263"/>
            <a:ext cx="3314700" cy="2590800"/>
          </a:xfrm>
          <a:prstGeom prst="rect">
            <a:avLst/>
          </a:prstGeom>
          <a:noFill/>
        </p:spPr>
      </p:pic>
      <p:grpSp>
        <p:nvGrpSpPr>
          <p:cNvPr id="9225" name="Group 9"/>
          <p:cNvGrpSpPr>
            <a:grpSpLocks/>
          </p:cNvGrpSpPr>
          <p:nvPr/>
        </p:nvGrpSpPr>
        <p:grpSpPr bwMode="auto">
          <a:xfrm>
            <a:off x="1476375" y="1268413"/>
            <a:ext cx="6119813" cy="4105275"/>
            <a:chOff x="930" y="799"/>
            <a:chExt cx="3855" cy="2586"/>
          </a:xfrm>
        </p:grpSpPr>
        <p:pic>
          <p:nvPicPr>
            <p:cNvPr id="9221" name="Picture 5" descr="8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75" y="799"/>
              <a:ext cx="3772" cy="2517"/>
            </a:xfrm>
            <a:prstGeom prst="rect">
              <a:avLst/>
            </a:prstGeom>
            <a:noFill/>
          </p:spPr>
        </p:pic>
        <p:sp>
          <p:nvSpPr>
            <p:cNvPr id="9224" name="Rectangle 8"/>
            <p:cNvSpPr>
              <a:spLocks noChangeArrowheads="1"/>
            </p:cNvSpPr>
            <p:nvPr/>
          </p:nvSpPr>
          <p:spPr bwMode="auto">
            <a:xfrm>
              <a:off x="930" y="2795"/>
              <a:ext cx="3855" cy="59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1800">
                <a:latin typeface="Arial" charset="0"/>
              </a:endParaRPr>
            </a:p>
          </p:txBody>
        </p:sp>
      </p:grp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3059113" y="4581525"/>
            <a:ext cx="28336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>
                <a:solidFill>
                  <a:srgbClr val="FF0000"/>
                </a:solidFill>
              </a:rPr>
              <a:t>КОСМОНАВТ</a:t>
            </a:r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2124075" y="5734050"/>
            <a:ext cx="4789488" cy="617538"/>
          </a:xfrm>
          <a:prstGeom prst="rect">
            <a:avLst/>
          </a:prstGeom>
          <a:solidFill>
            <a:srgbClr val="FFCCCC"/>
          </a:solidFill>
          <a:ln w="38100">
            <a:solidFill>
              <a:srgbClr val="FF99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/>
              <a:t>Кто такие космонавты?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6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 animBg="1"/>
      <p:bldP spid="9227" grpId="0"/>
      <p:bldP spid="92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773238"/>
            <a:ext cx="4546600" cy="3744912"/>
          </a:xfrm>
          <a:solidFill>
            <a:srgbClr val="33CCFF"/>
          </a:solidFill>
          <a:ln w="38100">
            <a:solidFill>
              <a:srgbClr val="6666FF"/>
            </a:solidFill>
          </a:ln>
        </p:spPr>
        <p:txBody>
          <a:bodyPr/>
          <a:lstStyle/>
          <a:p>
            <a:pPr>
              <a:buFontTx/>
              <a:buNone/>
            </a:pPr>
            <a:r>
              <a:rPr lang="ru-RU"/>
              <a:t>	</a:t>
            </a:r>
            <a:r>
              <a:rPr lang="ru-RU" sz="2800" u="sng">
                <a:solidFill>
                  <a:srgbClr val="FF0000"/>
                </a:solidFill>
                <a:latin typeface="Comic Sans MS" pitchFamily="66" charset="0"/>
              </a:rPr>
              <a:t>Космонавт </a:t>
            </a:r>
            <a:r>
              <a:rPr lang="ru-RU" sz="2800">
                <a:latin typeface="Comic Sans MS" pitchFamily="66" charset="0"/>
              </a:rPr>
              <a:t>(астронавт) — человек, совершив-</a:t>
            </a:r>
          </a:p>
          <a:p>
            <a:pPr>
              <a:buFontTx/>
              <a:buNone/>
            </a:pPr>
            <a:r>
              <a:rPr lang="ru-RU" sz="2800">
                <a:latin typeface="Comic Sans MS" pitchFamily="66" charset="0"/>
              </a:rPr>
              <a:t>	ший космический полёт и проводящий в полёте испытания и эксплуатацию космической техники.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684213" y="4581525"/>
            <a:ext cx="4537075" cy="1592263"/>
          </a:xfrm>
          <a:prstGeom prst="rect">
            <a:avLst/>
          </a:prstGeom>
          <a:solidFill>
            <a:srgbClr val="DDDDDD"/>
          </a:soli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3200"/>
              <a:t>Как зовут первого</a:t>
            </a:r>
          </a:p>
          <a:p>
            <a:pPr algn="ctr"/>
            <a:r>
              <a:rPr lang="ru-RU" sz="3200"/>
              <a:t>космонавта и когда</a:t>
            </a:r>
          </a:p>
          <a:p>
            <a:pPr algn="ctr"/>
            <a:r>
              <a:rPr lang="ru-RU" sz="3200"/>
              <a:t>он полетел в космос?</a:t>
            </a:r>
          </a:p>
        </p:txBody>
      </p:sp>
      <p:pic>
        <p:nvPicPr>
          <p:cNvPr id="11272" name="Picture 8" descr="Русский космонав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725" y="1125538"/>
            <a:ext cx="3394075" cy="4679950"/>
          </a:xfrm>
          <a:prstGeom prst="rect">
            <a:avLst/>
          </a:prstGeom>
          <a:noFill/>
        </p:spPr>
      </p:pic>
      <p:pic>
        <p:nvPicPr>
          <p:cNvPr id="11273" name="Picture 9" descr="Ракета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650" y="404813"/>
            <a:ext cx="3744913" cy="3375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uiExpand="1" build="p" animBg="1"/>
      <p:bldP spid="1126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6600CC"/>
                </a:solidFill>
                <a:latin typeface="Comic Sans MS" pitchFamily="66" charset="0"/>
              </a:rPr>
              <a:t>Юрий Алексеевич Гагарин -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5300663"/>
            <a:ext cx="8229600" cy="1184275"/>
          </a:xfrm>
          <a:solidFill>
            <a:srgbClr val="FFFF00"/>
          </a:solidFill>
          <a:ln w="38100">
            <a:solidFill>
              <a:srgbClr val="CC9900"/>
            </a:solidFill>
          </a:ln>
        </p:spPr>
        <p:txBody>
          <a:bodyPr/>
          <a:lstStyle/>
          <a:p>
            <a:pPr algn="ctr">
              <a:buFontTx/>
              <a:buNone/>
            </a:pPr>
            <a:r>
              <a:rPr lang="ru-RU"/>
              <a:t> 	</a:t>
            </a:r>
            <a:r>
              <a:rPr lang="ru-RU">
                <a:latin typeface="Comic Sans MS" pitchFamily="66" charset="0"/>
              </a:rPr>
              <a:t>первый человек, совершивший полёт в космическое пространство.</a:t>
            </a:r>
          </a:p>
        </p:txBody>
      </p:sp>
      <p:grpSp>
        <p:nvGrpSpPr>
          <p:cNvPr id="15367" name="Group 7"/>
          <p:cNvGrpSpPr>
            <a:grpSpLocks/>
          </p:cNvGrpSpPr>
          <p:nvPr/>
        </p:nvGrpSpPr>
        <p:grpSpPr bwMode="auto">
          <a:xfrm>
            <a:off x="611188" y="1341438"/>
            <a:ext cx="7967662" cy="3600450"/>
            <a:chOff x="385" y="845"/>
            <a:chExt cx="5019" cy="2268"/>
          </a:xfrm>
        </p:grpSpPr>
        <p:pic>
          <p:nvPicPr>
            <p:cNvPr id="15365" name="Picture 5" descr="1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22" y="845"/>
              <a:ext cx="1882" cy="2268"/>
            </a:xfrm>
            <a:prstGeom prst="rect">
              <a:avLst/>
            </a:prstGeom>
            <a:noFill/>
            <a:ln w="38100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15366" name="Picture 6" descr="1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5" y="845"/>
              <a:ext cx="2813" cy="2260"/>
            </a:xfrm>
            <a:prstGeom prst="rect">
              <a:avLst/>
            </a:prstGeom>
            <a:noFill/>
            <a:ln w="38100">
              <a:solidFill>
                <a:schemeClr val="bg2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4149725"/>
            <a:ext cx="8207375" cy="2447925"/>
          </a:xfrm>
          <a:solidFill>
            <a:srgbClr val="CCCCFF"/>
          </a:solidFill>
          <a:ln w="38100">
            <a:solidFill>
              <a:srgbClr val="6600CC"/>
            </a:solidFill>
          </a:ln>
        </p:spPr>
        <p:txBody>
          <a:bodyPr/>
          <a:lstStyle/>
          <a:p>
            <a:pPr algn="ctr">
              <a:buFontTx/>
              <a:buNone/>
            </a:pPr>
            <a:r>
              <a:rPr lang="ru-RU"/>
              <a:t>	</a:t>
            </a:r>
            <a:r>
              <a:rPr lang="ru-RU" sz="2800">
                <a:solidFill>
                  <a:srgbClr val="FF0000"/>
                </a:solidFill>
                <a:latin typeface="Comic Sans MS" pitchFamily="66" charset="0"/>
              </a:rPr>
              <a:t>На корабле «Восток-1»</a:t>
            </a:r>
            <a:r>
              <a:rPr lang="ru-RU" sz="2800">
                <a:latin typeface="Comic Sans MS" pitchFamily="66" charset="0"/>
              </a:rPr>
              <a:t> 12 апреля 1961 года лётчик-космонавт СССР Ю. А. Гагарин совершил первый в мире полёт в косми-</a:t>
            </a:r>
          </a:p>
          <a:p>
            <a:pPr algn="ctr">
              <a:buFontTx/>
              <a:buNone/>
            </a:pPr>
            <a:r>
              <a:rPr lang="ru-RU" sz="2800">
                <a:latin typeface="Comic Sans MS" pitchFamily="66" charset="0"/>
              </a:rPr>
              <a:t>   ческое пространство. Корабль совершил один оборот вокруг Земли за 108 минут. </a:t>
            </a:r>
          </a:p>
        </p:txBody>
      </p:sp>
      <p:grpSp>
        <p:nvGrpSpPr>
          <p:cNvPr id="17422" name="Group 14"/>
          <p:cNvGrpSpPr>
            <a:grpSpLocks/>
          </p:cNvGrpSpPr>
          <p:nvPr/>
        </p:nvGrpSpPr>
        <p:grpSpPr bwMode="auto">
          <a:xfrm>
            <a:off x="827088" y="404813"/>
            <a:ext cx="7272337" cy="3600450"/>
            <a:chOff x="521" y="255"/>
            <a:chExt cx="4581" cy="2268"/>
          </a:xfrm>
        </p:grpSpPr>
        <p:pic>
          <p:nvPicPr>
            <p:cNvPr id="17417" name="Picture 9" descr="2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1" y="255"/>
              <a:ext cx="1665" cy="2268"/>
            </a:xfrm>
            <a:prstGeom prst="rect">
              <a:avLst/>
            </a:prstGeom>
            <a:noFill/>
            <a:ln w="38100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17421" name="Picture 13" descr="Рисунок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608" y="255"/>
              <a:ext cx="2494" cy="2255"/>
            </a:xfrm>
            <a:prstGeom prst="rect">
              <a:avLst/>
            </a:prstGeom>
            <a:noFill/>
            <a:ln w="38100">
              <a:solidFill>
                <a:schemeClr val="bg2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1143000"/>
          </a:xfrm>
        </p:spPr>
        <p:txBody>
          <a:bodyPr/>
          <a:lstStyle/>
          <a:p>
            <a:r>
              <a:rPr lang="ru-RU" sz="3600">
                <a:solidFill>
                  <a:srgbClr val="6600CC"/>
                </a:solidFill>
                <a:latin typeface="Comic Sans MS" pitchFamily="66" charset="0"/>
              </a:rPr>
              <a:t>Что такое космический корабль?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5230813"/>
            <a:ext cx="8229600" cy="1366837"/>
          </a:xfrm>
          <a:solidFill>
            <a:srgbClr val="8FC7FF"/>
          </a:solidFill>
          <a:ln w="38100">
            <a:solidFill>
              <a:srgbClr val="0066CC"/>
            </a:solidFill>
          </a:ln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>
                <a:latin typeface="Comic Sans MS" pitchFamily="66" charset="0"/>
              </a:rPr>
              <a:t>	</a:t>
            </a:r>
            <a:r>
              <a:rPr lang="ru-RU" sz="2800" u="sng">
                <a:solidFill>
                  <a:srgbClr val="FF0000"/>
                </a:solidFill>
                <a:latin typeface="Comic Sans MS" pitchFamily="66" charset="0"/>
              </a:rPr>
              <a:t>Космический корабль</a:t>
            </a:r>
            <a:r>
              <a:rPr lang="ru-RU" sz="2800">
                <a:latin typeface="Comic Sans MS" pitchFamily="66" charset="0"/>
              </a:rPr>
              <a:t> – это и дом, и научная лаборатория. В нём живут и работают космонавты.</a:t>
            </a:r>
          </a:p>
        </p:txBody>
      </p:sp>
      <p:pic>
        <p:nvPicPr>
          <p:cNvPr id="25608" name="Picture 8" descr="3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1052513"/>
            <a:ext cx="6985000" cy="403860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uiExpand="1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11638" y="1412875"/>
            <a:ext cx="4465637" cy="4464050"/>
          </a:xfrm>
          <a:solidFill>
            <a:srgbClr val="B7CFFF"/>
          </a:solidFill>
          <a:ln w="38100">
            <a:solidFill>
              <a:srgbClr val="6699FF"/>
            </a:solidFill>
          </a:ln>
        </p:spPr>
        <p:txBody>
          <a:bodyPr/>
          <a:lstStyle/>
          <a:p>
            <a:pPr algn="ctr">
              <a:buFontTx/>
              <a:buNone/>
            </a:pPr>
            <a:r>
              <a:rPr lang="ru-RU" sz="2800">
                <a:latin typeface="Comic Sans MS" pitchFamily="66" charset="0"/>
              </a:rPr>
              <a:t>	</a:t>
            </a:r>
            <a:r>
              <a:rPr lang="ru-RU" sz="2800" u="sng">
                <a:solidFill>
                  <a:srgbClr val="FF0000"/>
                </a:solidFill>
                <a:latin typeface="Comic Sans MS" pitchFamily="66" charset="0"/>
              </a:rPr>
              <a:t>Ракета-носитель </a:t>
            </a:r>
            <a:r>
              <a:rPr lang="ru-RU" sz="2800">
                <a:latin typeface="Comic Sans MS" pitchFamily="66" charset="0"/>
              </a:rPr>
              <a:t>выводит на орбиту космический корабль, который укреплён в голове ракеты. А ниже располагаются ступени, в которых есть свои двигатели и свой запас топлива. </a:t>
            </a:r>
          </a:p>
        </p:txBody>
      </p:sp>
      <p:pic>
        <p:nvPicPr>
          <p:cNvPr id="31750" name="Picture 6" descr="3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981075"/>
            <a:ext cx="3562350" cy="5184775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9" name="Picture 7" descr="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88913"/>
            <a:ext cx="8713787" cy="6553200"/>
          </a:xfrm>
          <a:prstGeom prst="rect">
            <a:avLst/>
          </a:prstGeom>
          <a:solidFill>
            <a:srgbClr val="DDDDDD"/>
          </a:solidFill>
        </p:spPr>
      </p:pic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3796" name="Text Box 4"/>
          <p:cNvSpPr txBox="1">
            <a:spLocks noChangeArrowheads="1"/>
          </p:cNvSpPr>
          <p:nvPr>
            <p:ph type="body" idx="1"/>
          </p:nvPr>
        </p:nvSpPr>
        <p:spPr>
          <a:xfrm>
            <a:off x="468313" y="4581525"/>
            <a:ext cx="8218487" cy="2087563"/>
          </a:xfrm>
          <a:solidFill>
            <a:srgbClr val="DDDDDD"/>
          </a:solidFill>
          <a:ln w="38100">
            <a:solidFill>
              <a:schemeClr val="bg2"/>
            </a:solidFill>
          </a:ln>
        </p:spPr>
        <p:txBody>
          <a:bodyPr/>
          <a:lstStyle/>
          <a:p>
            <a:pPr algn="ctr">
              <a:buFontTx/>
              <a:buNone/>
            </a:pPr>
            <a:r>
              <a:rPr lang="ru-RU" sz="2800"/>
              <a:t>	</a:t>
            </a:r>
            <a:r>
              <a:rPr lang="ru-RU" sz="2800">
                <a:latin typeface="Comic Sans MS" pitchFamily="66" charset="0"/>
              </a:rPr>
              <a:t>Когда ракета поднимется на нужную высоту и отделится последняя её ступень,  косми-</a:t>
            </a:r>
          </a:p>
          <a:p>
            <a:pPr algn="ctr">
              <a:buFontTx/>
              <a:buNone/>
            </a:pPr>
            <a:r>
              <a:rPr lang="ru-RU" sz="2800">
                <a:latin typeface="Comic Sans MS" pitchFamily="66" charset="0"/>
              </a:rPr>
              <a:t>	ческий корабль летит уже самостоятельно. Он становится спутником Земли.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sz="2800">
              <a:latin typeface="Comic Sans MS" pitchFamily="66" charset="0"/>
            </a:endParaRPr>
          </a:p>
        </p:txBody>
      </p:sp>
      <p:pic>
        <p:nvPicPr>
          <p:cNvPr id="33797" name="Picture 5" descr="3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213" y="1052513"/>
            <a:ext cx="3313112" cy="3227387"/>
          </a:xfrm>
          <a:prstGeom prst="rect">
            <a:avLst/>
          </a:prstGeom>
          <a:noFill/>
        </p:spPr>
      </p:pic>
      <p:pic>
        <p:nvPicPr>
          <p:cNvPr id="33798" name="Picture 6" descr="3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8307397">
            <a:off x="2195513" y="1412875"/>
            <a:ext cx="1111250" cy="534988"/>
          </a:xfrm>
          <a:prstGeom prst="rect">
            <a:avLst/>
          </a:prstGeom>
          <a:noFill/>
        </p:spPr>
      </p:pic>
      <p:pic>
        <p:nvPicPr>
          <p:cNvPr id="33801" name="Picture 9" descr="Копия 3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882762">
            <a:off x="1476375" y="981075"/>
            <a:ext cx="573088" cy="3195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916 -0.15422 C 0.0467 -0.15422 -0.06077 -0.01618 -0.06077 0.15422 C -0.06077 0.32532 0.0467 0.46451 0.17916 0.46451 C 0.3118 0.46451 0.41962 0.32532 0.41962 0.15422 C 0.41962 -0.01618 0.3118 -0.15422 0.17916 -0.15422 Z " pathEditMode="relative" rAng="0" ptsTypes="fffff">
                                      <p:cBhvr>
                                        <p:cTn id="19" dur="5000" spd="-1000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0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67" name="Picture 19" descr="3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1844675"/>
            <a:ext cx="6192838" cy="3097213"/>
          </a:xfrm>
          <a:prstGeom prst="rect">
            <a:avLst/>
          </a:prstGeom>
          <a:noFill/>
        </p:spPr>
      </p:pic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2988" y="5157788"/>
            <a:ext cx="7272337" cy="1328737"/>
          </a:xfrm>
          <a:solidFill>
            <a:srgbClr val="95EBD0"/>
          </a:solidFill>
          <a:ln w="38100">
            <a:solidFill>
              <a:srgbClr val="00CC66"/>
            </a:solidFill>
          </a:ln>
        </p:spPr>
        <p:txBody>
          <a:bodyPr/>
          <a:lstStyle/>
          <a:p>
            <a:pPr algn="ctr">
              <a:buFontTx/>
              <a:buNone/>
            </a:pPr>
            <a:r>
              <a:rPr lang="ru-RU">
                <a:latin typeface="Comic Sans MS" pitchFamily="66" charset="0"/>
              </a:rPr>
              <a:t>	Космический корабль состоит из нескольких отсеков.</a:t>
            </a:r>
          </a:p>
        </p:txBody>
      </p:sp>
      <p:grpSp>
        <p:nvGrpSpPr>
          <p:cNvPr id="27665" name="Group 17"/>
          <p:cNvGrpSpPr>
            <a:grpSpLocks/>
          </p:cNvGrpSpPr>
          <p:nvPr/>
        </p:nvGrpSpPr>
        <p:grpSpPr bwMode="auto">
          <a:xfrm>
            <a:off x="468313" y="549275"/>
            <a:ext cx="2663825" cy="2519363"/>
            <a:chOff x="295" y="346"/>
            <a:chExt cx="1678" cy="1587"/>
          </a:xfrm>
        </p:grpSpPr>
        <p:sp>
          <p:nvSpPr>
            <p:cNvPr id="27658" name="Line 10"/>
            <p:cNvSpPr>
              <a:spLocks noChangeShapeType="1"/>
            </p:cNvSpPr>
            <p:nvPr/>
          </p:nvSpPr>
          <p:spPr bwMode="auto">
            <a:xfrm>
              <a:off x="1247" y="1117"/>
              <a:ext cx="726" cy="816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661" name="Text Box 13"/>
            <p:cNvSpPr txBox="1">
              <a:spLocks noChangeArrowheads="1"/>
            </p:cNvSpPr>
            <p:nvPr/>
          </p:nvSpPr>
          <p:spPr bwMode="auto">
            <a:xfrm>
              <a:off x="295" y="346"/>
              <a:ext cx="1496" cy="536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rgbClr val="CC990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ru-RU" sz="2400"/>
                <a:t>Орбитальный </a:t>
              </a:r>
            </a:p>
            <a:p>
              <a:pPr algn="ctr"/>
              <a:r>
                <a:rPr lang="ru-RU" sz="2400"/>
                <a:t>отсек</a:t>
              </a:r>
            </a:p>
          </p:txBody>
        </p:sp>
      </p:grpSp>
      <p:grpSp>
        <p:nvGrpSpPr>
          <p:cNvPr id="27664" name="Group 16"/>
          <p:cNvGrpSpPr>
            <a:grpSpLocks/>
          </p:cNvGrpSpPr>
          <p:nvPr/>
        </p:nvGrpSpPr>
        <p:grpSpPr bwMode="auto">
          <a:xfrm>
            <a:off x="3348038" y="549275"/>
            <a:ext cx="1871662" cy="2447925"/>
            <a:chOff x="2109" y="346"/>
            <a:chExt cx="1179" cy="1542"/>
          </a:xfrm>
        </p:grpSpPr>
        <p:sp>
          <p:nvSpPr>
            <p:cNvPr id="27659" name="Line 11"/>
            <p:cNvSpPr>
              <a:spLocks noChangeShapeType="1"/>
            </p:cNvSpPr>
            <p:nvPr/>
          </p:nvSpPr>
          <p:spPr bwMode="auto">
            <a:xfrm>
              <a:off x="2744" y="1026"/>
              <a:ext cx="0" cy="86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662" name="Text Box 14"/>
            <p:cNvSpPr txBox="1">
              <a:spLocks noChangeArrowheads="1"/>
            </p:cNvSpPr>
            <p:nvPr/>
          </p:nvSpPr>
          <p:spPr bwMode="auto">
            <a:xfrm>
              <a:off x="2109" y="346"/>
              <a:ext cx="1179" cy="536"/>
            </a:xfrm>
            <a:prstGeom prst="rect">
              <a:avLst/>
            </a:prstGeom>
            <a:solidFill>
              <a:srgbClr val="8FC7FF"/>
            </a:solidFill>
            <a:ln w="28575">
              <a:solidFill>
                <a:srgbClr val="0066CC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ru-RU" sz="2400"/>
                <a:t>Главный </a:t>
              </a:r>
            </a:p>
            <a:p>
              <a:pPr algn="ctr"/>
              <a:r>
                <a:rPr lang="ru-RU" sz="2400"/>
                <a:t>отсек</a:t>
              </a:r>
            </a:p>
          </p:txBody>
        </p:sp>
      </p:grpSp>
      <p:grpSp>
        <p:nvGrpSpPr>
          <p:cNvPr id="27666" name="Group 18"/>
          <p:cNvGrpSpPr>
            <a:grpSpLocks/>
          </p:cNvGrpSpPr>
          <p:nvPr/>
        </p:nvGrpSpPr>
        <p:grpSpPr bwMode="auto">
          <a:xfrm>
            <a:off x="5653088" y="549275"/>
            <a:ext cx="3095625" cy="2519363"/>
            <a:chOff x="3561" y="346"/>
            <a:chExt cx="1950" cy="1587"/>
          </a:xfrm>
        </p:grpSpPr>
        <p:sp>
          <p:nvSpPr>
            <p:cNvPr id="27660" name="Line 12"/>
            <p:cNvSpPr>
              <a:spLocks noChangeShapeType="1"/>
            </p:cNvSpPr>
            <p:nvPr/>
          </p:nvSpPr>
          <p:spPr bwMode="auto">
            <a:xfrm flipH="1">
              <a:off x="4105" y="1117"/>
              <a:ext cx="635" cy="816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663" name="Text Box 15"/>
            <p:cNvSpPr txBox="1">
              <a:spLocks noChangeArrowheads="1"/>
            </p:cNvSpPr>
            <p:nvPr/>
          </p:nvSpPr>
          <p:spPr bwMode="auto">
            <a:xfrm>
              <a:off x="3561" y="346"/>
              <a:ext cx="1950" cy="536"/>
            </a:xfrm>
            <a:prstGeom prst="rect">
              <a:avLst/>
            </a:prstGeom>
            <a:solidFill>
              <a:srgbClr val="66FF66"/>
            </a:solidFill>
            <a:ln w="28575">
              <a:solidFill>
                <a:srgbClr val="339933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ru-RU" sz="2400"/>
                <a:t>Отсек</a:t>
              </a:r>
            </a:p>
            <a:p>
              <a:pPr algn="ctr"/>
              <a:r>
                <a:rPr lang="ru-RU" sz="2400"/>
                <a:t>для оборудования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7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7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7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>
              <a:solidFill>
                <a:srgbClr val="6600CC"/>
              </a:solidFill>
              <a:latin typeface="Comic Sans MS" pitchFamily="66" charset="0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4581525"/>
            <a:ext cx="8075613" cy="2085975"/>
          </a:xfrm>
          <a:solidFill>
            <a:srgbClr val="BAFCD3"/>
          </a:solidFill>
          <a:ln w="38100">
            <a:solidFill>
              <a:srgbClr val="339933"/>
            </a:solidFill>
          </a:ln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800">
                <a:latin typeface="Comic Sans MS" pitchFamily="66" charset="0"/>
              </a:rPr>
              <a:t>	</a:t>
            </a:r>
            <a:r>
              <a:rPr lang="ru-RU" sz="2800" u="sng">
                <a:solidFill>
                  <a:srgbClr val="FF0000"/>
                </a:solidFill>
                <a:latin typeface="Comic Sans MS" pitchFamily="66" charset="0"/>
              </a:rPr>
              <a:t>В главном отсеке</a:t>
            </a:r>
            <a:r>
              <a:rPr lang="ru-RU" sz="2800">
                <a:latin typeface="Comic Sans MS" pitchFamily="66" charset="0"/>
              </a:rPr>
              <a:t> космонавты стартуют с Земли. Отсюда они управляют кораблём, связываются с Землёй по радио. Это единственная часть корабля, которая возвращается на Землю.</a:t>
            </a:r>
          </a:p>
        </p:txBody>
      </p:sp>
      <p:pic>
        <p:nvPicPr>
          <p:cNvPr id="29702" name="Picture 6" descr="4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8400" y="404813"/>
            <a:ext cx="4824413" cy="4046537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29703" name="Picture 7" descr="4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333375"/>
            <a:ext cx="3024187" cy="2017713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29704" name="Picture 8" descr="3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313" y="2420938"/>
            <a:ext cx="3024187" cy="2016125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0" y="1700213"/>
            <a:ext cx="4043363" cy="3816350"/>
          </a:xfrm>
          <a:solidFill>
            <a:srgbClr val="FFFF66"/>
          </a:solidFill>
          <a:ln w="38100">
            <a:solidFill>
              <a:srgbClr val="666633"/>
            </a:solidFill>
          </a:ln>
        </p:spPr>
        <p:txBody>
          <a:bodyPr/>
          <a:lstStyle/>
          <a:p>
            <a:pPr algn="ctr">
              <a:buFontTx/>
              <a:buNone/>
            </a:pPr>
            <a:r>
              <a:rPr lang="ru-RU" sz="2800">
                <a:latin typeface="Comic Sans MS" pitchFamily="66" charset="0"/>
              </a:rPr>
              <a:t>Из своей кабины </a:t>
            </a:r>
          </a:p>
          <a:p>
            <a:pPr algn="ctr">
              <a:buFontTx/>
              <a:buNone/>
            </a:pPr>
            <a:r>
              <a:rPr lang="ru-RU" sz="2800">
                <a:latin typeface="Comic Sans MS" pitchFamily="66" charset="0"/>
              </a:rPr>
              <a:t>через люк-лаз космо-</a:t>
            </a:r>
          </a:p>
          <a:p>
            <a:pPr algn="ctr">
              <a:buFontTx/>
              <a:buNone/>
            </a:pPr>
            <a:r>
              <a:rPr lang="ru-RU" sz="2800">
                <a:latin typeface="Comic Sans MS" pitchFamily="66" charset="0"/>
              </a:rPr>
              <a:t>навты попадают в </a:t>
            </a:r>
          </a:p>
          <a:p>
            <a:pPr algn="ctr">
              <a:buFontTx/>
              <a:buNone/>
            </a:pPr>
            <a:r>
              <a:rPr lang="ru-RU" sz="2800" u="sng">
                <a:solidFill>
                  <a:srgbClr val="FF0000"/>
                </a:solidFill>
                <a:latin typeface="Comic Sans MS" pitchFamily="66" charset="0"/>
              </a:rPr>
              <a:t>орбитальный отсек</a:t>
            </a:r>
            <a:r>
              <a:rPr lang="ru-RU" sz="2800">
                <a:latin typeface="Comic Sans MS" pitchFamily="66" charset="0"/>
              </a:rPr>
              <a:t>. </a:t>
            </a:r>
          </a:p>
          <a:p>
            <a:pPr algn="ctr">
              <a:buFontTx/>
              <a:buNone/>
            </a:pPr>
            <a:r>
              <a:rPr lang="ru-RU" sz="2800">
                <a:latin typeface="Comic Sans MS" pitchFamily="66" charset="0"/>
              </a:rPr>
              <a:t>Здесь они проводят </a:t>
            </a:r>
          </a:p>
          <a:p>
            <a:pPr algn="ctr">
              <a:buFontTx/>
              <a:buNone/>
            </a:pPr>
            <a:r>
              <a:rPr lang="ru-RU" sz="2800">
                <a:latin typeface="Comic Sans MS" pitchFamily="66" charset="0"/>
              </a:rPr>
              <a:t>научные эксперимен-</a:t>
            </a:r>
          </a:p>
          <a:p>
            <a:pPr algn="ctr">
              <a:buFontTx/>
              <a:buNone/>
            </a:pPr>
            <a:r>
              <a:rPr lang="ru-RU" sz="2800">
                <a:latin typeface="Comic Sans MS" pitchFamily="66" charset="0"/>
              </a:rPr>
              <a:t>ты…</a:t>
            </a:r>
          </a:p>
        </p:txBody>
      </p:sp>
      <p:pic>
        <p:nvPicPr>
          <p:cNvPr id="35859" name="Picture 19" descr="blog_ms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476250"/>
            <a:ext cx="3889375" cy="5856288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5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5805488"/>
            <a:ext cx="7437437" cy="677862"/>
          </a:xfrm>
          <a:solidFill>
            <a:srgbClr val="33CCCC"/>
          </a:solidFill>
          <a:ln w="38100">
            <a:solidFill>
              <a:srgbClr val="0099CC"/>
            </a:solidFill>
          </a:ln>
        </p:spPr>
        <p:txBody>
          <a:bodyPr/>
          <a:lstStyle/>
          <a:p>
            <a:pPr algn="ctr">
              <a:buFontTx/>
              <a:buNone/>
            </a:pPr>
            <a:r>
              <a:rPr lang="ru-RU">
                <a:latin typeface="Comic Sans MS" pitchFamily="66" charset="0"/>
              </a:rPr>
              <a:t>… спят и  занимаются спортом.</a:t>
            </a:r>
          </a:p>
        </p:txBody>
      </p:sp>
      <p:grpSp>
        <p:nvGrpSpPr>
          <p:cNvPr id="37894" name="Group 6"/>
          <p:cNvGrpSpPr>
            <a:grpSpLocks/>
          </p:cNvGrpSpPr>
          <p:nvPr/>
        </p:nvGrpSpPr>
        <p:grpSpPr bwMode="auto">
          <a:xfrm>
            <a:off x="827088" y="476250"/>
            <a:ext cx="7405687" cy="5186363"/>
            <a:chOff x="521" y="300"/>
            <a:chExt cx="4665" cy="3267"/>
          </a:xfrm>
        </p:grpSpPr>
        <p:pic>
          <p:nvPicPr>
            <p:cNvPr id="37892" name="Picture 4" descr="4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1" y="300"/>
              <a:ext cx="2169" cy="3266"/>
            </a:xfrm>
            <a:prstGeom prst="rect">
              <a:avLst/>
            </a:prstGeom>
            <a:noFill/>
            <a:ln w="38100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37893" name="Picture 5" descr="4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16" y="300"/>
              <a:ext cx="2170" cy="3267"/>
            </a:xfrm>
            <a:prstGeom prst="rect">
              <a:avLst/>
            </a:prstGeom>
            <a:noFill/>
            <a:ln w="38100">
              <a:solidFill>
                <a:schemeClr val="bg2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4663" y="620713"/>
            <a:ext cx="4341812" cy="5616575"/>
          </a:xfrm>
          <a:solidFill>
            <a:srgbClr val="CDABFF"/>
          </a:solidFill>
          <a:ln w="38100">
            <a:solidFill>
              <a:schemeClr val="bg2"/>
            </a:solidFill>
          </a:ln>
        </p:spPr>
        <p:txBody>
          <a:bodyPr/>
          <a:lstStyle/>
          <a:p>
            <a:pPr algn="ctr">
              <a:buFontTx/>
              <a:buNone/>
            </a:pPr>
            <a:r>
              <a:rPr lang="ru-RU" sz="2800">
                <a:latin typeface="Comic Sans MS" pitchFamily="66" charset="0"/>
              </a:rPr>
              <a:t>Из орбитального отсека космонавты могут выйти </a:t>
            </a:r>
          </a:p>
          <a:p>
            <a:pPr algn="ctr">
              <a:buFontTx/>
              <a:buNone/>
            </a:pPr>
            <a:r>
              <a:rPr lang="ru-RU" sz="2800">
                <a:latin typeface="Comic Sans MS" pitchFamily="66" charset="0"/>
              </a:rPr>
              <a:t>в </a:t>
            </a:r>
            <a:r>
              <a:rPr lang="ru-RU" sz="2800" u="sng">
                <a:solidFill>
                  <a:srgbClr val="FF0000"/>
                </a:solidFill>
                <a:latin typeface="Comic Sans MS" pitchFamily="66" charset="0"/>
              </a:rPr>
              <a:t>открытый космос</a:t>
            </a:r>
            <a:r>
              <a:rPr lang="ru-RU" sz="2800">
                <a:latin typeface="Comic Sans MS" pitchFamily="66" charset="0"/>
              </a:rPr>
              <a:t>. </a:t>
            </a:r>
          </a:p>
          <a:p>
            <a:pPr algn="ctr">
              <a:buFontTx/>
              <a:buNone/>
            </a:pPr>
            <a:endParaRPr lang="ru-RU" sz="2800">
              <a:latin typeface="Comic Sans MS" pitchFamily="66" charset="0"/>
            </a:endParaRPr>
          </a:p>
          <a:p>
            <a:pPr algn="ctr">
              <a:buFontTx/>
              <a:buNone/>
            </a:pPr>
            <a:r>
              <a:rPr lang="ru-RU" sz="2800">
                <a:latin typeface="Comic Sans MS" pitchFamily="66" charset="0"/>
              </a:rPr>
              <a:t>Первым человеком, который покинул космический корабль и шагнул в открытый космос, был </a:t>
            </a:r>
          </a:p>
          <a:p>
            <a:pPr algn="ctr">
              <a:buFontTx/>
              <a:buNone/>
            </a:pPr>
            <a:r>
              <a:rPr lang="ru-RU" sz="2800" u="sng">
                <a:solidFill>
                  <a:srgbClr val="FF0000"/>
                </a:solidFill>
                <a:latin typeface="Comic Sans MS" pitchFamily="66" charset="0"/>
              </a:rPr>
              <a:t>Алексей Леонов</a:t>
            </a:r>
          </a:p>
          <a:p>
            <a:pPr algn="ctr">
              <a:buFontTx/>
              <a:buNone/>
            </a:pPr>
            <a:endParaRPr lang="ru-RU" sz="2800">
              <a:latin typeface="Comic Sans MS" pitchFamily="66" charset="0"/>
            </a:endParaRPr>
          </a:p>
          <a:p>
            <a:endParaRPr lang="ru-RU"/>
          </a:p>
          <a:p>
            <a:endParaRPr lang="ru-RU"/>
          </a:p>
        </p:txBody>
      </p:sp>
      <p:grpSp>
        <p:nvGrpSpPr>
          <p:cNvPr id="39942" name="Group 6"/>
          <p:cNvGrpSpPr>
            <a:grpSpLocks/>
          </p:cNvGrpSpPr>
          <p:nvPr/>
        </p:nvGrpSpPr>
        <p:grpSpPr bwMode="auto">
          <a:xfrm>
            <a:off x="684213" y="404813"/>
            <a:ext cx="3090862" cy="6143625"/>
            <a:chOff x="431" y="255"/>
            <a:chExt cx="1947" cy="3870"/>
          </a:xfrm>
        </p:grpSpPr>
        <p:pic>
          <p:nvPicPr>
            <p:cNvPr id="39940" name="Picture 4" descr="4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31" y="255"/>
              <a:ext cx="1905" cy="1869"/>
            </a:xfrm>
            <a:prstGeom prst="rect">
              <a:avLst/>
            </a:prstGeom>
            <a:noFill/>
            <a:ln w="38100">
              <a:solidFill>
                <a:srgbClr val="006666"/>
              </a:solidFill>
              <a:miter lim="800000"/>
              <a:headEnd/>
              <a:tailEnd/>
            </a:ln>
          </p:spPr>
        </p:pic>
        <p:pic>
          <p:nvPicPr>
            <p:cNvPr id="39941" name="Picture 5" descr="4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31" y="2251"/>
              <a:ext cx="1947" cy="1874"/>
            </a:xfrm>
            <a:prstGeom prst="rect">
              <a:avLst/>
            </a:prstGeom>
            <a:noFill/>
            <a:ln w="38100">
              <a:solidFill>
                <a:srgbClr val="006699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6600CC"/>
                </a:solidFill>
                <a:latin typeface="Comic Sans MS" pitchFamily="66" charset="0"/>
              </a:rPr>
              <a:t>Это интересно.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654550"/>
            <a:ext cx="8229600" cy="1943100"/>
          </a:xfrm>
          <a:solidFill>
            <a:srgbClr val="ADBFF1"/>
          </a:solidFill>
          <a:ln w="38100">
            <a:solidFill>
              <a:srgbClr val="006699"/>
            </a:solidFill>
          </a:ln>
        </p:spPr>
        <p:txBody>
          <a:bodyPr/>
          <a:lstStyle/>
          <a:p>
            <a:pPr algn="ctr">
              <a:buFontTx/>
              <a:buNone/>
            </a:pPr>
            <a:r>
              <a:rPr lang="ru-RU" sz="2800">
                <a:latin typeface="Comic Sans MS" pitchFamily="66" charset="0"/>
              </a:rPr>
              <a:t>	На космических кораблях возникает </a:t>
            </a:r>
            <a:r>
              <a:rPr lang="ru-RU" sz="2800" u="sng">
                <a:solidFill>
                  <a:srgbClr val="FF0000"/>
                </a:solidFill>
                <a:latin typeface="Comic Sans MS" pitchFamily="66" charset="0"/>
              </a:rPr>
              <a:t>состояние невесомости</a:t>
            </a:r>
            <a:r>
              <a:rPr lang="ru-RU" sz="2800">
                <a:latin typeface="Comic Sans MS" pitchFamily="66" charset="0"/>
              </a:rPr>
              <a:t>, при котором человек и окружающие его предметы теряют вес (становятся легче пушинки).</a:t>
            </a:r>
          </a:p>
        </p:txBody>
      </p:sp>
      <p:grpSp>
        <p:nvGrpSpPr>
          <p:cNvPr id="44041" name="Group 9"/>
          <p:cNvGrpSpPr>
            <a:grpSpLocks/>
          </p:cNvGrpSpPr>
          <p:nvPr/>
        </p:nvGrpSpPr>
        <p:grpSpPr bwMode="auto">
          <a:xfrm>
            <a:off x="323850" y="1341438"/>
            <a:ext cx="8208963" cy="3014662"/>
            <a:chOff x="204" y="845"/>
            <a:chExt cx="5171" cy="1899"/>
          </a:xfrm>
        </p:grpSpPr>
        <p:pic>
          <p:nvPicPr>
            <p:cNvPr id="44036" name="Picture 4" descr="5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4" y="845"/>
              <a:ext cx="2540" cy="1889"/>
            </a:xfrm>
            <a:prstGeom prst="rect">
              <a:avLst/>
            </a:prstGeom>
            <a:noFill/>
            <a:ln w="38100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44040" name="Picture 8" descr="5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835" y="845"/>
              <a:ext cx="2540" cy="1899"/>
            </a:xfrm>
            <a:prstGeom prst="rect">
              <a:avLst/>
            </a:prstGeom>
            <a:noFill/>
            <a:ln w="38100">
              <a:solidFill>
                <a:schemeClr val="bg2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4005263"/>
            <a:ext cx="8229600" cy="2520950"/>
          </a:xfrm>
          <a:solidFill>
            <a:srgbClr val="79FF79"/>
          </a:solidFill>
          <a:ln w="38100">
            <a:solidFill>
              <a:schemeClr val="bg2"/>
            </a:solidFill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800">
                <a:latin typeface="Comic Sans MS" pitchFamily="66" charset="0"/>
              </a:rPr>
              <a:t>	</a:t>
            </a:r>
            <a:r>
              <a:rPr lang="ru-RU" sz="2800">
                <a:solidFill>
                  <a:srgbClr val="FF0000"/>
                </a:solidFill>
                <a:latin typeface="Comic Sans MS" pitchFamily="66" charset="0"/>
              </a:rPr>
              <a:t>Продукты питания на космическом корабле</a:t>
            </a:r>
            <a:r>
              <a:rPr lang="ru-RU" sz="2800">
                <a:latin typeface="Comic Sans MS" pitchFamily="66" charset="0"/>
              </a:rPr>
              <a:t> хранятся в тубах. Они похожи на тюбики с зубной пастой, только размером побольше. Из них еду выдавливают. В космическом доме есть холодильник и электрическая плита.</a:t>
            </a:r>
          </a:p>
        </p:txBody>
      </p:sp>
      <p:grpSp>
        <p:nvGrpSpPr>
          <p:cNvPr id="54278" name="Group 6"/>
          <p:cNvGrpSpPr>
            <a:grpSpLocks/>
          </p:cNvGrpSpPr>
          <p:nvPr/>
        </p:nvGrpSpPr>
        <p:grpSpPr bwMode="auto">
          <a:xfrm>
            <a:off x="1042988" y="549275"/>
            <a:ext cx="6985000" cy="3319463"/>
            <a:chOff x="657" y="346"/>
            <a:chExt cx="4400" cy="2091"/>
          </a:xfrm>
        </p:grpSpPr>
        <p:pic>
          <p:nvPicPr>
            <p:cNvPr id="54276" name="Picture 4" descr="Тубики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57" y="482"/>
              <a:ext cx="1373" cy="1815"/>
            </a:xfrm>
            <a:prstGeom prst="rect">
              <a:avLst/>
            </a:prstGeom>
            <a:noFill/>
          </p:spPr>
        </p:pic>
        <p:pic>
          <p:nvPicPr>
            <p:cNvPr id="54277" name="Picture 5" descr="5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699" y="346"/>
              <a:ext cx="2358" cy="209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3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1844675"/>
            <a:ext cx="6192838" cy="3097213"/>
          </a:xfrm>
          <a:prstGeom prst="rect">
            <a:avLst/>
          </a:prstGeom>
          <a:noFill/>
        </p:spPr>
      </p:pic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42988" y="5157788"/>
            <a:ext cx="7272337" cy="1328737"/>
          </a:xfrm>
          <a:solidFill>
            <a:srgbClr val="95EBD0"/>
          </a:solidFill>
          <a:ln w="38100">
            <a:solidFill>
              <a:srgbClr val="00CC66"/>
            </a:solidFill>
          </a:ln>
        </p:spPr>
        <p:txBody>
          <a:bodyPr/>
          <a:lstStyle/>
          <a:p>
            <a:pPr algn="ctr">
              <a:buFontTx/>
              <a:buNone/>
            </a:pPr>
            <a:r>
              <a:rPr lang="ru-RU">
                <a:latin typeface="Comic Sans MS" pitchFamily="66" charset="0"/>
              </a:rPr>
              <a:t>	Орбитальный отсек на Землю не возвращается.</a:t>
            </a:r>
          </a:p>
        </p:txBody>
      </p:sp>
      <p:grpSp>
        <p:nvGrpSpPr>
          <p:cNvPr id="52229" name="Group 5"/>
          <p:cNvGrpSpPr>
            <a:grpSpLocks/>
          </p:cNvGrpSpPr>
          <p:nvPr/>
        </p:nvGrpSpPr>
        <p:grpSpPr bwMode="auto">
          <a:xfrm>
            <a:off x="468313" y="549275"/>
            <a:ext cx="2663825" cy="2519363"/>
            <a:chOff x="295" y="346"/>
            <a:chExt cx="1678" cy="1587"/>
          </a:xfrm>
        </p:grpSpPr>
        <p:sp>
          <p:nvSpPr>
            <p:cNvPr id="52230" name="Line 6"/>
            <p:cNvSpPr>
              <a:spLocks noChangeShapeType="1"/>
            </p:cNvSpPr>
            <p:nvPr/>
          </p:nvSpPr>
          <p:spPr bwMode="auto">
            <a:xfrm>
              <a:off x="1247" y="1117"/>
              <a:ext cx="726" cy="816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2231" name="Text Box 7"/>
            <p:cNvSpPr txBox="1">
              <a:spLocks noChangeArrowheads="1"/>
            </p:cNvSpPr>
            <p:nvPr/>
          </p:nvSpPr>
          <p:spPr bwMode="auto">
            <a:xfrm>
              <a:off x="295" y="346"/>
              <a:ext cx="1496" cy="536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rgbClr val="CC990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ru-RU" sz="2400"/>
                <a:t>Орбитальный </a:t>
              </a:r>
            </a:p>
            <a:p>
              <a:pPr algn="ctr"/>
              <a:r>
                <a:rPr lang="ru-RU" sz="2400"/>
                <a:t>отсек</a:t>
              </a:r>
            </a:p>
          </p:txBody>
        </p:sp>
      </p:grpSp>
      <p:grpSp>
        <p:nvGrpSpPr>
          <p:cNvPr id="52235" name="Group 11"/>
          <p:cNvGrpSpPr>
            <a:grpSpLocks/>
          </p:cNvGrpSpPr>
          <p:nvPr/>
        </p:nvGrpSpPr>
        <p:grpSpPr bwMode="auto">
          <a:xfrm>
            <a:off x="5653088" y="549275"/>
            <a:ext cx="3095625" cy="2519363"/>
            <a:chOff x="3561" y="346"/>
            <a:chExt cx="1950" cy="1587"/>
          </a:xfrm>
        </p:grpSpPr>
        <p:sp>
          <p:nvSpPr>
            <p:cNvPr id="52236" name="Line 12"/>
            <p:cNvSpPr>
              <a:spLocks noChangeShapeType="1"/>
            </p:cNvSpPr>
            <p:nvPr/>
          </p:nvSpPr>
          <p:spPr bwMode="auto">
            <a:xfrm flipH="1">
              <a:off x="4105" y="1117"/>
              <a:ext cx="635" cy="816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2237" name="Text Box 13"/>
            <p:cNvSpPr txBox="1">
              <a:spLocks noChangeArrowheads="1"/>
            </p:cNvSpPr>
            <p:nvPr/>
          </p:nvSpPr>
          <p:spPr bwMode="auto">
            <a:xfrm>
              <a:off x="3561" y="346"/>
              <a:ext cx="1950" cy="536"/>
            </a:xfrm>
            <a:prstGeom prst="rect">
              <a:avLst/>
            </a:prstGeom>
            <a:solidFill>
              <a:srgbClr val="66FF66"/>
            </a:solidFill>
            <a:ln w="28575">
              <a:solidFill>
                <a:srgbClr val="339933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ru-RU" sz="2400"/>
                <a:t>Отсек</a:t>
              </a:r>
            </a:p>
            <a:p>
              <a:pPr algn="ctr"/>
              <a:r>
                <a:rPr lang="ru-RU" sz="2400"/>
                <a:t>для оборудования</a:t>
              </a:r>
            </a:p>
          </p:txBody>
        </p:sp>
      </p:grpSp>
      <p:sp>
        <p:nvSpPr>
          <p:cNvPr id="52238" name="Text Box 14"/>
          <p:cNvSpPr txBox="1">
            <a:spLocks noChangeArrowheads="1"/>
          </p:cNvSpPr>
          <p:nvPr/>
        </p:nvSpPr>
        <p:spPr bwMode="auto">
          <a:xfrm>
            <a:off x="882650" y="5373688"/>
            <a:ext cx="7537450" cy="984250"/>
          </a:xfrm>
          <a:prstGeom prst="rect">
            <a:avLst/>
          </a:prstGeom>
          <a:solidFill>
            <a:srgbClr val="FFFF00"/>
          </a:solidFill>
          <a:ln w="38100">
            <a:solidFill>
              <a:srgbClr val="666633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/>
              <a:t>А в этом отсеке располагаются двигатели</a:t>
            </a:r>
          </a:p>
          <a:p>
            <a:pPr algn="ctr"/>
            <a:r>
              <a:rPr lang="ru-RU"/>
              <a:t>и хранится запас топлива.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2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2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8" grpId="0" build="p" animBg="1"/>
      <p:bldP spid="5223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797425"/>
            <a:ext cx="8229600" cy="1800225"/>
          </a:xfrm>
          <a:solidFill>
            <a:srgbClr val="FFD1A3"/>
          </a:solidFill>
          <a:ln w="38100">
            <a:solidFill>
              <a:srgbClr val="CC3300"/>
            </a:solidFill>
          </a:ln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800">
                <a:latin typeface="Comic Sans MS" pitchFamily="66" charset="0"/>
              </a:rPr>
              <a:t>	Это </a:t>
            </a:r>
            <a:r>
              <a:rPr lang="ru-RU" sz="2800" u="sng">
                <a:solidFill>
                  <a:srgbClr val="FF0000"/>
                </a:solidFill>
                <a:latin typeface="Comic Sans MS" pitchFamily="66" charset="0"/>
              </a:rPr>
              <a:t>Центр управления полётами</a:t>
            </a:r>
            <a:r>
              <a:rPr lang="ru-RU" sz="2800">
                <a:latin typeface="Comic Sans MS" pitchFamily="66" charset="0"/>
              </a:rPr>
              <a:t> – место на Земле, откуда ведётся управление спутниками, космическими кораблями и межпланетными станциями. </a:t>
            </a:r>
          </a:p>
        </p:txBody>
      </p:sp>
      <p:pic>
        <p:nvPicPr>
          <p:cNvPr id="41988" name="Picture 4" descr="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2275" y="404813"/>
            <a:ext cx="5664200" cy="4248150"/>
          </a:xfrm>
          <a:prstGeom prst="rect">
            <a:avLst/>
          </a:prstGeom>
          <a:noFill/>
          <a:ln w="38100">
            <a:solidFill>
              <a:srgbClr val="996633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4221163"/>
            <a:ext cx="8713788" cy="2376487"/>
          </a:xfrm>
          <a:solidFill>
            <a:srgbClr val="CCFF99"/>
          </a:solidFill>
          <a:ln w="38100">
            <a:solidFill>
              <a:srgbClr val="99CC00"/>
            </a:solidFill>
          </a:ln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800">
                <a:latin typeface="Comic Sans MS" pitchFamily="66" charset="0"/>
              </a:rPr>
              <a:t>Выполнив все задания, космонавты возвращают-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>
                <a:latin typeface="Comic Sans MS" pitchFamily="66" charset="0"/>
              </a:rPr>
              <a:t>ся на Землю.  Ненужные отсеки отделяются и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>
                <a:latin typeface="Comic Sans MS" pitchFamily="66" charset="0"/>
              </a:rPr>
              <a:t>сгорают в атмосфере. Недалеко от Земли рас-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>
                <a:latin typeface="Comic Sans MS" pitchFamily="66" charset="0"/>
              </a:rPr>
              <a:t>крывается парашют, чтобы смягчить удар кораб-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>
                <a:latin typeface="Comic Sans MS" pitchFamily="66" charset="0"/>
              </a:rPr>
              <a:t>ля о земную поверхность.</a:t>
            </a:r>
          </a:p>
        </p:txBody>
      </p:sp>
      <p:grpSp>
        <p:nvGrpSpPr>
          <p:cNvPr id="55302" name="Group 6"/>
          <p:cNvGrpSpPr>
            <a:grpSpLocks/>
          </p:cNvGrpSpPr>
          <p:nvPr/>
        </p:nvGrpSpPr>
        <p:grpSpPr bwMode="auto">
          <a:xfrm>
            <a:off x="323850" y="333375"/>
            <a:ext cx="8566150" cy="3743325"/>
            <a:chOff x="204" y="210"/>
            <a:chExt cx="5396" cy="2358"/>
          </a:xfrm>
        </p:grpSpPr>
        <p:pic>
          <p:nvPicPr>
            <p:cNvPr id="55300" name="Picture 4" descr="5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4" y="210"/>
              <a:ext cx="1845" cy="2358"/>
            </a:xfrm>
            <a:prstGeom prst="rect">
              <a:avLst/>
            </a:prstGeom>
            <a:noFill/>
            <a:ln w="2857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55301" name="Picture 5" descr="6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109" y="210"/>
              <a:ext cx="3491" cy="2338"/>
            </a:xfrm>
            <a:prstGeom prst="rect">
              <a:avLst/>
            </a:prstGeom>
            <a:noFill/>
            <a:ln w="28575">
              <a:solidFill>
                <a:schemeClr val="bg2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40200" y="1484313"/>
            <a:ext cx="4608513" cy="4176712"/>
          </a:xfrm>
          <a:solidFill>
            <a:srgbClr val="ADBFF1"/>
          </a:solidFill>
          <a:ln w="38100">
            <a:solidFill>
              <a:srgbClr val="3399FF"/>
            </a:solidFill>
          </a:ln>
        </p:spPr>
        <p:txBody>
          <a:bodyPr/>
          <a:lstStyle/>
          <a:p>
            <a:pPr algn="ctr">
              <a:buFontTx/>
              <a:buNone/>
            </a:pPr>
            <a:r>
              <a:rPr lang="ru-RU">
                <a:latin typeface="Comic Sans MS" pitchFamily="66" charset="0"/>
              </a:rPr>
              <a:t>Каждый год 12 апреля в нашей</a:t>
            </a:r>
          </a:p>
          <a:p>
            <a:pPr algn="ctr">
              <a:buFontTx/>
              <a:buNone/>
            </a:pPr>
            <a:r>
              <a:rPr lang="ru-RU">
                <a:latin typeface="Comic Sans MS" pitchFamily="66" charset="0"/>
              </a:rPr>
              <a:t>стране отмечается </a:t>
            </a:r>
          </a:p>
          <a:p>
            <a:pPr algn="ctr">
              <a:buFontTx/>
              <a:buNone/>
            </a:pPr>
            <a:r>
              <a:rPr lang="ru-RU" u="sng">
                <a:solidFill>
                  <a:srgbClr val="FF0000"/>
                </a:solidFill>
                <a:latin typeface="Comic Sans MS" pitchFamily="66" charset="0"/>
              </a:rPr>
              <a:t>День космонавтики</a:t>
            </a:r>
            <a:r>
              <a:rPr lang="ru-RU">
                <a:latin typeface="Comic Sans MS" pitchFamily="66" charset="0"/>
              </a:rPr>
              <a:t> </a:t>
            </a:r>
          </a:p>
          <a:p>
            <a:pPr algn="ctr">
              <a:buFontTx/>
              <a:buNone/>
            </a:pPr>
            <a:r>
              <a:rPr lang="ru-RU">
                <a:latin typeface="Comic Sans MS" pitchFamily="66" charset="0"/>
              </a:rPr>
              <a:t>в ознаменование первого полёта </a:t>
            </a:r>
          </a:p>
          <a:p>
            <a:pPr algn="ctr">
              <a:buFontTx/>
              <a:buNone/>
            </a:pPr>
            <a:r>
              <a:rPr lang="ru-RU">
                <a:latin typeface="Comic Sans MS" pitchFamily="66" charset="0"/>
              </a:rPr>
              <a:t>человека в космос.</a:t>
            </a:r>
          </a:p>
        </p:txBody>
      </p:sp>
      <p:pic>
        <p:nvPicPr>
          <p:cNvPr id="57348" name="Picture 4" descr="6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1052513"/>
            <a:ext cx="3671888" cy="50419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solidFill>
                  <a:srgbClr val="6600CC"/>
                </a:solidFill>
                <a:latin typeface="Comic Sans MS" pitchFamily="66" charset="0"/>
              </a:rPr>
              <a:t>Источники: 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5183187"/>
          </a:xfrm>
        </p:spPr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en-US" sz="1600">
                <a:hlinkClick r:id="rId3"/>
              </a:rPr>
              <a:t>http</a:t>
            </a:r>
            <a:r>
              <a:rPr lang="ru-RU" sz="1600">
                <a:hlinkClick r:id="rId3"/>
              </a:rPr>
              <a:t>://</a:t>
            </a:r>
            <a:r>
              <a:rPr lang="en-US" sz="1600">
                <a:hlinkClick r:id="rId3"/>
              </a:rPr>
              <a:t>powerclip</a:t>
            </a:r>
            <a:r>
              <a:rPr lang="ru-RU" sz="1600">
                <a:hlinkClick r:id="rId3"/>
              </a:rPr>
              <a:t>.</a:t>
            </a:r>
            <a:r>
              <a:rPr lang="en-US" sz="1600">
                <a:hlinkClick r:id="rId3"/>
              </a:rPr>
              <a:t>ru</a:t>
            </a:r>
            <a:r>
              <a:rPr lang="ru-RU" sz="1600">
                <a:hlinkClick r:id="rId3"/>
              </a:rPr>
              <a:t>/</a:t>
            </a:r>
            <a:r>
              <a:rPr lang="en-US" sz="1600">
                <a:hlinkClick r:id="rId3"/>
              </a:rPr>
              <a:t>modules</a:t>
            </a:r>
            <a:r>
              <a:rPr lang="ru-RU" sz="1600">
                <a:hlinkClick r:id="rId3"/>
              </a:rPr>
              <a:t>/</a:t>
            </a:r>
            <a:r>
              <a:rPr lang="en-US" sz="1600">
                <a:hlinkClick r:id="rId3"/>
              </a:rPr>
              <a:t>myalbum</a:t>
            </a:r>
            <a:r>
              <a:rPr lang="ru-RU" sz="1600">
                <a:hlinkClick r:id="rId3"/>
              </a:rPr>
              <a:t>/</a:t>
            </a:r>
            <a:r>
              <a:rPr lang="en-US" sz="1600">
                <a:hlinkClick r:id="rId3"/>
              </a:rPr>
              <a:t>photo</a:t>
            </a:r>
            <a:r>
              <a:rPr lang="ru-RU" sz="1600">
                <a:hlinkClick r:id="rId3"/>
              </a:rPr>
              <a:t>.</a:t>
            </a:r>
            <a:r>
              <a:rPr lang="en-US" sz="1600">
                <a:hlinkClick r:id="rId3"/>
              </a:rPr>
              <a:t>php</a:t>
            </a:r>
            <a:r>
              <a:rPr lang="ru-RU" sz="1600">
                <a:hlinkClick r:id="rId3"/>
              </a:rPr>
              <a:t>?</a:t>
            </a:r>
            <a:r>
              <a:rPr lang="en-US" sz="1600">
                <a:hlinkClick r:id="rId3"/>
              </a:rPr>
              <a:t>lid</a:t>
            </a:r>
            <a:r>
              <a:rPr lang="ru-RU" sz="1600">
                <a:hlinkClick r:id="rId3"/>
              </a:rPr>
              <a:t>=718</a:t>
            </a:r>
            <a:endParaRPr lang="ru-RU" sz="1600"/>
          </a:p>
          <a:p>
            <a:pPr marL="609600" indent="-609600">
              <a:lnSpc>
                <a:spcPct val="80000"/>
              </a:lnSpc>
            </a:pPr>
            <a:r>
              <a:rPr lang="en-US" sz="1600">
                <a:hlinkClick r:id="rId4"/>
              </a:rPr>
              <a:t>http</a:t>
            </a:r>
            <a:r>
              <a:rPr lang="ru-RU" sz="1600">
                <a:hlinkClick r:id="rId4"/>
              </a:rPr>
              <a:t>://</a:t>
            </a:r>
            <a:r>
              <a:rPr lang="en-US" sz="1600">
                <a:hlinkClick r:id="rId4"/>
              </a:rPr>
              <a:t>murzim</a:t>
            </a:r>
            <a:r>
              <a:rPr lang="ru-RU" sz="1600">
                <a:hlinkClick r:id="rId4"/>
              </a:rPr>
              <a:t>.</a:t>
            </a:r>
            <a:r>
              <a:rPr lang="en-US" sz="1600">
                <a:hlinkClick r:id="rId4"/>
              </a:rPr>
              <a:t>ru</a:t>
            </a:r>
            <a:r>
              <a:rPr lang="ru-RU" sz="1600">
                <a:hlinkClick r:id="rId4"/>
              </a:rPr>
              <a:t>/</a:t>
            </a:r>
            <a:r>
              <a:rPr lang="en-US" sz="1600">
                <a:hlinkClick r:id="rId4"/>
              </a:rPr>
              <a:t>jenciklopedii</a:t>
            </a:r>
            <a:r>
              <a:rPr lang="ru-RU" sz="1600">
                <a:hlinkClick r:id="rId4"/>
              </a:rPr>
              <a:t>/</a:t>
            </a:r>
            <a:r>
              <a:rPr lang="en-US" sz="1600">
                <a:hlinkClick r:id="rId4"/>
              </a:rPr>
              <a:t>zemlja</a:t>
            </a:r>
            <a:r>
              <a:rPr lang="ru-RU" sz="1600">
                <a:hlinkClick r:id="rId4"/>
              </a:rPr>
              <a:t>-</a:t>
            </a:r>
            <a:r>
              <a:rPr lang="en-US" sz="1600">
                <a:hlinkClick r:id="rId4"/>
              </a:rPr>
              <a:t>i</a:t>
            </a:r>
            <a:r>
              <a:rPr lang="ru-RU" sz="1600">
                <a:hlinkClick r:id="rId4"/>
              </a:rPr>
              <a:t>-</a:t>
            </a:r>
            <a:r>
              <a:rPr lang="en-US" sz="1600">
                <a:hlinkClick r:id="rId4"/>
              </a:rPr>
              <a:t>kosmos</a:t>
            </a:r>
            <a:r>
              <a:rPr lang="ru-RU" sz="1600">
                <a:hlinkClick r:id="rId4"/>
              </a:rPr>
              <a:t>/8367-</a:t>
            </a:r>
            <a:r>
              <a:rPr lang="en-US" sz="1600">
                <a:hlinkClick r:id="rId4"/>
              </a:rPr>
              <a:t>chem</a:t>
            </a:r>
            <a:r>
              <a:rPr lang="ru-RU" sz="1600">
                <a:hlinkClick r:id="rId4"/>
              </a:rPr>
              <a:t>-</a:t>
            </a:r>
            <a:r>
              <a:rPr lang="en-US" sz="1600">
                <a:hlinkClick r:id="rId4"/>
              </a:rPr>
              <a:t>otlichayutsya</a:t>
            </a:r>
            <a:r>
              <a:rPr lang="ru-RU" sz="1600">
                <a:hlinkClick r:id="rId4"/>
              </a:rPr>
              <a:t>-</a:t>
            </a:r>
            <a:r>
              <a:rPr lang="en-US" sz="1600">
                <a:hlinkClick r:id="rId4"/>
              </a:rPr>
              <a:t>planety</a:t>
            </a:r>
            <a:r>
              <a:rPr lang="ru-RU" sz="1600">
                <a:hlinkClick r:id="rId4"/>
              </a:rPr>
              <a:t>-</a:t>
            </a:r>
            <a:r>
              <a:rPr lang="en-US" sz="1600">
                <a:hlinkClick r:id="rId4"/>
              </a:rPr>
              <a:t>drug</a:t>
            </a:r>
            <a:r>
              <a:rPr lang="ru-RU" sz="1600">
                <a:hlinkClick r:id="rId4"/>
              </a:rPr>
              <a:t>-</a:t>
            </a:r>
            <a:r>
              <a:rPr lang="en-US" sz="1600">
                <a:hlinkClick r:id="rId4"/>
              </a:rPr>
              <a:t>ot</a:t>
            </a:r>
            <a:r>
              <a:rPr lang="ru-RU" sz="1600">
                <a:hlinkClick r:id="rId4"/>
              </a:rPr>
              <a:t>-</a:t>
            </a:r>
            <a:r>
              <a:rPr lang="en-US" sz="1600">
                <a:hlinkClick r:id="rId4"/>
              </a:rPr>
              <a:t>druga</a:t>
            </a:r>
            <a:r>
              <a:rPr lang="ru-RU" sz="1600">
                <a:hlinkClick r:id="rId4"/>
              </a:rPr>
              <a:t>.</a:t>
            </a:r>
            <a:r>
              <a:rPr lang="en-US" sz="1600">
                <a:hlinkClick r:id="rId4"/>
              </a:rPr>
              <a:t>html</a:t>
            </a:r>
            <a:r>
              <a:rPr lang="ru-RU" sz="1600"/>
              <a:t> </a:t>
            </a:r>
          </a:p>
          <a:p>
            <a:pPr marL="609600" indent="-609600">
              <a:lnSpc>
                <a:spcPct val="80000"/>
              </a:lnSpc>
            </a:pPr>
            <a:r>
              <a:rPr lang="en-US" sz="1600">
                <a:hlinkClick r:id="rId5"/>
              </a:rPr>
              <a:t>http</a:t>
            </a:r>
            <a:r>
              <a:rPr lang="ru-RU" sz="1600">
                <a:hlinkClick r:id="rId5"/>
              </a:rPr>
              <a:t>://</a:t>
            </a:r>
            <a:r>
              <a:rPr lang="en-US" sz="1600">
                <a:hlinkClick r:id="rId5"/>
              </a:rPr>
              <a:t>oboi</a:t>
            </a:r>
            <a:r>
              <a:rPr lang="ru-RU" sz="1600">
                <a:hlinkClick r:id="rId5"/>
              </a:rPr>
              <a:t>.</a:t>
            </a:r>
            <a:r>
              <a:rPr lang="en-US" sz="1600">
                <a:hlinkClick r:id="rId5"/>
              </a:rPr>
              <a:t>kards</a:t>
            </a:r>
            <a:r>
              <a:rPr lang="ru-RU" sz="1600">
                <a:hlinkClick r:id="rId5"/>
              </a:rPr>
              <a:t>.</a:t>
            </a:r>
            <a:r>
              <a:rPr lang="en-US" sz="1600">
                <a:hlinkClick r:id="rId5"/>
              </a:rPr>
              <a:t>qip</a:t>
            </a:r>
            <a:r>
              <a:rPr lang="ru-RU" sz="1600">
                <a:hlinkClick r:id="rId5"/>
              </a:rPr>
              <a:t>.</a:t>
            </a:r>
            <a:r>
              <a:rPr lang="en-US" sz="1600">
                <a:hlinkClick r:id="rId5"/>
              </a:rPr>
              <a:t>ru</a:t>
            </a:r>
            <a:r>
              <a:rPr lang="ru-RU" sz="1600">
                <a:hlinkClick r:id="rId5"/>
              </a:rPr>
              <a:t>/</a:t>
            </a:r>
            <a:r>
              <a:rPr lang="en-US" sz="1600">
                <a:hlinkClick r:id="rId5"/>
              </a:rPr>
              <a:t>tags</a:t>
            </a:r>
            <a:r>
              <a:rPr lang="ru-RU" sz="1600">
                <a:hlinkClick r:id="rId5"/>
              </a:rPr>
              <a:t>/</a:t>
            </a:r>
            <a:r>
              <a:rPr lang="en-US" sz="1600">
                <a:hlinkClick r:id="rId5"/>
              </a:rPr>
              <a:t>view</a:t>
            </a:r>
            <a:r>
              <a:rPr lang="ru-RU" sz="1600">
                <a:hlinkClick r:id="rId5"/>
              </a:rPr>
              <a:t>/космос/9/13/</a:t>
            </a:r>
            <a:r>
              <a:rPr lang="en-US" sz="1600">
                <a:hlinkClick r:id="rId5"/>
              </a:rPr>
              <a:t>index</a:t>
            </a:r>
            <a:r>
              <a:rPr lang="ru-RU" sz="1600">
                <a:hlinkClick r:id="rId5"/>
              </a:rPr>
              <a:t>.</a:t>
            </a:r>
            <a:r>
              <a:rPr lang="en-US" sz="1600">
                <a:hlinkClick r:id="rId5"/>
              </a:rPr>
              <a:t>htm</a:t>
            </a:r>
            <a:endParaRPr lang="ru-RU" sz="1600"/>
          </a:p>
          <a:p>
            <a:pPr marL="609600" indent="-609600">
              <a:lnSpc>
                <a:spcPct val="80000"/>
              </a:lnSpc>
            </a:pPr>
            <a:r>
              <a:rPr lang="en-US" sz="1600">
                <a:hlinkClick r:id="rId6"/>
              </a:rPr>
              <a:t>http</a:t>
            </a:r>
            <a:r>
              <a:rPr lang="ru-RU" sz="1600">
                <a:hlinkClick r:id="rId6"/>
              </a:rPr>
              <a:t>://</a:t>
            </a:r>
            <a:r>
              <a:rPr lang="en-US" sz="1600">
                <a:hlinkClick r:id="rId6"/>
              </a:rPr>
              <a:t>gifzona</a:t>
            </a:r>
            <a:r>
              <a:rPr lang="ru-RU" sz="1600">
                <a:hlinkClick r:id="rId6"/>
              </a:rPr>
              <a:t>.</a:t>
            </a:r>
            <a:r>
              <a:rPr lang="en-US" sz="1600">
                <a:hlinkClick r:id="rId6"/>
              </a:rPr>
              <a:t>ru</a:t>
            </a:r>
            <a:r>
              <a:rPr lang="ru-RU" sz="1600">
                <a:hlinkClick r:id="rId6"/>
              </a:rPr>
              <a:t>/</a:t>
            </a:r>
            <a:r>
              <a:rPr lang="en-US" sz="1600">
                <a:hlinkClick r:id="rId6"/>
              </a:rPr>
              <a:t>pozd</a:t>
            </a:r>
            <a:r>
              <a:rPr lang="ru-RU" sz="1600">
                <a:hlinkClick r:id="rId6"/>
              </a:rPr>
              <a:t>_</a:t>
            </a:r>
            <a:r>
              <a:rPr lang="en-US" sz="1600">
                <a:hlinkClick r:id="rId6"/>
              </a:rPr>
              <a:t>data</a:t>
            </a:r>
            <a:r>
              <a:rPr lang="ru-RU" sz="1600">
                <a:hlinkClick r:id="rId6"/>
              </a:rPr>
              <a:t>_</a:t>
            </a:r>
            <a:r>
              <a:rPr lang="en-US" sz="1600">
                <a:hlinkClick r:id="rId6"/>
              </a:rPr>
              <a:t>kosmos</a:t>
            </a:r>
            <a:r>
              <a:rPr lang="ru-RU" sz="1600">
                <a:hlinkClick r:id="rId6"/>
              </a:rPr>
              <a:t>.</a:t>
            </a:r>
            <a:r>
              <a:rPr lang="en-US" sz="1600">
                <a:hlinkClick r:id="rId6"/>
              </a:rPr>
              <a:t>htm</a:t>
            </a:r>
            <a:endParaRPr lang="ru-RU" sz="1600"/>
          </a:p>
          <a:p>
            <a:pPr marL="609600" indent="-609600">
              <a:lnSpc>
                <a:spcPct val="80000"/>
              </a:lnSpc>
            </a:pPr>
            <a:r>
              <a:rPr lang="en-US" sz="1600">
                <a:hlinkClick r:id="rId7"/>
              </a:rPr>
              <a:t>http</a:t>
            </a:r>
            <a:r>
              <a:rPr lang="ru-RU" sz="1600">
                <a:hlinkClick r:id="rId7"/>
              </a:rPr>
              <a:t>://</a:t>
            </a:r>
            <a:r>
              <a:rPr lang="en-US" sz="1600">
                <a:hlinkClick r:id="rId7"/>
              </a:rPr>
              <a:t>www</a:t>
            </a:r>
            <a:r>
              <a:rPr lang="ru-RU" sz="1600">
                <a:hlinkClick r:id="rId7"/>
              </a:rPr>
              <a:t>.</a:t>
            </a:r>
            <a:r>
              <a:rPr lang="en-US" sz="1600">
                <a:hlinkClick r:id="rId7"/>
              </a:rPr>
              <a:t>goodclipart</a:t>
            </a:r>
            <a:r>
              <a:rPr lang="ru-RU" sz="1600">
                <a:hlinkClick r:id="rId7"/>
              </a:rPr>
              <a:t>.</a:t>
            </a:r>
            <a:r>
              <a:rPr lang="en-US" sz="1600">
                <a:hlinkClick r:id="rId7"/>
              </a:rPr>
              <a:t>ru</a:t>
            </a:r>
            <a:r>
              <a:rPr lang="ru-RU" sz="1600">
                <a:hlinkClick r:id="rId7"/>
              </a:rPr>
              <a:t>/</a:t>
            </a:r>
            <a:r>
              <a:rPr lang="en-US" sz="1600">
                <a:hlinkClick r:id="rId7"/>
              </a:rPr>
              <a:t>index</a:t>
            </a:r>
            <a:r>
              <a:rPr lang="ru-RU" sz="1600">
                <a:hlinkClick r:id="rId7"/>
              </a:rPr>
              <a:t>.</a:t>
            </a:r>
            <a:r>
              <a:rPr lang="en-US" sz="1600">
                <a:hlinkClick r:id="rId7"/>
              </a:rPr>
              <a:t>php</a:t>
            </a:r>
            <a:r>
              <a:rPr lang="ru-RU" sz="1600">
                <a:hlinkClick r:id="rId7"/>
              </a:rPr>
              <a:t>?</a:t>
            </a:r>
            <a:r>
              <a:rPr lang="en-US" sz="1600">
                <a:hlinkClick r:id="rId7"/>
              </a:rPr>
              <a:t>cat</a:t>
            </a:r>
            <a:r>
              <a:rPr lang="ru-RU" sz="1600">
                <a:hlinkClick r:id="rId7"/>
              </a:rPr>
              <a:t>=19&amp;</a:t>
            </a:r>
            <a:r>
              <a:rPr lang="en-US" sz="1600">
                <a:hlinkClick r:id="rId7"/>
              </a:rPr>
              <a:t>page</a:t>
            </a:r>
            <a:r>
              <a:rPr lang="ru-RU" sz="1600">
                <a:hlinkClick r:id="rId7"/>
              </a:rPr>
              <a:t>=857</a:t>
            </a:r>
            <a:endParaRPr lang="ru-RU" sz="1600"/>
          </a:p>
          <a:p>
            <a:pPr marL="609600" indent="-609600">
              <a:lnSpc>
                <a:spcPct val="80000"/>
              </a:lnSpc>
            </a:pPr>
            <a:r>
              <a:rPr lang="en-US" sz="1600">
                <a:hlinkClick r:id="rId8"/>
              </a:rPr>
              <a:t>http://rosarcher.wordpress.com/</a:t>
            </a:r>
            <a:endParaRPr lang="ru-RU" sz="1600"/>
          </a:p>
          <a:p>
            <a:pPr marL="609600" indent="-609600">
              <a:lnSpc>
                <a:spcPct val="80000"/>
              </a:lnSpc>
            </a:pPr>
            <a:r>
              <a:rPr lang="en-US" sz="1600">
                <a:hlinkClick r:id="rId9"/>
              </a:rPr>
              <a:t>http://brat.tovar-br.ru/?read=4487</a:t>
            </a:r>
            <a:endParaRPr lang="ru-RU" sz="1600"/>
          </a:p>
          <a:p>
            <a:pPr marL="609600" indent="-609600">
              <a:lnSpc>
                <a:spcPct val="80000"/>
              </a:lnSpc>
            </a:pPr>
            <a:r>
              <a:rPr lang="en-US" sz="1600">
                <a:hlinkClick r:id="rId10"/>
              </a:rPr>
              <a:t>http</a:t>
            </a:r>
            <a:r>
              <a:rPr lang="ru-RU" sz="1600">
                <a:hlinkClick r:id="rId10"/>
              </a:rPr>
              <a:t>://</a:t>
            </a:r>
            <a:r>
              <a:rPr lang="en-US" sz="1600">
                <a:hlinkClick r:id="rId10"/>
              </a:rPr>
              <a:t>allday</a:t>
            </a:r>
            <a:r>
              <a:rPr lang="ru-RU" sz="1600">
                <a:hlinkClick r:id="rId10"/>
              </a:rPr>
              <a:t>.</a:t>
            </a:r>
            <a:r>
              <a:rPr lang="en-US" sz="1600">
                <a:hlinkClick r:id="rId10"/>
              </a:rPr>
              <a:t>ru</a:t>
            </a:r>
            <a:r>
              <a:rPr lang="ru-RU" sz="1600">
                <a:hlinkClick r:id="rId10"/>
              </a:rPr>
              <a:t>/290727-</a:t>
            </a:r>
            <a:r>
              <a:rPr lang="en-US" sz="1600">
                <a:hlinkClick r:id="rId10"/>
              </a:rPr>
              <a:t>klipart</a:t>
            </a:r>
            <a:r>
              <a:rPr lang="ru-RU" sz="1600">
                <a:hlinkClick r:id="rId10"/>
              </a:rPr>
              <a:t>-</a:t>
            </a:r>
            <a:r>
              <a:rPr lang="en-US" sz="1600">
                <a:hlinkClick r:id="rId10"/>
              </a:rPr>
              <a:t>kosmos</a:t>
            </a:r>
            <a:r>
              <a:rPr lang="ru-RU" sz="1600">
                <a:hlinkClick r:id="rId10"/>
              </a:rPr>
              <a:t>.</a:t>
            </a:r>
            <a:r>
              <a:rPr lang="en-US" sz="1600">
                <a:hlinkClick r:id="rId10"/>
              </a:rPr>
              <a:t>html</a:t>
            </a:r>
            <a:r>
              <a:rPr lang="ru-RU" sz="1600"/>
              <a:t>     </a:t>
            </a:r>
            <a:r>
              <a:rPr lang="ru-RU" sz="1600">
                <a:hlinkClick r:id="rId11"/>
              </a:rPr>
              <a:t>http://www.radiokot.ru/forum/viewtopic.php?f=17&amp;t=28791</a:t>
            </a:r>
            <a:r>
              <a:rPr lang="ru-RU" sz="1600"/>
              <a:t> </a:t>
            </a:r>
          </a:p>
          <a:p>
            <a:pPr marL="609600" indent="-609600">
              <a:lnSpc>
                <a:spcPct val="80000"/>
              </a:lnSpc>
            </a:pPr>
            <a:r>
              <a:rPr lang="ru-RU" sz="1600">
                <a:hlinkClick r:id="rId12"/>
              </a:rPr>
              <a:t>http://vlasti.net/news/ukraine/science?pm_pager=24</a:t>
            </a:r>
            <a:r>
              <a:rPr lang="ru-RU" sz="1600"/>
              <a:t> </a:t>
            </a:r>
          </a:p>
          <a:p>
            <a:pPr marL="609600" indent="-609600">
              <a:lnSpc>
                <a:spcPct val="80000"/>
              </a:lnSpc>
            </a:pPr>
            <a:r>
              <a:rPr lang="ru-RU" sz="1600">
                <a:hlinkClick r:id="rId13"/>
              </a:rPr>
              <a:t>http://ru.wikipedia.org/wiki/Файл:Belka_and_Strelka.Space_Dogs.Real-i.jpg</a:t>
            </a:r>
            <a:endParaRPr lang="ru-RU" sz="1600"/>
          </a:p>
          <a:p>
            <a:pPr marL="609600" indent="-609600">
              <a:lnSpc>
                <a:spcPct val="80000"/>
              </a:lnSpc>
            </a:pPr>
            <a:r>
              <a:rPr lang="ru-RU" sz="1600">
                <a:hlinkClick r:id="rId14"/>
              </a:rPr>
              <a:t>http://galspace.spb.ru/orbita/sputnik2.htm</a:t>
            </a:r>
            <a:endParaRPr lang="ru-RU" sz="1600"/>
          </a:p>
          <a:p>
            <a:pPr marL="609600" indent="-609600">
              <a:lnSpc>
                <a:spcPct val="80000"/>
              </a:lnSpc>
            </a:pPr>
            <a:r>
              <a:rPr lang="ru-RU" sz="1600">
                <a:hlinkClick r:id="rId15"/>
              </a:rPr>
              <a:t>http://www.cartoonclipartfree.com/Cliparts_Free/Buero_Free/Cartoon_Clipart_Free_Page_6.html</a:t>
            </a:r>
            <a:endParaRPr lang="ru-RU" sz="1600"/>
          </a:p>
          <a:p>
            <a:pPr marL="609600" indent="-609600">
              <a:lnSpc>
                <a:spcPct val="80000"/>
              </a:lnSpc>
            </a:pPr>
            <a:r>
              <a:rPr lang="ru-RU" sz="1600">
                <a:hlinkClick r:id="rId16"/>
              </a:rPr>
              <a:t>http://www.clker.com/search/old/1</a:t>
            </a:r>
            <a:endParaRPr lang="ru-RU" sz="1600"/>
          </a:p>
          <a:p>
            <a:pPr marL="609600" indent="-609600">
              <a:lnSpc>
                <a:spcPct val="80000"/>
              </a:lnSpc>
            </a:pPr>
            <a:r>
              <a:rPr lang="ru-RU" sz="1600">
                <a:hlinkClick r:id="rId17"/>
              </a:rPr>
              <a:t>http://blog.kp.ru/users/mstataka/post139232375/</a:t>
            </a:r>
            <a:endParaRPr lang="ru-RU" sz="1600"/>
          </a:p>
          <a:p>
            <a:pPr marL="609600" indent="-609600">
              <a:lnSpc>
                <a:spcPct val="80000"/>
              </a:lnSpc>
            </a:pPr>
            <a:r>
              <a:rPr lang="ru-RU" sz="1600">
                <a:hlinkClick r:id="rId18"/>
              </a:rPr>
              <a:t>http://www.clker.com/clipart-weather-symbols.html</a:t>
            </a:r>
            <a:endParaRPr lang="ru-RU" sz="1600"/>
          </a:p>
          <a:p>
            <a:pPr marL="609600" indent="-609600">
              <a:lnSpc>
                <a:spcPct val="80000"/>
              </a:lnSpc>
            </a:pPr>
            <a:r>
              <a:rPr lang="ru-RU" sz="1600">
                <a:hlinkClick r:id="rId19"/>
              </a:rPr>
              <a:t>http://www.lib.rus.ec/blog/15165</a:t>
            </a:r>
            <a:endParaRPr lang="ru-RU" sz="1600"/>
          </a:p>
          <a:p>
            <a:pPr marL="609600" indent="-609600">
              <a:lnSpc>
                <a:spcPct val="80000"/>
              </a:lnSpc>
            </a:pPr>
            <a:endParaRPr lang="ru-RU" sz="1600"/>
          </a:p>
          <a:p>
            <a:pPr marL="609600" indent="-609600">
              <a:lnSpc>
                <a:spcPct val="80000"/>
              </a:lnSpc>
            </a:pPr>
            <a:endParaRPr lang="ru-RU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4813"/>
            <a:ext cx="8229600" cy="6192837"/>
          </a:xfrm>
        </p:spPr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ru-RU" sz="1800">
                <a:hlinkClick r:id="rId3"/>
              </a:rPr>
              <a:t>http://rupor.sampo.ru/forum/384?page=14</a:t>
            </a:r>
            <a:endParaRPr lang="ru-RU" sz="1800"/>
          </a:p>
          <a:p>
            <a:pPr marL="609600" indent="-609600">
              <a:lnSpc>
                <a:spcPct val="80000"/>
              </a:lnSpc>
            </a:pPr>
            <a:r>
              <a:rPr lang="ru-RU" sz="1800">
                <a:hlinkClick r:id="rId4"/>
              </a:rPr>
              <a:t>http://www.novosti-kosmonavtiki.ru/phpBB2/viewtopic.php?t=3730</a:t>
            </a:r>
            <a:endParaRPr lang="ru-RU" sz="1800"/>
          </a:p>
          <a:p>
            <a:pPr marL="609600" indent="-609600">
              <a:lnSpc>
                <a:spcPct val="80000"/>
              </a:lnSpc>
            </a:pPr>
            <a:r>
              <a:rPr lang="ru-RU" sz="1800">
                <a:hlinkClick r:id="rId5"/>
              </a:rPr>
              <a:t>http://licey344.narod.ru/page22.html</a:t>
            </a:r>
            <a:endParaRPr lang="ru-RU" sz="1800"/>
          </a:p>
          <a:p>
            <a:pPr marL="609600" indent="-609600">
              <a:lnSpc>
                <a:spcPct val="80000"/>
              </a:lnSpc>
            </a:pPr>
            <a:r>
              <a:rPr lang="ru-RU" sz="1800">
                <a:hlinkClick r:id="rId6"/>
              </a:rPr>
              <a:t>http://www.arms-expo.ru/site.xp/049051124054055057055.html</a:t>
            </a:r>
            <a:endParaRPr lang="ru-RU" sz="1800"/>
          </a:p>
          <a:p>
            <a:pPr marL="609600" indent="-609600">
              <a:lnSpc>
                <a:spcPct val="80000"/>
              </a:lnSpc>
            </a:pPr>
            <a:r>
              <a:rPr lang="ru-RU" sz="1800">
                <a:hlinkClick r:id="rId7"/>
              </a:rPr>
              <a:t>http://lepsh.net/thing/509/0/page1</a:t>
            </a:r>
            <a:endParaRPr lang="ru-RU" sz="1800"/>
          </a:p>
          <a:p>
            <a:pPr marL="609600" indent="-609600">
              <a:lnSpc>
                <a:spcPct val="80000"/>
              </a:lnSpc>
            </a:pPr>
            <a:r>
              <a:rPr lang="ru-RU" sz="1800">
                <a:hlinkClick r:id="rId8"/>
              </a:rPr>
              <a:t>http://www.open.by/it/5311</a:t>
            </a:r>
            <a:endParaRPr lang="ru-RU" sz="1800"/>
          </a:p>
          <a:p>
            <a:pPr marL="609600" indent="-609600">
              <a:lnSpc>
                <a:spcPct val="80000"/>
              </a:lnSpc>
            </a:pPr>
            <a:r>
              <a:rPr lang="ru-RU" sz="1800">
                <a:hlinkClick r:id="rId9"/>
              </a:rPr>
              <a:t>http://aka-bgd.ya.ru/replies.xml?item_no=125</a:t>
            </a:r>
            <a:endParaRPr lang="ru-RU" sz="1800"/>
          </a:p>
          <a:p>
            <a:pPr marL="609600" indent="-609600">
              <a:lnSpc>
                <a:spcPct val="80000"/>
              </a:lnSpc>
            </a:pPr>
            <a:r>
              <a:rPr lang="ru-RU" sz="1800">
                <a:hlinkClick r:id="rId10"/>
              </a:rPr>
              <a:t>http://www.federalspace.ru/main.php?id=48&amp;blogger=&amp;page=12</a:t>
            </a:r>
            <a:r>
              <a:rPr lang="ru-RU" sz="1800"/>
              <a:t> – фото из дневника космонавта Максима Сураева.</a:t>
            </a:r>
          </a:p>
          <a:p>
            <a:pPr marL="609600" indent="-609600">
              <a:lnSpc>
                <a:spcPct val="80000"/>
              </a:lnSpc>
            </a:pPr>
            <a:r>
              <a:rPr lang="ru-RU" sz="1800">
                <a:hlinkClick r:id="rId11"/>
              </a:rPr>
              <a:t>http://eng.ntsomz.ru/news/page/212</a:t>
            </a:r>
            <a:endParaRPr lang="ru-RU" sz="1800"/>
          </a:p>
          <a:p>
            <a:pPr marL="609600" indent="-609600">
              <a:lnSpc>
                <a:spcPct val="80000"/>
              </a:lnSpc>
            </a:pPr>
            <a:r>
              <a:rPr lang="ru-RU" sz="1800">
                <a:hlinkClick r:id="rId12"/>
              </a:rPr>
              <a:t>http://express.kirov.ru/news/14642.html</a:t>
            </a:r>
            <a:endParaRPr lang="ru-RU" sz="1800"/>
          </a:p>
          <a:p>
            <a:pPr marL="609600" indent="-609600">
              <a:lnSpc>
                <a:spcPct val="80000"/>
              </a:lnSpc>
            </a:pPr>
            <a:r>
              <a:rPr lang="ru-RU" sz="1800">
                <a:hlinkClick r:id="rId13"/>
              </a:rPr>
              <a:t>http://news.mail.ru/society/4532402/</a:t>
            </a:r>
            <a:endParaRPr lang="ru-RU" sz="1800"/>
          </a:p>
          <a:p>
            <a:pPr marL="609600" indent="-609600">
              <a:lnSpc>
                <a:spcPct val="80000"/>
              </a:lnSpc>
            </a:pPr>
            <a:r>
              <a:rPr lang="ru-RU" sz="1800">
                <a:hlinkClick r:id="rId14"/>
              </a:rPr>
              <a:t>http://otvet.newserg.ru/page/4</a:t>
            </a:r>
            <a:endParaRPr lang="ru-RU" sz="1800"/>
          </a:p>
          <a:p>
            <a:pPr marL="609600" indent="-609600">
              <a:lnSpc>
                <a:spcPct val="80000"/>
              </a:lnSpc>
            </a:pPr>
            <a:r>
              <a:rPr lang="ru-RU" sz="1800">
                <a:hlinkClick r:id="rId15"/>
              </a:rPr>
              <a:t>http://doseng.org/2007/08/24/do_kosmosa_doletit_lish_tot_kto_khorosho_pitaetsja.html</a:t>
            </a:r>
            <a:endParaRPr lang="ru-RU" sz="1800"/>
          </a:p>
          <a:p>
            <a:pPr marL="609600" indent="-609600">
              <a:lnSpc>
                <a:spcPct val="80000"/>
              </a:lnSpc>
            </a:pPr>
            <a:r>
              <a:rPr lang="ru-RU" sz="1800">
                <a:hlinkClick r:id="rId16"/>
              </a:rPr>
              <a:t>http://banana.by/index.php?newsid=36693</a:t>
            </a:r>
            <a:endParaRPr lang="ru-RU" sz="1800"/>
          </a:p>
          <a:p>
            <a:pPr marL="609600" indent="-609600">
              <a:lnSpc>
                <a:spcPct val="80000"/>
              </a:lnSpc>
            </a:pPr>
            <a:r>
              <a:rPr lang="ru-RU" sz="1800">
                <a:hlinkClick r:id="rId17"/>
              </a:rPr>
              <a:t>http://copypast.ru/2009/02/04/sobaki__kosmonavty_9_foto.html</a:t>
            </a:r>
            <a:endParaRPr lang="ru-RU" sz="1800"/>
          </a:p>
          <a:p>
            <a:pPr marL="609600" indent="-609600">
              <a:lnSpc>
                <a:spcPct val="80000"/>
              </a:lnSpc>
            </a:pPr>
            <a:r>
              <a:rPr lang="ru-RU" sz="1800">
                <a:hlinkClick r:id="rId18"/>
              </a:rPr>
              <a:t>http://www.diary.ru/~felbert/?tag=13091</a:t>
            </a:r>
            <a:r>
              <a:rPr lang="ru-RU" sz="1800"/>
              <a:t> </a:t>
            </a:r>
          </a:p>
          <a:p>
            <a:pPr marL="609600" indent="-609600">
              <a:lnSpc>
                <a:spcPct val="80000"/>
              </a:lnSpc>
            </a:pPr>
            <a:r>
              <a:rPr lang="ru-RU" sz="1800">
                <a:hlinkClick r:id="rId19"/>
              </a:rPr>
              <a:t>http://epizodsspace.airbase.ru/bibl/nk/2004/3/01.html</a:t>
            </a:r>
            <a:endParaRPr lang="ru-RU" sz="1800"/>
          </a:p>
          <a:p>
            <a:pPr marL="609600" indent="-609600">
              <a:lnSpc>
                <a:spcPct val="80000"/>
              </a:lnSpc>
            </a:pPr>
            <a:r>
              <a:rPr lang="ru-RU" sz="1800">
                <a:hlinkClick r:id="rId20"/>
              </a:rPr>
              <a:t>http://yudaev.livejournal.com/80639.html</a:t>
            </a:r>
            <a:endParaRPr lang="ru-RU" sz="1800"/>
          </a:p>
          <a:p>
            <a:pPr marL="609600" indent="-609600">
              <a:lnSpc>
                <a:spcPct val="80000"/>
              </a:lnSpc>
            </a:pPr>
            <a:r>
              <a:rPr lang="ru-RU" sz="1800">
                <a:hlinkClick r:id="rId21"/>
              </a:rPr>
              <a:t>http://www.allnight.ru/forum/read/10296?pg=2</a:t>
            </a:r>
            <a:r>
              <a:rPr lang="ru-RU" sz="1800"/>
              <a:t> </a:t>
            </a:r>
          </a:p>
          <a:p>
            <a:pPr marL="609600" indent="-609600">
              <a:lnSpc>
                <a:spcPct val="80000"/>
              </a:lnSpc>
            </a:pPr>
            <a:endParaRPr lang="ru-RU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937</TotalTime>
  <Words>517</Words>
  <Application>Microsoft Office PowerPoint</Application>
  <PresentationFormat>Экран (4:3)</PresentationFormat>
  <Paragraphs>120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3" baseType="lpstr">
      <vt:lpstr>Arial</vt:lpstr>
      <vt:lpstr>Comic Sans MS</vt:lpstr>
      <vt:lpstr>Monotype Corsiva</vt:lpstr>
      <vt:lpstr>Оформление по умолчанию</vt:lpstr>
      <vt:lpstr>Слайд 1</vt:lpstr>
      <vt:lpstr>Слайд 2</vt:lpstr>
      <vt:lpstr>Слайд 3</vt:lpstr>
      <vt:lpstr>Слайд 4</vt:lpstr>
      <vt:lpstr>Искусственные спутники Земли. </vt:lpstr>
      <vt:lpstr>Слайд 6</vt:lpstr>
      <vt:lpstr>Животные-космонавты.</vt:lpstr>
      <vt:lpstr>Слайд 8</vt:lpstr>
      <vt:lpstr>Слайд 9</vt:lpstr>
      <vt:lpstr>Отгадай загадку.</vt:lpstr>
      <vt:lpstr>Слайд 11</vt:lpstr>
      <vt:lpstr>Юрий Алексеевич Гагарин - </vt:lpstr>
      <vt:lpstr>Слайд 13</vt:lpstr>
      <vt:lpstr>Что такое космический корабль?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Это интересно.</vt:lpstr>
      <vt:lpstr>Слайд 23</vt:lpstr>
      <vt:lpstr>Слайд 24</vt:lpstr>
      <vt:lpstr>Слайд 25</vt:lpstr>
      <vt:lpstr>Слайд 26</vt:lpstr>
      <vt:lpstr>Слайд 27</vt:lpstr>
      <vt:lpstr>Источники: </vt:lpstr>
      <vt:lpstr>Слайд 29</vt:lpstr>
    </vt:vector>
  </TitlesOfParts>
  <Company>MoBIL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мама</dc:creator>
  <cp:lastModifiedBy>Admin</cp:lastModifiedBy>
  <cp:revision>10</cp:revision>
  <dcterms:created xsi:type="dcterms:W3CDTF">2011-03-10T14:10:58Z</dcterms:created>
  <dcterms:modified xsi:type="dcterms:W3CDTF">2012-03-22T21:31:51Z</dcterms:modified>
</cp:coreProperties>
</file>