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3333"/>
    <a:srgbClr val="FFFFFF"/>
    <a:srgbClr val="93D393"/>
    <a:srgbClr val="FAA712"/>
    <a:srgbClr val="5FC3D7"/>
    <a:srgbClr val="E45267"/>
    <a:srgbClr val="E9D1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88" d="100"/>
          <a:sy n="88" d="100"/>
        </p:scale>
        <p:origin x="-3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EB46D63C-AC3A-49BF-AFEE-BE24D689F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7F5E7F7A-40D2-4112-A99F-C4606BD10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9"/>
          <p:cNvSpPr>
            <a:spLocks noChangeArrowheads="1"/>
          </p:cNvSpPr>
          <p:nvPr/>
        </p:nvSpPr>
        <p:spPr bwMode="hidden">
          <a:xfrm>
            <a:off x="1828800" y="5835650"/>
            <a:ext cx="5867400" cy="782638"/>
          </a:xfrm>
          <a:prstGeom prst="rect">
            <a:avLst/>
          </a:prstGeom>
          <a:gradFill rotWithShape="1">
            <a:gsLst>
              <a:gs pos="0">
                <a:srgbClr val="000000">
                  <a:alpha val="39999"/>
                </a:srgbClr>
              </a:gs>
              <a:gs pos="100000">
                <a:srgbClr val="000000">
                  <a:gamma/>
                  <a:shade val="0"/>
                  <a:invGamma/>
                  <a:alpha val="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pic>
        <p:nvPicPr>
          <p:cNvPr id="3" name="Picture 268" descr="Pictur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51163"/>
            <a:ext cx="9167813" cy="368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3581400"/>
            <a:ext cx="1295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31"/>
          <p:cNvSpPr>
            <a:spLocks noChangeArrowheads="1"/>
          </p:cNvSpPr>
          <p:nvPr/>
        </p:nvSpPr>
        <p:spPr bwMode="hidden">
          <a:xfrm>
            <a:off x="285750" y="2143125"/>
            <a:ext cx="7315200" cy="762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pic>
        <p:nvPicPr>
          <p:cNvPr id="6" name="Picture 337" descr="D:\Documents and Settings\Admin\Рабочий стол\Цилиндр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77850" y="4429125"/>
            <a:ext cx="1422400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39" descr="D:\Documents and Settings\Admin\Рабочий стол\Рисунок5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000250"/>
            <a:ext cx="200025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18"/>
          <p:cNvSpPr/>
          <p:nvPr userDrawn="1"/>
        </p:nvSpPr>
        <p:spPr>
          <a:xfrm>
            <a:off x="473568" y="862596"/>
            <a:ext cx="6527324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Тела вращения</a:t>
            </a:r>
            <a:endParaRPr lang="ru-RU" sz="5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Равнобедренный треугольник 19"/>
          <p:cNvSpPr/>
          <p:nvPr userDrawn="1"/>
        </p:nvSpPr>
        <p:spPr bwMode="auto">
          <a:xfrm>
            <a:off x="2714625" y="3000375"/>
            <a:ext cx="1000125" cy="1285875"/>
          </a:xfrm>
          <a:prstGeom prst="triangl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r">
              <a:defRPr/>
            </a:pPr>
            <a:endParaRPr lang="ru-RU"/>
          </a:p>
        </p:txBody>
      </p:sp>
      <p:sp>
        <p:nvSpPr>
          <p:cNvPr id="10" name="Равнобедренный треугольник 20"/>
          <p:cNvSpPr/>
          <p:nvPr userDrawn="1"/>
        </p:nvSpPr>
        <p:spPr bwMode="auto">
          <a:xfrm>
            <a:off x="2857488" y="3357562"/>
            <a:ext cx="1357322" cy="1500198"/>
          </a:xfrm>
          <a:prstGeom prst="triangl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003">
            <a:schemeClr val="lt2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вал 21"/>
          <p:cNvSpPr/>
          <p:nvPr userDrawn="1"/>
        </p:nvSpPr>
        <p:spPr bwMode="auto">
          <a:xfrm>
            <a:off x="2857488" y="4643446"/>
            <a:ext cx="1357322" cy="500066"/>
          </a:xfrm>
          <a:prstGeom prst="ellipse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/>
          <a:p>
            <a:pPr algn="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076 0.18783 C -0.12604 0.25445 0.0066 0.42632 0.00903 0.42285 C 0.01268 0.41985 0.09497 0.13324 0.14948 0.13139 C 0.20504 0.12954 0.25452 0.25237 0.26025 0.25445 C 0.26615 0.25653 0.31702 -0.04187 0.38316 -0.03979 C 0.44931 -0.03771 0.49323 0.11335 0.50035 0.11751 C 0.50799 0.12167 0.56077 -0.21675 0.63368 -0.21235 C 0.70643 -0.20796 0.74254 -0.03447 0.7474 -0.03678 C 0.87431 -0.20356 0.95295 -0.24705 1.00712 -0.30211 " pathEditMode="relative" rAng="0" ptsTypes="sssssssfs">
                                      <p:cBhvr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" y="-12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613C3-D326-4747-9BBC-2E56C0E10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8CAEA-8B3C-49F5-94ED-82133F02B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D9E8C-81BF-4345-A31D-36CB4BFA3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5330F-7693-4AB0-A876-B8215C114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6C27E-B950-41B4-B0A0-A5CB51AA8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91615-5C38-4C10-BA13-59D04B43D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CD037-E0F6-4503-BF42-F7F82ED03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032D6-8F16-4726-B345-E7776FF12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742CE-7399-47AF-8FC0-64E52ED85B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338"/>
            <a:ext cx="2057400" cy="61642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338"/>
            <a:ext cx="6019800" cy="61642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276AB-3E60-478F-A273-74B8F93901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B8D06-BA79-42DD-AE9D-EF464FFCF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02725-F38D-4B4B-A7AA-045EC3195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969F4-C262-4573-94C6-5EF5D41BE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96E1-AC3B-4BEC-9BEE-5F7FD3686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7"/>
          <p:cNvSpPr>
            <a:spLocks noChangeArrowheads="1"/>
          </p:cNvSpPr>
          <p:nvPr/>
        </p:nvSpPr>
        <p:spPr bwMode="black">
          <a:xfrm>
            <a:off x="-25400" y="1062038"/>
            <a:ext cx="7313613" cy="730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38200" y="4076700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1CB32-60F8-43AA-8710-7675C92CF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6" descr="10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4478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792D59A-343C-4126-B8B7-0809ECBBF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black">
          <a:xfrm>
            <a:off x="-25400" y="1062038"/>
            <a:ext cx="7313613" cy="730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sp>
        <p:nvSpPr>
          <p:cNvPr id="23560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60338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6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" grpId="0" animBg="1"/>
    </p:bldLst>
  </p:timing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63" y="290513"/>
            <a:ext cx="7848600" cy="1066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Тела вращения</a:t>
            </a:r>
          </a:p>
        </p:txBody>
      </p:sp>
      <p:sp>
        <p:nvSpPr>
          <p:cNvPr id="21506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28625" y="1481138"/>
            <a:ext cx="8229600" cy="48768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 Телом вращения называется такое тело, которое плоскостями, перпендикулярными некоторой прямой (оси вращения), пересекается по кругам с центрами на этой прямой.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цилиндра</a:t>
            </a:r>
          </a:p>
        </p:txBody>
      </p:sp>
      <p:sp>
        <p:nvSpPr>
          <p:cNvPr id="1029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42875" y="1762125"/>
            <a:ext cx="7877175" cy="1524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smtClean="0"/>
              <a:t>     Объём цилиндра равен произведению площади основания на высоту.</a:t>
            </a:r>
          </a:p>
          <a:p>
            <a:pPr>
              <a:buFont typeface="Wingdings" pitchFamily="2" charset="2"/>
              <a:buNone/>
            </a:pPr>
            <a:endParaRPr lang="en-US" sz="2800" smtClean="0">
              <a:sym typeface="Symbol" pitchFamily="18" charset="2"/>
            </a:endParaRPr>
          </a:p>
        </p:txBody>
      </p:sp>
      <p:pic>
        <p:nvPicPr>
          <p:cNvPr id="1031" name="Picture 10" descr="zilind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00760" y="2857496"/>
            <a:ext cx="2809864" cy="3226140"/>
          </a:xfrm>
          <a:effectLst>
            <a:softEdge rad="112500"/>
          </a:effec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1058863" y="4797425"/>
          <a:ext cx="4443412" cy="1390650"/>
        </p:xfrm>
        <a:graphic>
          <a:graphicData uri="http://schemas.openxmlformats.org/presentationml/2006/ole">
            <p:oleObj spid="_x0000_s1026" name="Формула" r:id="rId4" imgW="634680" imgH="203040" progId="Equation.3">
              <p:embed/>
            </p:oleObj>
          </a:graphicData>
        </a:graphic>
      </p:graphicFrame>
      <p:sp>
        <p:nvSpPr>
          <p:cNvPr id="1032" name="Rectangle 12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971550" y="3213100"/>
          <a:ext cx="3844925" cy="1304925"/>
        </p:xfrm>
        <a:graphic>
          <a:graphicData uri="http://schemas.openxmlformats.org/presentationml/2006/ole">
            <p:oleObj spid="_x0000_s1027" name="Формула" r:id="rId5" imgW="532937" imgH="17764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90513"/>
            <a:ext cx="7848600" cy="1066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конуса</a:t>
            </a:r>
          </a:p>
        </p:txBody>
      </p:sp>
      <p:sp>
        <p:nvSpPr>
          <p:cNvPr id="205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85750" y="1785938"/>
            <a:ext cx="7334250" cy="1857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smtClean="0"/>
              <a:t>    Объём конуса равен одной трети произведения площади основания на высоту.</a:t>
            </a:r>
          </a:p>
          <a:p>
            <a:pPr>
              <a:buFont typeface="Wingdings" pitchFamily="2" charset="2"/>
              <a:buNone/>
            </a:pPr>
            <a:endParaRPr lang="ru-RU" sz="2800" smtClean="0"/>
          </a:p>
        </p:txBody>
      </p:sp>
      <p:pic>
        <p:nvPicPr>
          <p:cNvPr id="2054" name="Picture 10" descr="konus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857875" y="3214688"/>
            <a:ext cx="2571750" cy="3338512"/>
          </a:xfrm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1116013" y="3429000"/>
          <a:ext cx="2311400" cy="1482725"/>
        </p:xfrm>
        <a:graphic>
          <a:graphicData uri="http://schemas.openxmlformats.org/presentationml/2006/ole">
            <p:oleObj spid="_x0000_s2050" name="Формула" r:id="rId4" imgW="634725" imgH="393529" progId="Equation.3">
              <p:embed/>
            </p:oleObj>
          </a:graphicData>
        </a:graphic>
      </p:graphicFrame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1189038" y="4941888"/>
          <a:ext cx="2876550" cy="1492250"/>
        </p:xfrm>
        <a:graphic>
          <a:graphicData uri="http://schemas.openxmlformats.org/presentationml/2006/ole">
            <p:oleObj spid="_x0000_s2051" name="Формула" r:id="rId5" imgW="7491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усечённого конуса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468313" y="2378075"/>
          <a:ext cx="5603875" cy="1550988"/>
        </p:xfrm>
        <a:graphic>
          <a:graphicData uri="http://schemas.openxmlformats.org/presentationml/2006/ole">
            <p:oleObj spid="_x0000_s3074" name="Формула" r:id="rId3" imgW="1422360" imgH="393480" progId="Equation.3">
              <p:embed/>
            </p:oleObj>
          </a:graphicData>
        </a:graphic>
      </p:graphicFrame>
      <p:pic>
        <p:nvPicPr>
          <p:cNvPr id="307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627688" y="2643188"/>
            <a:ext cx="3159125" cy="3602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 формулы для объёмов тел вращения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ph idx="1"/>
          </p:nvPr>
        </p:nvGraphicFramePr>
        <p:xfrm>
          <a:off x="971550" y="1612900"/>
          <a:ext cx="7200900" cy="4498975"/>
        </p:xfrm>
        <a:graphic>
          <a:graphicData uri="http://schemas.openxmlformats.org/presentationml/2006/ole">
            <p:oleObj spid="_x0000_s4098" name="Формула" r:id="rId3" imgW="1930320" imgH="1206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Объём шара</a:t>
            </a:r>
          </a:p>
        </p:txBody>
      </p:sp>
      <p:sp>
        <p:nvSpPr>
          <p:cNvPr id="5124" name="Rectangle 7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36525" y="1500188"/>
            <a:ext cx="8007350" cy="20193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sz="2800" dirty="0" smtClean="0"/>
              <a:t> 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шара равен  </a:t>
            </a:r>
          </a:p>
        </p:txBody>
      </p:sp>
      <p:pic>
        <p:nvPicPr>
          <p:cNvPr id="5125" name="Picture 4" descr="swe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643563" y="3219450"/>
            <a:ext cx="3071812" cy="3209925"/>
          </a:xfrm>
        </p:spPr>
      </p:pic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1857375" y="2811463"/>
          <a:ext cx="3421063" cy="2189162"/>
        </p:xfrm>
        <a:graphic>
          <a:graphicData uri="http://schemas.openxmlformats.org/presentationml/2006/ole">
            <p:oleObj spid="_x0000_s5122" name="Формула" r:id="rId4" imgW="63468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 формулы объёма шара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1403350" y="1089025"/>
          <a:ext cx="6427788" cy="5175250"/>
        </p:xfrm>
        <a:graphic>
          <a:graphicData uri="http://schemas.openxmlformats.org/presentationml/2006/ole">
            <p:oleObj spid="_x0000_s6146" name="Формула" r:id="rId3" imgW="1257120" imgH="1015920" progId="Equation.3">
              <p:embed/>
            </p:oleObj>
          </a:graphicData>
        </a:graphic>
      </p:graphicFrame>
      <p:sp>
        <p:nvSpPr>
          <p:cNvPr id="6150" name="Line 11"/>
          <p:cNvSpPr>
            <a:spLocks noChangeShapeType="1"/>
          </p:cNvSpPr>
          <p:nvPr/>
        </p:nvSpPr>
        <p:spPr bwMode="auto">
          <a:xfrm>
            <a:off x="6588125" y="4221163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Шаровой сегмент</a:t>
            </a:r>
          </a:p>
        </p:txBody>
      </p:sp>
      <p:sp>
        <p:nvSpPr>
          <p:cNvPr id="34818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smtClean="0"/>
              <a:t>Шаровым сегментом называется часть шара, отсекаемая от него плоскостью.</a:t>
            </a:r>
          </a:p>
        </p:txBody>
      </p:sp>
      <p:pic>
        <p:nvPicPr>
          <p:cNvPr id="3481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916238" y="2924175"/>
            <a:ext cx="3708400" cy="3613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Объём шарового сегмента</a:t>
            </a:r>
          </a:p>
        </p:txBody>
      </p:sp>
      <p:sp>
        <p:nvSpPr>
          <p:cNvPr id="7172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Объём шарового сегмента равен  </a:t>
            </a:r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>
              <a:buFont typeface="Wingdings" pitchFamily="2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Здесь </a:t>
            </a:r>
            <a:r>
              <a:rPr lang="en-US" smtClean="0"/>
              <a:t>R</a:t>
            </a:r>
            <a:r>
              <a:rPr lang="ru-RU" smtClean="0"/>
              <a:t> – радиус шара, а </a:t>
            </a:r>
            <a:r>
              <a:rPr lang="en-US" smtClean="0"/>
              <a:t>H</a:t>
            </a:r>
            <a:r>
              <a:rPr lang="ru-RU" smtClean="0"/>
              <a:t> – высота шарового сегмента.</a:t>
            </a:r>
          </a:p>
          <a:p>
            <a:endParaRPr lang="ru-RU" smtClean="0"/>
          </a:p>
          <a:p>
            <a:pPr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endParaRPr lang="ru-RU"/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908175" y="2525713"/>
          <a:ext cx="5711825" cy="2051050"/>
        </p:xfrm>
        <a:graphic>
          <a:graphicData uri="http://schemas.openxmlformats.org/presentationml/2006/ole">
            <p:oleObj spid="_x0000_s7170" name="Формула" r:id="rId3" imgW="11048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Made by Mk-Unique</a:t>
            </a:r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90TGp_climb_dark_ani">
  <a:themeElements>
    <a:clrScheme name="Тема Office 1">
      <a:dk1>
        <a:srgbClr val="808080"/>
      </a:dk1>
      <a:lt1>
        <a:srgbClr val="FFFFFF"/>
      </a:lt1>
      <a:dk2>
        <a:srgbClr val="003366"/>
      </a:dk2>
      <a:lt2>
        <a:srgbClr val="FFFFCC"/>
      </a:lt2>
      <a:accent1>
        <a:srgbClr val="79CE24"/>
      </a:accent1>
      <a:accent2>
        <a:srgbClr val="E45267"/>
      </a:accent2>
      <a:accent3>
        <a:srgbClr val="AAADB8"/>
      </a:accent3>
      <a:accent4>
        <a:srgbClr val="DADADA"/>
      </a:accent4>
      <a:accent5>
        <a:srgbClr val="BEE3AC"/>
      </a:accent5>
      <a:accent6>
        <a:srgbClr val="CF495D"/>
      </a:accent6>
      <a:hlink>
        <a:srgbClr val="5FC3D7"/>
      </a:hlink>
      <a:folHlink>
        <a:srgbClr val="FAA712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808080"/>
        </a:dk1>
        <a:lt1>
          <a:srgbClr val="FFFFFF"/>
        </a:lt1>
        <a:dk2>
          <a:srgbClr val="003366"/>
        </a:dk2>
        <a:lt2>
          <a:srgbClr val="FFFFCC"/>
        </a:lt2>
        <a:accent1>
          <a:srgbClr val="79CE24"/>
        </a:accent1>
        <a:accent2>
          <a:srgbClr val="E45267"/>
        </a:accent2>
        <a:accent3>
          <a:srgbClr val="AAADB8"/>
        </a:accent3>
        <a:accent4>
          <a:srgbClr val="DADADA"/>
        </a:accent4>
        <a:accent5>
          <a:srgbClr val="BEE3AC"/>
        </a:accent5>
        <a:accent6>
          <a:srgbClr val="CF495D"/>
        </a:accent6>
        <a:hlink>
          <a:srgbClr val="5FC3D7"/>
        </a:hlink>
        <a:folHlink>
          <a:srgbClr val="FAA7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5F5F5F"/>
        </a:dk1>
        <a:lt1>
          <a:srgbClr val="FFFFFF"/>
        </a:lt1>
        <a:dk2>
          <a:srgbClr val="232751"/>
        </a:dk2>
        <a:lt2>
          <a:srgbClr val="CCFFCC"/>
        </a:lt2>
        <a:accent1>
          <a:srgbClr val="62A2DC"/>
        </a:accent1>
        <a:accent2>
          <a:srgbClr val="E29B54"/>
        </a:accent2>
        <a:accent3>
          <a:srgbClr val="ACACB3"/>
        </a:accent3>
        <a:accent4>
          <a:srgbClr val="DADADA"/>
        </a:accent4>
        <a:accent5>
          <a:srgbClr val="B7CEEB"/>
        </a:accent5>
        <a:accent6>
          <a:srgbClr val="CD8C4B"/>
        </a:accent6>
        <a:hlink>
          <a:srgbClr val="83CE5A"/>
        </a:hlink>
        <a:folHlink>
          <a:srgbClr val="DE585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5F5F5F"/>
        </a:dk1>
        <a:lt1>
          <a:srgbClr val="FFFFFF"/>
        </a:lt1>
        <a:dk2>
          <a:srgbClr val="504736"/>
        </a:dk2>
        <a:lt2>
          <a:srgbClr val="CCECFF"/>
        </a:lt2>
        <a:accent1>
          <a:srgbClr val="DE6084"/>
        </a:accent1>
        <a:accent2>
          <a:srgbClr val="63B1C9"/>
        </a:accent2>
        <a:accent3>
          <a:srgbClr val="B3B1AE"/>
        </a:accent3>
        <a:accent4>
          <a:srgbClr val="DADADA"/>
        </a:accent4>
        <a:accent5>
          <a:srgbClr val="ECB6C2"/>
        </a:accent5>
        <a:accent6>
          <a:srgbClr val="59A0B6"/>
        </a:accent6>
        <a:hlink>
          <a:srgbClr val="D08B58"/>
        </a:hlink>
        <a:folHlink>
          <a:srgbClr val="67D53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590TGp_climb_dark_ani</Template>
  <TotalTime>31</TotalTime>
  <Words>92</Words>
  <Application>Microsoft Office PowerPoint</Application>
  <PresentationFormat>On-screen Show (4:3)</PresentationFormat>
  <Paragraphs>21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Wingdings 2</vt:lpstr>
      <vt:lpstr>Symbol</vt:lpstr>
      <vt:lpstr>Wingdings</vt:lpstr>
      <vt:lpstr>590TGp_climb_dark_ani</vt:lpstr>
      <vt:lpstr>590TGp_climb_dark_ani</vt:lpstr>
      <vt:lpstr>590TGp_climb_dark_ani</vt:lpstr>
      <vt:lpstr>Формула</vt:lpstr>
      <vt:lpstr>Слайд 1</vt:lpstr>
      <vt:lpstr>Тела вращения</vt:lpstr>
      <vt:lpstr>Объём цилиндра</vt:lpstr>
      <vt:lpstr>Объём конуса</vt:lpstr>
      <vt:lpstr>Объём усечённого конуса</vt:lpstr>
      <vt:lpstr>Вывод формулы для объёмов тел вращения</vt:lpstr>
      <vt:lpstr>Объём шара</vt:lpstr>
      <vt:lpstr>Вывод формулы объёма шара</vt:lpstr>
      <vt:lpstr>Шаровой сегмент</vt:lpstr>
      <vt:lpstr>Объём шарового сегмента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Admin</dc:creator>
  <cp:lastModifiedBy>Admin</cp:lastModifiedBy>
  <cp:revision>6</cp:revision>
  <dcterms:created xsi:type="dcterms:W3CDTF">2011-02-20T14:35:09Z</dcterms:created>
  <dcterms:modified xsi:type="dcterms:W3CDTF">2005-01-01T00:04:01Z</dcterms:modified>
</cp:coreProperties>
</file>