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2"/>
    <p:sldMasterId id="2147483674" r:id="rId3"/>
  </p:sldMasterIdLst>
  <p:notesMasterIdLst>
    <p:notesMasterId r:id="rId16"/>
  </p:notesMasterIdLst>
  <p:sldIdLst>
    <p:sldId id="257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51" autoAdjust="0"/>
  </p:normalViewPr>
  <p:slideViewPr>
    <p:cSldViewPr>
      <p:cViewPr>
        <p:scale>
          <a:sx n="100" d="100"/>
          <a:sy n="100" d="100"/>
        </p:scale>
        <p:origin x="-1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5EC775-880C-44CB-8AE2-3269D895F24F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5310F0-22F4-44BC-9418-29B3E4077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10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10/29/2013 7:27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Корпорация Майкрософт (Microsoft Corporation), 2007. Все права защищены. Microsoft, Windows, Windows Vista и другие названия продуктов являются или могут являться зарегистрированными товарными знаками и/или товарными знаками в США и/или других странах.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Информация приведена в этом документе только в демонстрационных целях и не отражает точку зрения представителей корпорации Майкрософт на момент составления данной презентации.  Поскольку корпорация Майкрософт вынуждена учитывать меняющиеся рыночные условия, она не гарантирует точность информации, указанной после составления этой презентации, а также не берет на себя подобной обязанности.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КОРПОРАЦИЯ МАЙКРОСОФТ НЕ ДАЕТ НИКАКИХ ЯВНЫХ, ПОДРАЗУМЕВАЕМЫХ ИЛИ ЗАКРЕПЛЕННЫХ ЗАКОНОДАТЕЛЬСТВОМ ГАРАНТИЙ В ОТНОШЕНИИ СВЕДЕНИЙ ИЗ ЭТОЙ ПРЕЗЕНТАЦИИ.</a:t>
            </a:r>
          </a:p>
          <a:p>
            <a:pPr algn="l" defTabSz="914400">
              <a:buNone/>
            </a:pPr>
            <a:endParaRPr lang="en-US" sz="5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1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0" i="1" u="none" strike="noStrike" kern="0" cap="none" spc="-150" normalizeH="0" baseline="0" noProof="0" dirty="0" smtClean="0">
                <a:ln w="3175">
                  <a:noFill/>
                </a:ln>
                <a:gradFill flip="none" rotWithShape="1">
                  <a:gsLst>
                    <a:gs pos="0">
                      <a:schemeClr val="tx1">
                        <a:lumMod val="65000"/>
                      </a:schemeClr>
                    </a:gs>
                    <a:gs pos="50000">
                      <a:schemeClr val="tx1"/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+mn-lt"/>
                <a:ea typeface="+mn-ea"/>
                <a:cs typeface="Arial" charset="0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0" i="1" u="none" strike="noStrike" kern="0" cap="none" spc="-150" normalizeH="0" baseline="0" noProof="0" dirty="0" smtClean="0">
                <a:ln w="3175">
                  <a:noFill/>
                </a:ln>
                <a:gradFill flip="none" rotWithShape="1">
                  <a:gsLst>
                    <a:gs pos="0">
                      <a:schemeClr val="tx1">
                        <a:lumMod val="65000"/>
                      </a:schemeClr>
                    </a:gs>
                    <a:gs pos="50000">
                      <a:schemeClr val="tx1"/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+mn-lt"/>
                <a:ea typeface="+mn-ea"/>
                <a:cs typeface="Arial" charset="0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61" r:id="rId12"/>
  </p:sldLayoutIdLst>
  <p:transition spd="slow">
    <p:wip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 ?><Relationships xmlns="http://schemas.openxmlformats.org/package/2006/relationships"><Relationship Id="rId2" Target="../media/image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5400" b="1" i="0" spc="-150" dirty="0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Calibri"/>
                <a:cs typeface="Arial"/>
              </a:rPr>
              <a:t>Операторы цикла.</a:t>
            </a:r>
            <a:br>
              <a:rPr lang="ru-RU" sz="5400" b="1" i="0" spc="-150" dirty="0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Calibri"/>
                <a:cs typeface="Arial"/>
              </a:rPr>
            </a:br>
            <a:r>
              <a:rPr lang="ru-RU" b="1" dirty="0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Calibri"/>
                <a:cs typeface="Arial"/>
              </a:rPr>
              <a:t>Цикл с предусловием.</a:t>
            </a:r>
            <a:endParaRPr lang="ru-RU" sz="5400" b="1" i="0" spc="-150" dirty="0"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Calibri"/>
              <a:cs typeface="Arial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1293812"/>
          </a:xfrm>
        </p:spPr>
        <p:txBody>
          <a:bodyPr>
            <a:normAutofit lnSpcReduction="10000"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FFFF">
                    <a:tint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Коробова Т.М.</a:t>
            </a:r>
            <a:endParaRPr lang="ru-RU" b="1" i="0" dirty="0" smtClean="0">
              <a:solidFill>
                <a:srgbClr val="FFFFFF">
                  <a:tint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FFFF">
                    <a:tint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информатики</a:t>
            </a:r>
            <a:endParaRPr lang="ru-RU" b="1" i="0" dirty="0" smtClean="0">
              <a:solidFill>
                <a:srgbClr val="FFFFFF">
                  <a:tint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FFFF">
                    <a:tint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МОУ СОШ №2 </a:t>
            </a:r>
            <a:r>
              <a:rPr lang="ru-RU" b="1" dirty="0" err="1" smtClean="0">
                <a:solidFill>
                  <a:srgbClr val="FFFFFF">
                    <a:tint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г.Котово</a:t>
            </a:r>
            <a:endParaRPr lang="ru-RU" b="1" i="0" dirty="0">
              <a:solidFill>
                <a:srgbClr val="FFFFFF">
                  <a:tint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3988784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Цикл (в программировании) </a:t>
            </a:r>
            <a:r>
              <a:rPr lang="ru-RU" dirty="0" smtClean="0"/>
              <a:t>– многократно выполняемая в составе некоторой программы группа команд.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916" y="188640"/>
            <a:ext cx="1440160" cy="14401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155133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4653582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Цикл с предусловием </a:t>
            </a:r>
            <a:r>
              <a:rPr lang="ru-RU" dirty="0" smtClean="0"/>
              <a:t>– цикл, в котором условие его выполнения проверяется перед выполнением тела цикла.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5229200"/>
            <a:ext cx="8424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 с предусловием вообще может ни разу не выполниться, если условие его </a:t>
            </a:r>
            <a:r>
              <a:rPr lang="ru-RU" sz="3200" b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-нения изначально не соблюдается.</a:t>
            </a:r>
            <a:endParaRPr lang="ru-RU" sz="32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438275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06405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Оператор цикла в Паскале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20" y="1916832"/>
            <a:ext cx="8382000" cy="664797"/>
          </a:xfrm>
        </p:spPr>
        <p:txBody>
          <a:bodyPr/>
          <a:lstStyle/>
          <a:p>
            <a:pPr marL="0" indent="0">
              <a:buNone/>
            </a:pP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While </a:t>
            </a:r>
            <a:r>
              <a:rPr lang="en-US" sz="4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ru-RU" sz="4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условие</a:t>
            </a:r>
            <a:r>
              <a:rPr lang="en-US" sz="4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 </a:t>
            </a: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</a:t>
            </a:r>
            <a:r>
              <a:rPr lang="en-US" sz="4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ru-RU" sz="4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операция</a:t>
            </a:r>
            <a:r>
              <a:rPr lang="en-US" sz="4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  <a:endParaRPr lang="ru-RU" sz="4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4437112"/>
            <a:ext cx="86409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Операция выполняется до тех пор, пока истинно условие, указанное в операторе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while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00899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776864" cy="2215991"/>
          </a:xfrm>
        </p:spPr>
        <p:txBody>
          <a:bodyPr/>
          <a:lstStyle/>
          <a:p>
            <a:pPr algn="just"/>
            <a:r>
              <a:rPr lang="ru-RU" sz="4000" dirty="0" smtClean="0"/>
              <a:t>Если операция состоит не из одной команды, а из нескольких, то их следует заключить в </a:t>
            </a:r>
            <a:r>
              <a:rPr lang="ru-RU" sz="4000" i="1" dirty="0" smtClean="0"/>
              <a:t>операторные скобки</a:t>
            </a:r>
            <a:r>
              <a:rPr lang="ru-RU" sz="4000" dirty="0" smtClean="0"/>
              <a:t> </a:t>
            </a:r>
            <a:r>
              <a:rPr lang="en-US" sz="4000" b="1" dirty="0" smtClean="0">
                <a:solidFill>
                  <a:srgbClr val="C00000"/>
                </a:solidFill>
              </a:rPr>
              <a:t>begin</a:t>
            </a:r>
            <a:r>
              <a:rPr lang="en-US" sz="4000" dirty="0" smtClean="0"/>
              <a:t> </a:t>
            </a:r>
            <a:r>
              <a:rPr lang="ru-RU" sz="4000" dirty="0" smtClean="0"/>
              <a:t>и</a:t>
            </a:r>
            <a:r>
              <a:rPr lang="en-US" sz="4000" dirty="0" smtClean="0"/>
              <a:t> </a:t>
            </a:r>
            <a:r>
              <a:rPr lang="en-US" sz="4000" b="1" dirty="0" smtClean="0">
                <a:solidFill>
                  <a:srgbClr val="C00000"/>
                </a:solidFill>
              </a:rPr>
              <a:t>end</a:t>
            </a:r>
            <a:r>
              <a:rPr lang="en-US" sz="4000" dirty="0" smtClean="0"/>
              <a:t>.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179512" y="2564904"/>
            <a:ext cx="8382000" cy="4235006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Пример: </a:t>
            </a:r>
            <a:endParaRPr lang="en-US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while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ru-RU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условие</a:t>
            </a:r>
            <a:r>
              <a:rPr lang="en-US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 </a:t>
            </a: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</a:t>
            </a: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begin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&lt;</a:t>
            </a:r>
            <a:r>
              <a:rPr lang="ru-RU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команда 1</a:t>
            </a:r>
            <a:r>
              <a:rPr lang="en-US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&gt;;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&lt;</a:t>
            </a:r>
            <a:r>
              <a:rPr lang="ru-RU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команда 2</a:t>
            </a:r>
            <a:r>
              <a:rPr lang="en-US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&gt;;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&lt;</a:t>
            </a:r>
            <a:r>
              <a:rPr lang="ru-RU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команда 3</a:t>
            </a:r>
            <a:r>
              <a:rPr lang="en-US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&gt;;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….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</a:t>
            </a: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end;</a:t>
            </a:r>
            <a:endParaRPr lang="ru-RU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36818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Блок-схема 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8680" y="116632"/>
            <a:ext cx="11305256" cy="1463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8070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1124744"/>
            <a:ext cx="8928992" cy="1994392"/>
          </a:xfrm>
        </p:spPr>
        <p:txBody>
          <a:bodyPr/>
          <a:lstStyle/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Пример: </a:t>
            </a:r>
            <a:r>
              <a:rPr lang="ru-RU" dirty="0" smtClean="0"/>
              <a:t>требуется определить и вывести на экран по отдельности цифры целого числа </a:t>
            </a:r>
            <a:r>
              <a:rPr lang="en-US" dirty="0" smtClean="0">
                <a:solidFill>
                  <a:srgbClr val="C00000"/>
                </a:solidFill>
              </a:rPr>
              <a:t>n</a:t>
            </a:r>
            <a:r>
              <a:rPr lang="ru-RU" dirty="0" smtClean="0">
                <a:solidFill>
                  <a:srgbClr val="C00000"/>
                </a:solidFill>
              </a:rPr>
              <a:t>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052" name="Picture 4" descr="http://i-dept.com/wp-content/uploads/2013/04/pervyj-blok-zadach-jeto-zadachi-kotory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455" y="4005064"/>
            <a:ext cx="1828193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6712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Математическое решение.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107504" y="908720"/>
            <a:ext cx="8655496" cy="590931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Найдём последнюю цифру числа 4538 (т.е. количество единиц)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4538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 10 =8</a:t>
            </a:r>
          </a:p>
          <a:p>
            <a:pPr marL="0" indent="0">
              <a:buNone/>
            </a:pPr>
            <a:r>
              <a:rPr lang="ru-RU" dirty="0" smtClean="0"/>
              <a:t>Тогда можно вывести на экран сообщение: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«1-я цифра справа равна 8».</a:t>
            </a:r>
          </a:p>
          <a:p>
            <a:pPr marL="0" indent="0">
              <a:buNone/>
            </a:pPr>
            <a:r>
              <a:rPr lang="ru-RU" dirty="0" smtClean="0"/>
              <a:t>Затем выполним целочисленное деление заданного числа 4538 на 10 (остаток отбрасывается):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4538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 10 = 453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т.д.</a:t>
            </a:r>
            <a:endParaRPr 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smtClean="0"/>
              <a:t>Процесс нужно продолжить, пока число </a:t>
            </a:r>
            <a:r>
              <a:rPr lang="en-US" dirty="0" smtClean="0"/>
              <a:t>n </a:t>
            </a:r>
            <a:r>
              <a:rPr lang="ru-RU" dirty="0" smtClean="0"/>
              <a:t>не равно 0. </a:t>
            </a:r>
            <a:r>
              <a:rPr lang="ru-RU" dirty="0"/>
              <a:t>А</a:t>
            </a:r>
            <a:r>
              <a:rPr lang="ru-RU" dirty="0" smtClean="0"/>
              <a:t> как только оно станет равно 0, цикл нужно завершить.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10366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9912" y="230188"/>
            <a:ext cx="4983088" cy="5215036"/>
          </a:xfrm>
        </p:spPr>
        <p:txBody>
          <a:bodyPr/>
          <a:lstStyle/>
          <a:p>
            <a:pPr algn="ctr"/>
            <a:r>
              <a:rPr lang="ru-RU" dirty="0" smtClean="0"/>
              <a:t>Блок-схема алгоритма решения задачи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2656" y="-99392"/>
            <a:ext cx="7632848" cy="9877808"/>
          </a:xfrm>
        </p:spPr>
      </p:pic>
    </p:spTree>
    <p:extLst>
      <p:ext uri="{BB962C8B-B14F-4D97-AF65-F5344CB8AC3E}">
        <p14:creationId xmlns:p14="http://schemas.microsoft.com/office/powerpoint/2010/main" val="30285835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382000" cy="609398"/>
          </a:xfrm>
        </p:spPr>
        <p:txBody>
          <a:bodyPr/>
          <a:lstStyle/>
          <a:p>
            <a:pPr algn="ctr"/>
            <a:r>
              <a:rPr lang="ru-RU" sz="4400" dirty="0" smtClean="0"/>
              <a:t>Программа для решения задачи.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81000" y="620688"/>
            <a:ext cx="8655496" cy="7775016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problem5_1;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{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и вывод на экран цифр числа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}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n,p,i:integer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begin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write(‘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Введите натуральное число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n&lt;=4538’);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readln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i:=0;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while n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&lt;&gt;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 do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begin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p:=n mod 10;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i:=i+I;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writeln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‘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-я цифра справа равна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’,p);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n:=n div 10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end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64929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Задание (самостоятельно)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3046988"/>
          </a:xfrm>
        </p:spPr>
        <p:txBody>
          <a:bodyPr/>
          <a:lstStyle/>
          <a:p>
            <a:pPr marL="0" indent="0">
              <a:buNone/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Составьте алгоритм вычисления суммы всех натуральных чисел, не превышающих заданного натурального числа 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N. </a:t>
            </a: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Напишите программу на Паскале.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30781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Литература: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1428083"/>
          </a:xfrm>
        </p:spPr>
        <p:txBody>
          <a:bodyPr/>
          <a:lstStyle/>
          <a:p>
            <a:r>
              <a:rPr lang="ru-RU" dirty="0" smtClean="0"/>
              <a:t>Учебник Информатика и ИКТ. Базовый курс/Семакин И.Г.</a:t>
            </a:r>
          </a:p>
          <a:p>
            <a:r>
              <a:rPr lang="ru-RU" dirty="0" smtClean="0"/>
              <a:t>Конструктор блок-схем: </a:t>
            </a:r>
            <a:r>
              <a:rPr lang="en-US" dirty="0"/>
              <a:t>www.lucidchart.com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42320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010286709 (1)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E64B3FB-D41B-43EA-9BB3-E80B28B33B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TS010286709 (1)</Template>
  <TotalTime>153</TotalTime>
  <Words>423</Words>
  <Application>Microsoft Office PowerPoint</Application>
  <PresentationFormat>Экран (4:3)</PresentationFormat>
  <Paragraphs>55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TS010286709 (1)</vt:lpstr>
      <vt:lpstr>Белый текст и шрифт Courier для слайдов с кодом</vt:lpstr>
      <vt:lpstr>Операторы цикла. Цикл с предусловием.</vt:lpstr>
      <vt:lpstr>  Цикл (в программировании) – многократно выполняемая в составе некоторой программы группа команд.</vt:lpstr>
      <vt:lpstr>  Цикл с предусловием – цикл, в котором условие его выполнения проверяется перед выполнением тела цикла. </vt:lpstr>
      <vt:lpstr>Оператор цикла в Паскале</vt:lpstr>
      <vt:lpstr>Если операция состоит не из одной команды, а из нескольких, то их следует заключить в операторные скобки begin и end.</vt:lpstr>
      <vt:lpstr>Блок-схема </vt:lpstr>
      <vt:lpstr>Пример: требуется определить и вывести на экран по отдельности цифры целого числа n.</vt:lpstr>
      <vt:lpstr>Математическое решение.</vt:lpstr>
      <vt:lpstr>Блок-схема алгоритма решения задачи</vt:lpstr>
      <vt:lpstr>Программа для решения задачи.</vt:lpstr>
      <vt:lpstr>Задание (самостоятельно)</vt:lpstr>
      <vt:lpstr>Литература: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Операторы цикла. Цикл с предусловием.</dc:title>
  <dc:creator>Виктор</dc:creator>
  <cp:lastModifiedBy>Виктор</cp:lastModifiedBy>
  <cp:revision>15</cp:revision>
  <dcterms:created xsi:type="dcterms:W3CDTF">2013-10-23T17:38:32Z</dcterms:created>
  <dcterms:modified xsi:type="dcterms:W3CDTF">2013-10-29T15:53:22Z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251569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  <property fmtid="{D5CDD505-2E9C-101B-9397-08002B2CF9AE}" name="_TemplateID" pid="5">
    <vt:lpwstr>TC102867099990</vt:lpwstr>
  </property>
</Properties>
</file>