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handoutMaster+xml" PartName="/ppt/handoutMasters/handout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58" r:id="rId3"/>
    <p:sldId id="257" r:id="rId4"/>
    <p:sldId id="270" r:id="rId5"/>
    <p:sldId id="259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72" r:id="rId15"/>
    <p:sldId id="269" r:id="rId16"/>
    <p:sldId id="268" r:id="rId1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52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1" y="1"/>
            <a:ext cx="293052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B8E5C-40E7-4334-A428-18D329019D81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4039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1" y="9444039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5C5E7-BF8B-48C4-B562-CDF7264582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7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377C8E1-9181-492F-BCA6-45ED478BC91B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D09BB5A-3F51-4D21-9155-61C56918A8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085184"/>
            <a:ext cx="7128792" cy="91365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Учитель </a:t>
            </a:r>
            <a:r>
              <a:rPr lang="ru-RU" sz="2400" b="1" dirty="0" smtClean="0">
                <a:solidFill>
                  <a:srgbClr val="7030A0"/>
                </a:solidFill>
              </a:rPr>
              <a:t>математики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МБОУ «СОШ № 15</a:t>
            </a:r>
            <a:r>
              <a:rPr lang="ru-RU" sz="2400" b="1" dirty="0" smtClean="0">
                <a:solidFill>
                  <a:srgbClr val="7030A0"/>
                </a:solidFill>
              </a:rPr>
              <a:t>», </a:t>
            </a:r>
            <a:r>
              <a:rPr lang="ru-RU" sz="2400" b="1" dirty="0" err="1" smtClean="0">
                <a:solidFill>
                  <a:srgbClr val="7030A0"/>
                </a:solidFill>
              </a:rPr>
              <a:t>г.Усолье</a:t>
            </a:r>
            <a:r>
              <a:rPr lang="ru-RU" sz="2400" b="1" dirty="0" smtClean="0">
                <a:solidFill>
                  <a:srgbClr val="7030A0"/>
                </a:solidFill>
              </a:rPr>
              <a:t>-Сибирское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Швец </a:t>
            </a:r>
            <a:r>
              <a:rPr lang="ru-RU" sz="2400" b="1" dirty="0" smtClean="0">
                <a:solidFill>
                  <a:srgbClr val="7030A0"/>
                </a:solidFill>
              </a:rPr>
              <a:t>Оксана Николаевна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132856"/>
            <a:ext cx="8305800" cy="2448272"/>
          </a:xfrm>
        </p:spPr>
        <p:txBody>
          <a:bodyPr/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Степень числа. Квадрат и куб числа.</a:t>
            </a:r>
            <a:br>
              <a:rPr lang="ru-RU" sz="6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5 класс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4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789040"/>
            <a:ext cx="5472608" cy="1066800"/>
          </a:xfrm>
        </p:spPr>
        <p:txBody>
          <a:bodyPr/>
          <a:lstStyle/>
          <a:p>
            <a:endParaRPr dirty="0" lang="ru-RU"/>
          </a:p>
        </p:txBody>
      </p:sp>
      <p:pic>
        <p:nvPicPr>
          <p:cNvPr id="5" name="Рисунок 4"/>
          <p:cNvPicPr>
            <a:picLocks noChangeAspect="1" noGrp="1"/>
          </p:cNvPicPr>
          <p:nvPr>
            <p:ph idx="1" type="pic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"/>
          <a:stretch>
            <a:fillRect/>
          </a:stretch>
        </p:blipFill>
        <p:spPr>
          <a:xfrm>
            <a:off x="287524" y="260648"/>
            <a:ext cx="7992888" cy="6105184"/>
          </a:xfrm>
        </p:spPr>
      </p:pic>
      <p:sp>
        <p:nvSpPr>
          <p:cNvPr id="4" name="Текст 3"/>
          <p:cNvSpPr>
            <a:spLocks noGrp="1"/>
          </p:cNvSpPr>
          <p:nvPr>
            <p:ph idx="2" sz="half" type="body"/>
          </p:nvPr>
        </p:nvSpPr>
        <p:spPr>
          <a:xfrm>
            <a:off x="1043608" y="1772816"/>
            <a:ext cx="3312368" cy="2880320"/>
          </a:xfrm>
        </p:spPr>
        <p:txBody>
          <a:bodyPr>
            <a:normAutofit fontScale="40000" lnSpcReduction="20000"/>
          </a:bodyPr>
          <a:lstStyle/>
          <a:p>
            <a:r>
              <a:rPr dirty="0" lang="ru-RU" smtClean="0" sz="8000"/>
              <a:t>	</a:t>
            </a:r>
            <a:r>
              <a:rPr b="1" dirty="0" lang="ru-RU" smtClean="0" sz="8000">
                <a:solidFill>
                  <a:schemeClr val="tx1"/>
                </a:solidFill>
              </a:rPr>
              <a:t>4+4=</a:t>
            </a:r>
            <a:endParaRPr b="1" dirty="0" lang="en-US" smtClean="0" sz="8000">
              <a:solidFill>
                <a:schemeClr val="tx1"/>
              </a:solidFill>
            </a:endParaRPr>
          </a:p>
          <a:p>
            <a:r>
              <a:rPr b="1" dirty="0" lang="ru-RU" smtClean="0" sz="8000">
                <a:solidFill>
                  <a:schemeClr val="tx1"/>
                </a:solidFill>
              </a:rPr>
              <a:t>	5+5+5=</a:t>
            </a:r>
            <a:endParaRPr b="1" dirty="0" lang="en-US" smtClean="0" sz="8000">
              <a:solidFill>
                <a:schemeClr val="tx1"/>
              </a:solidFill>
            </a:endParaRPr>
          </a:p>
          <a:p>
            <a:r>
              <a:rPr b="1" dirty="0" lang="ru-RU" smtClean="0" sz="8000">
                <a:solidFill>
                  <a:schemeClr val="tx1"/>
                </a:solidFill>
              </a:rPr>
              <a:t>	3+3+3+3=</a:t>
            </a:r>
            <a:endParaRPr b="1" dirty="0" lang="en-US" smtClean="0" sz="8000">
              <a:solidFill>
                <a:schemeClr val="tx1"/>
              </a:solidFill>
            </a:endParaRPr>
          </a:p>
          <a:p>
            <a:r>
              <a:rPr b="1" dirty="0" lang="ru-RU" smtClean="0" sz="8000">
                <a:solidFill>
                  <a:schemeClr val="tx1"/>
                </a:solidFill>
              </a:rPr>
              <a:t>	2+2+2+2+2=</a:t>
            </a:r>
            <a:endParaRPr b="1" dirty="0" lang="ru-RU" sz="8000">
              <a:solidFill>
                <a:schemeClr val="tx1"/>
              </a:solidFill>
            </a:endParaRPr>
          </a:p>
          <a:p>
            <a:endParaRPr dirty="0" lang="ru-RU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4355976" y="1844824"/>
            <a:ext cx="3312368" cy="648072"/>
          </a:xfrm>
          <a:prstGeom prst="rect">
            <a:avLst/>
          </a:prstGeom>
        </p:spPr>
        <p:txBody>
          <a:bodyPr anchor="t" anchorCtr="0" vert="horz">
            <a:normAutofit fontScale="25000" lnSpcReduction="20000"/>
          </a:bodyPr>
          <a:lstStyle>
            <a:lvl1pPr algn="l" eaLnBrk="1" hangingPunct="1" indent="0" latinLnBrk="0" marL="0" rtl="0">
              <a:lnSpc>
                <a:spcPct val="125000"/>
              </a:lnSpc>
              <a:spcBef>
                <a:spcPts val="600"/>
              </a:spcBef>
              <a:spcAft>
                <a:spcPts val="1000"/>
              </a:spcAft>
              <a:buClr>
                <a:schemeClr val="accent2"/>
              </a:buClr>
              <a:buSzPct val="85000"/>
              <a:buFontTx/>
              <a:buNone/>
              <a:defRPr b="0" kern="1200" kumimoji="0"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l" eaLnBrk="1" hangingPunct="1" indent="-274320" latinLnBrk="0" marL="64008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ern="1200"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eaLnBrk="1" hangingPunct="1" indent="-228600" latinLnBrk="0" marL="1005840" rtl="0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ern="1200"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1" hangingPunct="1" indent="-228600" latinLnBrk="0" marL="128016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1" hangingPunct="1" indent="-228600" latinLnBrk="0" marL="15544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eaLnBrk="1" hangingPunct="1" indent="-228600" latinLnBrk="0" marL="18288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eaLnBrk="1" hangingPunct="1" indent="-182880" latinLnBrk="0" marL="20116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baseline="0" kern="1200" kumimoji="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eaLnBrk="1" hangingPunct="1" indent="-182880" latinLnBrk="0" marL="22860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eaLnBrk="1" hangingPunct="1" indent="-182880" latinLnBrk="0" marL="256032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ru-RU" smtClean="0" sz="8000"/>
              <a:t>	</a:t>
            </a:r>
            <a:r>
              <a:rPr b="1" dirty="0" lang="ru-RU" smtClean="0" sz="11200">
                <a:solidFill>
                  <a:schemeClr val="tx1"/>
                </a:solidFill>
              </a:rPr>
              <a:t>=4*2</a:t>
            </a:r>
          </a:p>
          <a:p>
            <a:r>
              <a:rPr dirty="0" lang="ru-RU" smtClean="0" sz="8000"/>
              <a:t>	</a:t>
            </a:r>
            <a:endParaRPr dirty="0" lang="ru-RU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4355976" y="2492896"/>
            <a:ext cx="3312368" cy="648072"/>
          </a:xfrm>
          <a:prstGeom prst="rect">
            <a:avLst/>
          </a:prstGeom>
        </p:spPr>
        <p:txBody>
          <a:bodyPr anchor="t" anchorCtr="0" vert="horz">
            <a:normAutofit fontScale="25000" lnSpcReduction="20000"/>
          </a:bodyPr>
          <a:lstStyle>
            <a:lvl1pPr algn="l" eaLnBrk="1" hangingPunct="1" indent="0" latinLnBrk="0" marL="0" rtl="0">
              <a:lnSpc>
                <a:spcPct val="125000"/>
              </a:lnSpc>
              <a:spcBef>
                <a:spcPts val="600"/>
              </a:spcBef>
              <a:spcAft>
                <a:spcPts val="1000"/>
              </a:spcAft>
              <a:buClr>
                <a:schemeClr val="accent2"/>
              </a:buClr>
              <a:buSzPct val="85000"/>
              <a:buFontTx/>
              <a:buNone/>
              <a:defRPr b="0" kern="1200" kumimoji="0"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l" eaLnBrk="1" hangingPunct="1" indent="-274320" latinLnBrk="0" marL="64008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ern="1200"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eaLnBrk="1" hangingPunct="1" indent="-228600" latinLnBrk="0" marL="1005840" rtl="0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ern="1200"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1" hangingPunct="1" indent="-228600" latinLnBrk="0" marL="128016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1" hangingPunct="1" indent="-228600" latinLnBrk="0" marL="15544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eaLnBrk="1" hangingPunct="1" indent="-228600" latinLnBrk="0" marL="18288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eaLnBrk="1" hangingPunct="1" indent="-182880" latinLnBrk="0" marL="20116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baseline="0" kern="1200" kumimoji="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eaLnBrk="1" hangingPunct="1" indent="-182880" latinLnBrk="0" marL="22860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eaLnBrk="1" hangingPunct="1" indent="-182880" latinLnBrk="0" marL="256032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ru-RU" smtClean="0" sz="8000"/>
              <a:t>	</a:t>
            </a:r>
            <a:r>
              <a:rPr b="1" dirty="0" lang="ru-RU" smtClean="0" sz="11200">
                <a:solidFill>
                  <a:schemeClr val="tx1"/>
                </a:solidFill>
              </a:rPr>
              <a:t>=5*3</a:t>
            </a:r>
          </a:p>
          <a:p>
            <a:r>
              <a:rPr dirty="0" lang="ru-RU" smtClean="0" sz="8000"/>
              <a:t>	</a:t>
            </a:r>
            <a:endParaRPr dirty="0" lang="ru-RU"/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4283968" y="3212976"/>
            <a:ext cx="3312368" cy="648072"/>
          </a:xfrm>
          <a:prstGeom prst="rect">
            <a:avLst/>
          </a:prstGeom>
        </p:spPr>
        <p:txBody>
          <a:bodyPr anchor="t" anchorCtr="0" vert="horz">
            <a:normAutofit fontScale="25000" lnSpcReduction="20000"/>
          </a:bodyPr>
          <a:lstStyle>
            <a:lvl1pPr algn="l" eaLnBrk="1" hangingPunct="1" indent="0" latinLnBrk="0" marL="0" rtl="0">
              <a:lnSpc>
                <a:spcPct val="125000"/>
              </a:lnSpc>
              <a:spcBef>
                <a:spcPts val="600"/>
              </a:spcBef>
              <a:spcAft>
                <a:spcPts val="1000"/>
              </a:spcAft>
              <a:buClr>
                <a:schemeClr val="accent2"/>
              </a:buClr>
              <a:buSzPct val="85000"/>
              <a:buFontTx/>
              <a:buNone/>
              <a:defRPr b="0" kern="1200" kumimoji="0"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l" eaLnBrk="1" hangingPunct="1" indent="-274320" latinLnBrk="0" marL="64008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ern="1200"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eaLnBrk="1" hangingPunct="1" indent="-228600" latinLnBrk="0" marL="1005840" rtl="0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ern="1200"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1" hangingPunct="1" indent="-228600" latinLnBrk="0" marL="128016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1" hangingPunct="1" indent="-228600" latinLnBrk="0" marL="15544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eaLnBrk="1" hangingPunct="1" indent="-228600" latinLnBrk="0" marL="18288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eaLnBrk="1" hangingPunct="1" indent="-182880" latinLnBrk="0" marL="20116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baseline="0" kern="1200" kumimoji="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eaLnBrk="1" hangingPunct="1" indent="-182880" latinLnBrk="0" marL="22860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eaLnBrk="1" hangingPunct="1" indent="-182880" latinLnBrk="0" marL="256032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ru-RU" smtClean="0" sz="8000"/>
              <a:t>	</a:t>
            </a:r>
            <a:r>
              <a:rPr b="1" dirty="0" lang="ru-RU" smtClean="0" sz="11200">
                <a:solidFill>
                  <a:schemeClr val="tx1"/>
                </a:solidFill>
              </a:rPr>
              <a:t>=3*4</a:t>
            </a:r>
          </a:p>
          <a:p>
            <a:r>
              <a:rPr dirty="0" lang="ru-RU" smtClean="0" sz="8000"/>
              <a:t>	</a:t>
            </a:r>
            <a:endParaRPr dirty="0" lang="ru-RU"/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4283968" y="3842823"/>
            <a:ext cx="3312368" cy="648072"/>
          </a:xfrm>
          <a:prstGeom prst="rect">
            <a:avLst/>
          </a:prstGeom>
        </p:spPr>
        <p:txBody>
          <a:bodyPr anchor="t" anchorCtr="0" vert="horz">
            <a:normAutofit fontScale="25000" lnSpcReduction="20000"/>
          </a:bodyPr>
          <a:lstStyle>
            <a:lvl1pPr algn="l" eaLnBrk="1" hangingPunct="1" indent="0" latinLnBrk="0" marL="0" rtl="0">
              <a:lnSpc>
                <a:spcPct val="125000"/>
              </a:lnSpc>
              <a:spcBef>
                <a:spcPts val="600"/>
              </a:spcBef>
              <a:spcAft>
                <a:spcPts val="1000"/>
              </a:spcAft>
              <a:buClr>
                <a:schemeClr val="accent2"/>
              </a:buClr>
              <a:buSzPct val="85000"/>
              <a:buFontTx/>
              <a:buNone/>
              <a:defRPr b="0" kern="1200" kumimoji="0"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l" eaLnBrk="1" hangingPunct="1" indent="-274320" latinLnBrk="0" marL="64008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ern="1200"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eaLnBrk="1" hangingPunct="1" indent="-228600" latinLnBrk="0" marL="1005840" rtl="0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ern="1200"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1" hangingPunct="1" indent="-228600" latinLnBrk="0" marL="1280160" rtl="0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1" hangingPunct="1" indent="-228600" latinLnBrk="0" marL="15544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"/>
              <a:defRPr kern="1200" kumimoji="0"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eaLnBrk="1" hangingPunct="1" indent="-228600" latinLnBrk="0" marL="18288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eaLnBrk="1" hangingPunct="1" indent="-182880" latinLnBrk="0" marL="201168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baseline="0" kern="1200" kumimoji="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eaLnBrk="1" hangingPunct="1" indent="-182880" latinLnBrk="0" marL="228600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eaLnBrk="1" hangingPunct="1" indent="-182880" latinLnBrk="0" marL="2560320" rtl="0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charset="2" pitchFamily="18" typeface="Wingdings 2"/>
              <a:buChar char="?"/>
              <a:defRPr kern="1200" kumimoji="0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ru-RU" smtClean="0" sz="8000"/>
              <a:t>	</a:t>
            </a:r>
            <a:r>
              <a:rPr b="1" dirty="0" lang="ru-RU" smtClean="0" sz="12800">
                <a:solidFill>
                  <a:schemeClr val="tx1"/>
                </a:solidFill>
              </a:rPr>
              <a:t>=2*5</a:t>
            </a:r>
          </a:p>
          <a:p>
            <a:r>
              <a:rPr dirty="0" lang="ru-RU" smtClean="0" sz="8000"/>
              <a:t>	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3820815743"/>
      </p:ext>
    </p:extLst>
  </p:cSld>
  <p:clrMapOvr>
    <a:masterClrMapping/>
  </p:clrMapOvr>
  <p:transition>
    <p:fade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">
                      <p:stCondLst>
                        <p:cond delay="indefinite"/>
                      </p:stCondLst>
                      <p:childTnLst>
                        <p:par>
                          <p:cTn fill="hold" id="1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6"/>
      <p:bldP grpId="0" spid="7"/>
      <p:bldP grpId="0" spid="8"/>
      <p:bldP grpId="0" spid="9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6131024" cy="4572000"/>
          </a:xfrm>
        </p:spPr>
        <p:txBody>
          <a:bodyPr/>
          <a:lstStyle/>
          <a:p>
            <a:pPr lvl="2"/>
            <a:r>
              <a:rPr lang="ru-RU" sz="6000" dirty="0" smtClean="0"/>
              <a:t>4*4=</a:t>
            </a:r>
          </a:p>
          <a:p>
            <a:pPr lvl="2"/>
            <a:r>
              <a:rPr lang="ru-RU" sz="6000" dirty="0" smtClean="0"/>
              <a:t>5*5*5=</a:t>
            </a:r>
          </a:p>
          <a:p>
            <a:pPr lvl="2"/>
            <a:r>
              <a:rPr lang="ru-RU" sz="6000" dirty="0" smtClean="0"/>
              <a:t>3*3*3*3=</a:t>
            </a:r>
          </a:p>
          <a:p>
            <a:pPr lvl="2"/>
            <a:r>
              <a:rPr lang="ru-RU" sz="6000" dirty="0" smtClean="0"/>
              <a:t>2*2*2*2*2=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4840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Что можно заметить в них? Есть ли способ замены произведения другим действием?</a:t>
            </a:r>
            <a:endParaRPr lang="ru-RU" sz="3200" dirty="0"/>
          </a:p>
        </p:txBody>
      </p:sp>
      <p:pic>
        <p:nvPicPr>
          <p:cNvPr id="2051" name="Picture 3" descr="C:\Users\Mixa\Downloads\_20140207_19600931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68960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93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2571744"/>
          <a:ext cx="8258202" cy="2405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820"/>
                <a:gridCol w="825820"/>
                <a:gridCol w="825820"/>
                <a:gridCol w="825820"/>
                <a:gridCol w="825820"/>
                <a:gridCol w="557204"/>
                <a:gridCol w="571504"/>
                <a:gridCol w="642942"/>
                <a:gridCol w="1000132"/>
                <a:gridCol w="1357320"/>
              </a:tblGrid>
              <a:tr h="1202533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1500</a:t>
                      </a:r>
                      <a:endParaRPr lang="ru-RU" sz="3600" dirty="0"/>
                    </a:p>
                  </a:txBody>
                  <a:tcPr/>
                </a:tc>
              </a:tr>
              <a:tr h="1202533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у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п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Каждому числу соответствует буква. Вычислив примеры, Вы узнаете тему нашего занятия.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ixa\Downloads\__20140210_133999068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36912"/>
            <a:ext cx="326063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62852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/>
              <a:t>Степень числа. Квадрат и куб числа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91579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xfrm>
            <a:off x="457200" y="152400"/>
            <a:ext cx="8229600" cy="5796880"/>
          </a:xfrm>
          <a:blipFill rotWithShape="1">
            <a:blip r:embed="rId2"/>
            <a:stretch>
              <a:fillRect l="-2963" b="-4522"/>
            </a:stretch>
          </a:blipFill>
        </p:spPr>
        <p:txBody>
          <a:bodyPr/>
          <a:lstStyle/>
          <a:p>
            <a:r>
              <a:rPr lang="ru-RU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42619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27584" y="918882"/>
            <a:ext cx="476287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4000" i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СТЕПЕНЬ </a:t>
            </a:r>
            <a:r>
              <a:rPr lang="ru-RU" sz="4000" i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ЧИСЛА</a:t>
            </a:r>
            <a:endParaRPr lang="ru-RU" sz="4000" i="1" dirty="0">
              <a:solidFill>
                <a:schemeClr val="tx1"/>
              </a:solidFill>
              <a:latin typeface="Arial Black" pitchFamily="34" charset="0"/>
            </a:endParaRPr>
          </a:p>
          <a:p>
            <a:pPr eaLnBrk="0" hangingPunct="0"/>
            <a:r>
              <a:rPr lang="ru-RU" sz="4800" b="1" dirty="0" err="1" smtClean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ru-RU" sz="4800" b="1" baseline="30000" dirty="0" err="1" smtClean="0">
                <a:solidFill>
                  <a:schemeClr val="tx1"/>
                </a:solidFill>
                <a:cs typeface="Times New Roman" pitchFamily="18" charset="0"/>
              </a:rPr>
              <a:t>n</a:t>
            </a:r>
            <a:r>
              <a:rPr lang="ru-RU" sz="4000" b="1" baseline="300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cs typeface="Times New Roman" pitchFamily="18" charset="0"/>
              </a:rPr>
              <a:t>– </a:t>
            </a:r>
            <a:r>
              <a:rPr lang="ru-RU" sz="4000" b="1" dirty="0" err="1">
                <a:solidFill>
                  <a:schemeClr val="tx1"/>
                </a:solidFill>
                <a:cs typeface="Times New Roman" pitchFamily="18" charset="0"/>
              </a:rPr>
              <a:t>cтепень</a:t>
            </a:r>
            <a:endParaRPr lang="ru-RU" sz="4000" b="1" dirty="0">
              <a:solidFill>
                <a:schemeClr val="tx1"/>
              </a:solidFill>
            </a:endParaRPr>
          </a:p>
          <a:p>
            <a:pPr eaLnBrk="0" hangingPunct="0"/>
            <a:r>
              <a:rPr lang="ru-RU" sz="4800" b="1" dirty="0" smtClean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ru-RU" sz="40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cs typeface="Times New Roman" pitchFamily="18" charset="0"/>
              </a:rPr>
              <a:t>– основание степени</a:t>
            </a:r>
          </a:p>
          <a:p>
            <a:pPr eaLnBrk="0" hangingPunct="0"/>
            <a:r>
              <a:rPr lang="ru-RU" sz="4800" b="1" dirty="0" smtClean="0">
                <a:solidFill>
                  <a:schemeClr val="tx1"/>
                </a:solidFill>
                <a:cs typeface="Times New Roman" pitchFamily="18" charset="0"/>
              </a:rPr>
              <a:t>n</a:t>
            </a:r>
            <a:r>
              <a:rPr lang="ru-RU" sz="40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cs typeface="Times New Roman" pitchFamily="18" charset="0"/>
              </a:rPr>
              <a:t>– показатель степени</a:t>
            </a:r>
          </a:p>
          <a:p>
            <a:pPr eaLnBrk="0" hangingPunct="0"/>
            <a:endParaRPr lang="ru-RU" sz="4000" dirty="0">
              <a:solidFill>
                <a:srgbClr val="660033"/>
              </a:solidFill>
            </a:endParaRPr>
          </a:p>
        </p:txBody>
      </p:sp>
      <p:pic>
        <p:nvPicPr>
          <p:cNvPr id="3074" name="Picture 2" descr="C:\Users\Mixa\Downloads\__20140210_205778189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8720"/>
            <a:ext cx="264298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91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ixa\Downloads\___20140210_19988592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45808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Заголовок 2"/>
              <p:cNvSpPr>
                <a:spLocks noGrp="1"/>
              </p:cNvSpPr>
              <p:nvPr>
                <p:ph type="title"/>
              </p:nvPr>
            </p:nvSpPr>
            <p:spPr>
              <a:xfrm>
                <a:off x="539552" y="764704"/>
                <a:ext cx="7416824" cy="5184576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ru-RU" b="1" dirty="0" smtClean="0"/>
                  <a:t>Назовите основание и показатели степени:</a:t>
                </a:r>
                <a:br>
                  <a:rPr lang="ru-RU" b="1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b="1" i="1" smtClean="0">
                              <a:latin typeface="Cambria Math"/>
                            </a:rPr>
                            <m:t>𝟔</m:t>
                          </m:r>
                        </m:e>
                        <m:sup>
                          <m:r>
                            <a:rPr lang="ru-RU" b="1" i="1" smtClean="0">
                              <a:latin typeface="Cambria Math"/>
                            </a:rPr>
                            <m:t>𝟕</m:t>
                          </m:r>
                        </m:sup>
                      </m:sSup>
                    </m:oMath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b="1" i="1" smtClean="0">
                              <a:latin typeface="Cambria Math"/>
                            </a:rPr>
                            <m:t>𝟏𝟐</m:t>
                          </m:r>
                        </m:e>
                        <m:sup>
                          <m:r>
                            <a:rPr lang="ru-RU" b="1" i="1" smtClean="0"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b="1" i="1" smtClean="0"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ru-RU" b="1" i="1" smtClean="0">
                              <a:latin typeface="Cambria Math"/>
                            </a:rPr>
                            <m:t>𝟏𝟎</m:t>
                          </m:r>
                        </m:sup>
                      </m:sSup>
                    </m:oMath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b="1" i="1" smtClean="0">
                              <a:latin typeface="Cambria Math"/>
                            </a:rPr>
                            <m:t>𝟏𝟓</m:t>
                          </m:r>
                        </m:e>
                        <m:sup>
                          <m:r>
                            <a:rPr lang="ru-RU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b="1" i="1" smtClean="0">
                              <a:latin typeface="Cambria Math"/>
                            </a:rPr>
                            <m:t>𝟖</m:t>
                          </m:r>
                        </m:e>
                        <m:sup>
                          <m:r>
                            <a:rPr lang="ru-RU" b="1" i="1" smtClean="0">
                              <a:latin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Заголовок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9552" y="764704"/>
                <a:ext cx="7416824" cy="5184576"/>
              </a:xfrm>
              <a:blipFill rotWithShape="1">
                <a:blip r:embed="rId3"/>
                <a:stretch>
                  <a:fillRect l="-32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802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1000" t="20000" r="4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24800" cy="23118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Учебник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стр. 100</a:t>
            </a:r>
            <a:br>
              <a:rPr lang="ru-RU" dirty="0">
                <a:solidFill>
                  <a:schemeClr val="tx2">
                    <a:lumMod val="25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№ 653 (1 столбик)</a:t>
            </a:r>
            <a:br>
              <a:rPr lang="ru-RU" dirty="0">
                <a:solidFill>
                  <a:schemeClr val="tx2">
                    <a:lumMod val="25000"/>
                  </a:schemeClr>
                </a:solidFill>
              </a:rPr>
            </a:b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204864"/>
            <a:ext cx="3960440" cy="381642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6*6*6*6*6*6*6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25*25*25*25*25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73*73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11*11*11*11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9*9*9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m*m*m*m*m*m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4283968" y="2204864"/>
            <a:ext cx="3960440" cy="64807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solidFill>
                  <a:schemeClr val="bg1"/>
                </a:solidFill>
              </a:rPr>
              <a:t>=</a:t>
            </a:r>
            <a:r>
              <a:rPr lang="ru-RU" sz="3600" b="1" dirty="0" smtClean="0">
                <a:solidFill>
                  <a:schemeClr val="bg1"/>
                </a:solidFill>
              </a:rPr>
              <a:t>6</a:t>
            </a:r>
            <a:r>
              <a:rPr lang="ru-RU" sz="3600" b="1" baseline="30000" dirty="0" smtClean="0">
                <a:solidFill>
                  <a:schemeClr val="bg1"/>
                </a:solidFill>
              </a:rPr>
              <a:t>7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endParaRPr lang="en-US" sz="3600" b="1" dirty="0" smtClean="0">
              <a:solidFill>
                <a:schemeClr val="bg1"/>
              </a:solidFill>
            </a:endParaRP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4139952" y="2879545"/>
            <a:ext cx="3960440" cy="64807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chemeClr val="bg1"/>
                </a:solidFill>
              </a:rPr>
              <a:t>=</a:t>
            </a:r>
            <a:r>
              <a:rPr lang="ru-RU" sz="3600" b="1" dirty="0">
                <a:solidFill>
                  <a:schemeClr val="bg1"/>
                </a:solidFill>
              </a:rPr>
              <a:t>25</a:t>
            </a:r>
            <a:r>
              <a:rPr lang="ru-RU" sz="3600" b="1" baseline="30000" dirty="0">
                <a:solidFill>
                  <a:schemeClr val="bg1"/>
                </a:solidFill>
              </a:rPr>
              <a:t>5</a:t>
            </a:r>
            <a:r>
              <a:rPr lang="ru-RU" sz="3600" b="1" dirty="0" smtClean="0">
                <a:solidFill>
                  <a:schemeClr val="bg1"/>
                </a:solidFill>
              </a:rPr>
              <a:t>,</a:t>
            </a:r>
            <a:endParaRPr lang="en-US" sz="3600" b="1" dirty="0" smtClean="0">
              <a:solidFill>
                <a:schemeClr val="bg1"/>
              </a:solidFill>
            </a:endParaRP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4156364" y="3527617"/>
            <a:ext cx="3960440" cy="64807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chemeClr val="bg1"/>
                </a:solidFill>
              </a:rPr>
              <a:t>=</a:t>
            </a:r>
            <a:r>
              <a:rPr lang="ru-RU" sz="3600" b="1" dirty="0">
                <a:solidFill>
                  <a:schemeClr val="bg1"/>
                </a:solidFill>
              </a:rPr>
              <a:t>73</a:t>
            </a:r>
            <a:r>
              <a:rPr lang="ru-RU" sz="3600" b="1" baseline="30000" dirty="0">
                <a:solidFill>
                  <a:schemeClr val="bg1"/>
                </a:solidFill>
              </a:rPr>
              <a:t>2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endParaRPr lang="en-US" sz="3600" b="1" dirty="0" smtClean="0">
              <a:solidFill>
                <a:schemeClr val="bg1"/>
              </a:solidFill>
            </a:endParaRP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4067944" y="4077072"/>
            <a:ext cx="3960440" cy="64807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=</a:t>
            </a:r>
            <a:r>
              <a:rPr lang="ru-RU" sz="3600" b="1" dirty="0" smtClean="0">
                <a:solidFill>
                  <a:schemeClr val="bg1"/>
                </a:solidFill>
              </a:rPr>
              <a:t>11</a:t>
            </a:r>
            <a:r>
              <a:rPr lang="ru-RU" sz="3600" b="1" baseline="30000" dirty="0" smtClean="0">
                <a:solidFill>
                  <a:schemeClr val="bg1"/>
                </a:solidFill>
              </a:rPr>
              <a:t>4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endParaRPr lang="en-US" sz="3600" b="1" dirty="0" smtClean="0">
              <a:solidFill>
                <a:schemeClr val="bg1"/>
              </a:solidFill>
            </a:endParaRPr>
          </a:p>
          <a:p>
            <a:endParaRPr lang="en-US" sz="3600" b="1" dirty="0" smtClean="0">
              <a:solidFill>
                <a:schemeClr val="bg1"/>
              </a:solidFill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4139952" y="4721270"/>
            <a:ext cx="3960440" cy="64807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=</a:t>
            </a:r>
            <a:r>
              <a:rPr lang="ru-RU" sz="3600" b="1" dirty="0" smtClean="0">
                <a:solidFill>
                  <a:schemeClr val="bg1"/>
                </a:solidFill>
              </a:rPr>
              <a:t>9</a:t>
            </a:r>
            <a:r>
              <a:rPr lang="ru-RU" sz="3600" b="1" baseline="30000" dirty="0" smtClean="0">
                <a:solidFill>
                  <a:schemeClr val="bg1"/>
                </a:solidFill>
              </a:rPr>
              <a:t>3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endParaRPr lang="en-US" sz="3600" b="1" dirty="0" smtClean="0">
              <a:solidFill>
                <a:schemeClr val="bg1"/>
              </a:solidFill>
            </a:endParaRP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4572000" y="5301208"/>
            <a:ext cx="3960440" cy="64807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=m</a:t>
            </a:r>
            <a:r>
              <a:rPr lang="ru-RU" sz="3600" b="1" baseline="30000" dirty="0">
                <a:solidFill>
                  <a:schemeClr val="bg1"/>
                </a:solidFill>
              </a:rPr>
              <a:t>6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7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5266928" cy="4572000"/>
          </a:xfrm>
        </p:spPr>
        <p:txBody>
          <a:bodyPr/>
          <a:lstStyle/>
          <a:p>
            <a:pPr lvl="2"/>
            <a:r>
              <a:rPr lang="ru-RU" sz="6000" dirty="0" smtClean="0"/>
              <a:t>4*4=</a:t>
            </a:r>
          </a:p>
          <a:p>
            <a:pPr lvl="2"/>
            <a:r>
              <a:rPr lang="ru-RU" sz="6000" dirty="0" smtClean="0"/>
              <a:t>5*5*5=</a:t>
            </a:r>
          </a:p>
          <a:p>
            <a:pPr lvl="2"/>
            <a:r>
              <a:rPr lang="ru-RU" sz="6000" dirty="0" smtClean="0"/>
              <a:t>3*3*3*3=</a:t>
            </a:r>
          </a:p>
          <a:p>
            <a:pPr lvl="2"/>
            <a:r>
              <a:rPr lang="ru-RU" sz="6000" dirty="0" smtClean="0"/>
              <a:t>2*2*2*2*2=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54840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Что можно заметить в них? Есть ли способ замены произведения другим действием?</a:t>
            </a:r>
            <a:endParaRPr lang="ru-RU" sz="3200" dirty="0"/>
          </a:p>
        </p:txBody>
      </p:sp>
      <p:pic>
        <p:nvPicPr>
          <p:cNvPr id="2051" name="Picture 3" descr="C:\Users\Mixa\Downloads\_20140207_19600931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84984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2"/>
              <p:cNvSpPr txBox="1">
                <a:spLocks/>
              </p:cNvSpPr>
              <p:nvPr/>
            </p:nvSpPr>
            <p:spPr>
              <a:xfrm>
                <a:off x="4067944" y="1599750"/>
                <a:ext cx="3937426" cy="4572000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2"/>
                  </a:buClr>
                  <a:buSzPct val="85000"/>
                  <a:buFont typeface="Wingdings 2"/>
                  <a:buChar char=""/>
                  <a:defRPr kumimoji="0"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74320" algn="l" rtl="0" eaLnBrk="1" latinLnBrk="0" hangingPunct="1">
                  <a:spcBef>
                    <a:spcPts val="30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/>
                  <a:buChar char=""/>
                  <a:defRPr kumimoji="0" sz="2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1005840" indent="-228600" algn="l" rtl="0" eaLnBrk="1" latinLnBrk="0" hangingPunct="1">
                  <a:spcBef>
                    <a:spcPts val="300"/>
                  </a:spcBef>
                  <a:buClr>
                    <a:schemeClr val="accent2">
                      <a:shade val="50000"/>
                    </a:schemeClr>
                  </a:buClr>
                  <a:buSzPct val="85000"/>
                  <a:buFont typeface="Wingdings 2"/>
                  <a:buChar char=""/>
                  <a:defRPr kumimoji="0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80160" indent="-228600" algn="l" rtl="0" eaLnBrk="1" latinLnBrk="0" hangingPunct="1">
                  <a:spcBef>
                    <a:spcPts val="30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 pitchFamily="18" charset="2"/>
                  <a:buChar char=""/>
                  <a:defRPr kumimoji="0"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54480" indent="-228600" algn="l" rtl="0" eaLnBrk="1" latinLnBrk="0" hangingPunct="1">
                  <a:spcBef>
                    <a:spcPts val="34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 pitchFamily="18" charset="2"/>
                  <a:buChar char="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28600" algn="l" rtl="0" eaLnBrk="1" latinLnBrk="0" hangingPunct="1">
                  <a:spcBef>
                    <a:spcPts val="34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 pitchFamily="18" charset="2"/>
                  <a:buChar char="?"/>
                  <a:defRPr kumimoji="0"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1680" indent="-182880" algn="l" rtl="0" eaLnBrk="1" latinLnBrk="0" hangingPunct="1">
                  <a:spcBef>
                    <a:spcPts val="34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 pitchFamily="18" charset="2"/>
                  <a:buChar char="?"/>
                  <a:defRPr kumimoji="0"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rtl="0" eaLnBrk="1" latinLnBrk="0" hangingPunct="1">
                  <a:spcBef>
                    <a:spcPts val="34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 pitchFamily="18" charset="2"/>
                  <a:buChar char="?"/>
                  <a:defRPr kumimoji="0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60320" indent="-182880" algn="l" rtl="0" eaLnBrk="1" latinLnBrk="0" hangingPunct="1">
                  <a:spcBef>
                    <a:spcPts val="340"/>
                  </a:spcBef>
                  <a:buClr>
                    <a:schemeClr val="accent2">
                      <a:shade val="75000"/>
                    </a:schemeClr>
                  </a:buClr>
                  <a:buSzPct val="85000"/>
                  <a:buFont typeface="Wingdings 2" pitchFamily="18" charset="2"/>
                  <a:buChar char="?"/>
                  <a:defRPr kumimoji="0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77724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6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60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ru-RU" sz="6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6000" dirty="0" smtClean="0"/>
              </a:p>
              <a:p>
                <a:pPr marL="77724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6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60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ru-RU" sz="6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ru-RU" sz="6000" dirty="0" smtClean="0"/>
              </a:p>
              <a:p>
                <a:pPr marL="77724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6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60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ru-RU" sz="60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ru-RU" sz="6000" dirty="0" smtClean="0"/>
              </a:p>
              <a:p>
                <a:pPr marL="77724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6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60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ru-RU" sz="6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ru-RU" sz="6000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599750"/>
                <a:ext cx="3937426" cy="4572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11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24800" cy="1080120"/>
          </a:xfrm>
        </p:spPr>
        <p:txBody>
          <a:bodyPr/>
          <a:lstStyle/>
          <a:p>
            <a:r>
              <a:rPr lang="ru-RU" dirty="0" smtClean="0"/>
              <a:t>Учебник, стр. 100, № 656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800" y="1484784"/>
            <a:ext cx="1797968" cy="4602832"/>
          </a:xfrm>
        </p:spPr>
        <p:txBody>
          <a:bodyPr/>
          <a:lstStyle/>
          <a:p>
            <a:r>
              <a:rPr lang="ru-RU" sz="4400" dirty="0" smtClean="0"/>
              <a:t>25</a:t>
            </a:r>
            <a:r>
              <a:rPr lang="ru-RU" sz="4400" baseline="30000" dirty="0" smtClean="0"/>
              <a:t>2</a:t>
            </a:r>
            <a:r>
              <a:rPr lang="ru-RU" sz="4400" dirty="0" smtClean="0"/>
              <a:t> </a:t>
            </a:r>
          </a:p>
          <a:p>
            <a:r>
              <a:rPr lang="ru-RU" sz="4400" dirty="0" smtClean="0"/>
              <a:t>100</a:t>
            </a:r>
            <a:r>
              <a:rPr lang="ru-RU" sz="4400" baseline="30000" dirty="0" smtClean="0"/>
              <a:t>2</a:t>
            </a:r>
            <a:r>
              <a:rPr lang="ru-RU" sz="4400" dirty="0" smtClean="0"/>
              <a:t> </a:t>
            </a:r>
          </a:p>
          <a:p>
            <a:r>
              <a:rPr lang="ru-RU" sz="4400" dirty="0" smtClean="0"/>
              <a:t>10</a:t>
            </a:r>
            <a:r>
              <a:rPr lang="ru-RU" sz="4400" baseline="30000" dirty="0" smtClean="0"/>
              <a:t>3</a:t>
            </a:r>
            <a:endParaRPr lang="ru-RU" sz="4400" dirty="0" smtClean="0"/>
          </a:p>
          <a:p>
            <a:r>
              <a:rPr lang="ru-RU" sz="4400" dirty="0" smtClean="0"/>
              <a:t>11</a:t>
            </a:r>
            <a:r>
              <a:rPr lang="ru-RU" sz="4400" baseline="30000" dirty="0" smtClean="0"/>
              <a:t>3</a:t>
            </a:r>
            <a:endParaRPr lang="ru-RU" sz="4400" dirty="0"/>
          </a:p>
          <a:p>
            <a:r>
              <a:rPr lang="ru-RU" sz="4400" dirty="0" smtClean="0"/>
              <a:t>12</a:t>
            </a:r>
            <a:r>
              <a:rPr lang="ru-RU" sz="4400" baseline="30000" dirty="0" smtClean="0"/>
              <a:t>3</a:t>
            </a:r>
          </a:p>
          <a:p>
            <a:r>
              <a:rPr lang="ru-RU" sz="4400" dirty="0" smtClean="0"/>
              <a:t>15</a:t>
            </a:r>
            <a:r>
              <a:rPr lang="ru-RU" sz="4400" baseline="30000" dirty="0" smtClean="0"/>
              <a:t>3</a:t>
            </a:r>
            <a:endParaRPr lang="ru-RU" sz="4400" dirty="0"/>
          </a:p>
          <a:p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4860032" y="1360736"/>
            <a:ext cx="2160240" cy="460283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/>
              <a:t>=625 </a:t>
            </a:r>
          </a:p>
          <a:p>
            <a:r>
              <a:rPr lang="ru-RU" sz="4400" dirty="0" smtClean="0"/>
              <a:t>=10000 </a:t>
            </a:r>
          </a:p>
          <a:p>
            <a:r>
              <a:rPr lang="ru-RU" sz="4400" dirty="0" smtClean="0"/>
              <a:t>=1000</a:t>
            </a:r>
          </a:p>
          <a:p>
            <a:r>
              <a:rPr lang="ru-RU" sz="4400" dirty="0" smtClean="0"/>
              <a:t>=1331</a:t>
            </a:r>
          </a:p>
          <a:p>
            <a:r>
              <a:rPr lang="ru-RU" sz="4400" dirty="0" smtClean="0"/>
              <a:t>=1728</a:t>
            </a:r>
            <a:endParaRPr lang="ru-RU" sz="4400" baseline="30000" dirty="0" smtClean="0"/>
          </a:p>
          <a:p>
            <a:r>
              <a:rPr lang="ru-RU" sz="4400" dirty="0" smtClean="0"/>
              <a:t>=3375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9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8896"/>
            <a:ext cx="7924800" cy="715888"/>
          </a:xfrm>
        </p:spPr>
        <p:txBody>
          <a:bodyPr/>
          <a:lstStyle/>
          <a:p>
            <a:pPr algn="ctr"/>
            <a:r>
              <a:rPr lang="ru-RU" sz="3600" b="1" dirty="0" smtClean="0"/>
              <a:t>Найдите значение выражения</a:t>
            </a:r>
            <a:r>
              <a:rPr lang="en-US" sz="3600" b="1" dirty="0" smtClean="0"/>
              <a:t>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№ 657 (1 столбик)</a:t>
            </a:r>
            <a:endParaRPr lang="ru-RU" sz="36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3022104" cy="4458816"/>
          </a:xfrm>
        </p:spPr>
        <p:txBody>
          <a:bodyPr/>
          <a:lstStyle/>
          <a:p>
            <a:r>
              <a:rPr lang="ru-RU" sz="4800" dirty="0"/>
              <a:t>3</a:t>
            </a:r>
            <a:r>
              <a:rPr lang="ru-RU" sz="4800" baseline="30000" dirty="0"/>
              <a:t>2</a:t>
            </a:r>
            <a:r>
              <a:rPr lang="ru-RU" sz="4800" dirty="0"/>
              <a:t>*18=</a:t>
            </a:r>
          </a:p>
          <a:p>
            <a:r>
              <a:rPr lang="ru-RU" sz="4800" dirty="0"/>
              <a:t>5+4</a:t>
            </a:r>
            <a:r>
              <a:rPr lang="ru-RU" sz="4800" baseline="30000" dirty="0"/>
              <a:t>2</a:t>
            </a:r>
            <a:r>
              <a:rPr lang="ru-RU" sz="4800" dirty="0"/>
              <a:t>=</a:t>
            </a:r>
          </a:p>
          <a:p>
            <a:r>
              <a:rPr lang="ru-RU" sz="4800" dirty="0"/>
              <a:t>(5+4)</a:t>
            </a:r>
            <a:r>
              <a:rPr lang="ru-RU" sz="4800" baseline="30000" dirty="0"/>
              <a:t>2</a:t>
            </a:r>
            <a:r>
              <a:rPr lang="ru-RU" sz="4800" dirty="0"/>
              <a:t>=</a:t>
            </a:r>
          </a:p>
          <a:p>
            <a:r>
              <a:rPr lang="ru-RU" sz="4800" dirty="0"/>
              <a:t>5</a:t>
            </a:r>
            <a:r>
              <a:rPr lang="ru-RU" sz="4800" baseline="30000" dirty="0"/>
              <a:t>2</a:t>
            </a:r>
            <a:r>
              <a:rPr lang="ru-RU" sz="4800" dirty="0"/>
              <a:t>+4</a:t>
            </a:r>
            <a:r>
              <a:rPr lang="ru-RU" sz="4800" baseline="30000" dirty="0"/>
              <a:t>2</a:t>
            </a:r>
            <a:r>
              <a:rPr lang="ru-RU" sz="4800" dirty="0"/>
              <a:t>=</a:t>
            </a:r>
          </a:p>
          <a:p>
            <a:r>
              <a:rPr lang="ru-RU" sz="4800" dirty="0"/>
              <a:t> </a:t>
            </a:r>
          </a:p>
          <a:p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3779912" y="1484784"/>
            <a:ext cx="3022104" cy="100811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 smtClean="0"/>
              <a:t>162</a:t>
            </a:r>
          </a:p>
          <a:p>
            <a:endParaRPr lang="ru-RU" sz="4800" dirty="0" smtClean="0"/>
          </a:p>
          <a:p>
            <a:endParaRPr lang="ru-RU" dirty="0"/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3758869" y="2132856"/>
            <a:ext cx="3022104" cy="100811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 smtClean="0"/>
              <a:t>21</a:t>
            </a:r>
          </a:p>
          <a:p>
            <a:endParaRPr lang="ru-RU" sz="4800" dirty="0" smtClean="0"/>
          </a:p>
          <a:p>
            <a:endParaRPr lang="ru-RU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3758869" y="2924944"/>
            <a:ext cx="3022104" cy="100811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 smtClean="0"/>
              <a:t>81</a:t>
            </a:r>
          </a:p>
          <a:p>
            <a:endParaRPr lang="ru-RU" sz="4800" dirty="0" smtClean="0"/>
          </a:p>
          <a:p>
            <a:endParaRPr lang="ru-RU" dirty="0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3742975" y="3844172"/>
            <a:ext cx="3022104" cy="100811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 smtClean="0"/>
              <a:t>41</a:t>
            </a:r>
          </a:p>
          <a:p>
            <a:endParaRPr lang="ru-RU" sz="4800" dirty="0" smtClean="0"/>
          </a:p>
          <a:p>
            <a:endParaRPr lang="ru-RU" dirty="0"/>
          </a:p>
        </p:txBody>
      </p:sp>
      <p:pic>
        <p:nvPicPr>
          <p:cNvPr id="1026" name="Picture 2" descr="C:\Users\Mixa\Downloads\__20130309_195316630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18456"/>
            <a:ext cx="2507785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00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4800" cy="172819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Тест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type="body" idx="1"/>
          </p:nvPr>
        </p:nvSpPr>
        <p:spPr>
          <a:xfrm>
            <a:off x="755576" y="1219365"/>
            <a:ext cx="3670176" cy="4818062"/>
          </a:xfrm>
        </p:spPr>
        <p:txBody>
          <a:bodyPr/>
          <a:lstStyle/>
          <a:p>
            <a:pPr algn="ctr"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I</a:t>
            </a:r>
            <a:r>
              <a:rPr lang="ru-RU" sz="1800" b="1" dirty="0" smtClean="0">
                <a:solidFill>
                  <a:schemeClr val="tx1"/>
                </a:solidFill>
              </a:rPr>
              <a:t>  Вариант.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1  Запиши выражение короче: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            9· 9· 9· 9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а) 9· 4  б) 9</a:t>
            </a:r>
            <a:r>
              <a:rPr lang="ru-RU" sz="1800" b="1" baseline="30000" dirty="0" smtClean="0">
                <a:solidFill>
                  <a:schemeClr val="tx1"/>
                </a:solidFill>
              </a:rPr>
              <a:t>4</a:t>
            </a:r>
            <a:r>
              <a:rPr lang="ru-RU" sz="1800" b="1" dirty="0" smtClean="0">
                <a:solidFill>
                  <a:schemeClr val="tx1"/>
                </a:solidFill>
              </a:rPr>
              <a:t>    в)9+4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2  Известно, что 5</a:t>
            </a:r>
            <a:r>
              <a:rPr lang="ru-RU" sz="1800" b="1" baseline="30000" dirty="0" smtClean="0">
                <a:solidFill>
                  <a:schemeClr val="tx1"/>
                </a:solidFill>
              </a:rPr>
              <a:t>2</a:t>
            </a:r>
            <a:r>
              <a:rPr lang="ru-RU" sz="1800" b="1" dirty="0" smtClean="0">
                <a:solidFill>
                  <a:schemeClr val="tx1"/>
                </a:solidFill>
              </a:rPr>
              <a:t>=25. Как будет выглядеть это разложение?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а) 5· 2   б)5· 5   в)5+2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3  Выберите возможный вариант сокращения 3· 3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а)3</a:t>
            </a:r>
            <a:r>
              <a:rPr lang="ru-RU" sz="1800" b="1" baseline="30000" dirty="0" smtClean="0">
                <a:solidFill>
                  <a:schemeClr val="tx1"/>
                </a:solidFill>
              </a:rPr>
              <a:t>2</a:t>
            </a:r>
            <a:r>
              <a:rPr lang="ru-RU" sz="1800" b="1" dirty="0" smtClean="0">
                <a:solidFill>
                  <a:schemeClr val="tx1"/>
                </a:solidFill>
              </a:rPr>
              <a:t>   б) 3    в) 3</a:t>
            </a:r>
            <a:r>
              <a:rPr lang="ru-RU" sz="1800" b="1" baseline="30000" dirty="0" smtClean="0">
                <a:solidFill>
                  <a:schemeClr val="tx1"/>
                </a:solidFill>
              </a:rPr>
              <a:t>3</a:t>
            </a:r>
            <a:endParaRPr lang="ru-RU" sz="1800" b="1" dirty="0" smtClean="0">
              <a:solidFill>
                <a:schemeClr val="tx1"/>
              </a:solidFill>
            </a:endParaRPr>
          </a:p>
          <a:p>
            <a:r>
              <a:rPr lang="ru-RU" sz="1800" b="1" dirty="0" smtClean="0">
                <a:solidFill>
                  <a:schemeClr val="tx1"/>
                </a:solidFill>
              </a:rPr>
              <a:t>4   Вычислите </a:t>
            </a:r>
            <a:r>
              <a:rPr lang="ru-RU" b="1" dirty="0">
                <a:solidFill>
                  <a:schemeClr val="tx1"/>
                </a:solidFill>
              </a:rPr>
              <a:t>4</a:t>
            </a:r>
            <a:r>
              <a:rPr lang="ru-RU" b="1" baseline="30000" dirty="0">
                <a:solidFill>
                  <a:schemeClr val="tx1"/>
                </a:solidFill>
              </a:rPr>
              <a:t>2</a:t>
            </a:r>
            <a:r>
              <a:rPr lang="ru-RU" b="1" dirty="0">
                <a:solidFill>
                  <a:schemeClr val="tx1"/>
                </a:solidFill>
              </a:rPr>
              <a:t>+2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а) 18   б)16   в)</a:t>
            </a:r>
            <a:r>
              <a:rPr lang="ru-RU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4499992" y="1196752"/>
            <a:ext cx="4038600" cy="4525963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 2"/>
              <a:buNone/>
            </a:pPr>
            <a:r>
              <a:rPr lang="ru-RU" sz="1800" b="1" dirty="0" smtClean="0"/>
              <a:t> </a:t>
            </a:r>
            <a:r>
              <a:rPr lang="en-US" sz="1800" b="1" dirty="0" smtClean="0"/>
              <a:t>II</a:t>
            </a:r>
            <a:r>
              <a:rPr lang="ru-RU" sz="1800" b="1" dirty="0" smtClean="0"/>
              <a:t> Вариант.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1.  Как называется цифра 5 в выражении  5</a:t>
            </a:r>
            <a:r>
              <a:rPr lang="ru-RU" sz="1800" b="1" baseline="30000" dirty="0" smtClean="0"/>
              <a:t>2</a:t>
            </a:r>
            <a:r>
              <a:rPr lang="ru-RU" sz="1800" b="1" dirty="0" smtClean="0"/>
              <a:t>=25.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а) основание степени;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б) показатель степени;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в) степень.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2.   Вычислите:   10</a:t>
            </a:r>
            <a:r>
              <a:rPr lang="ru-RU" sz="1800" b="1" baseline="30000" dirty="0" smtClean="0"/>
              <a:t>3</a:t>
            </a:r>
            <a:endParaRPr lang="ru-RU" sz="1800" b="1" dirty="0" smtClean="0"/>
          </a:p>
          <a:p>
            <a:pPr>
              <a:buFont typeface="Wingdings 2"/>
              <a:buNone/>
            </a:pPr>
            <a:r>
              <a:rPr lang="ru-RU" sz="1800" b="1" dirty="0" smtClean="0"/>
              <a:t>а) 30, б)100,  в)1000.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3.  Вычислите: 6</a:t>
            </a:r>
            <a:r>
              <a:rPr lang="ru-RU" sz="1800" b="1" baseline="30000" dirty="0" smtClean="0"/>
              <a:t>2</a:t>
            </a:r>
            <a:endParaRPr lang="ru-RU" sz="1800" b="1" dirty="0" smtClean="0"/>
          </a:p>
          <a:p>
            <a:pPr>
              <a:buFont typeface="Wingdings 2"/>
              <a:buNone/>
            </a:pPr>
            <a:r>
              <a:rPr lang="ru-RU" sz="1800" b="1" dirty="0" smtClean="0"/>
              <a:t>а) 45, б)36, в) 63.</a:t>
            </a:r>
          </a:p>
          <a:p>
            <a:pPr>
              <a:buFont typeface="Wingdings 2"/>
              <a:buNone/>
            </a:pPr>
            <a:r>
              <a:rPr lang="ru-RU" sz="1800" b="1" dirty="0" smtClean="0"/>
              <a:t>4. Найдите значение выражения:   3</a:t>
            </a:r>
            <a:r>
              <a:rPr lang="ru-RU" sz="1800" b="1" baseline="30000" dirty="0" smtClean="0"/>
              <a:t>2 </a:t>
            </a:r>
            <a:r>
              <a:rPr lang="ru-RU" sz="1800" b="1" dirty="0" smtClean="0"/>
              <a:t>+ 5</a:t>
            </a:r>
            <a:br>
              <a:rPr lang="ru-RU" sz="1800" b="1" dirty="0" smtClean="0"/>
            </a:br>
            <a:r>
              <a:rPr lang="ru-RU" sz="1800" b="1" dirty="0" smtClean="0"/>
              <a:t>а) 14  б) 16   в)34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7428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Ключ к тесту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Вариант 1.</a:t>
            </a:r>
          </a:p>
          <a:p>
            <a:r>
              <a:rPr lang="ru-RU" dirty="0" smtClean="0"/>
              <a:t>1. б</a:t>
            </a:r>
          </a:p>
          <a:p>
            <a:r>
              <a:rPr lang="ru-RU" dirty="0" smtClean="0"/>
              <a:t>2. б</a:t>
            </a:r>
          </a:p>
          <a:p>
            <a:r>
              <a:rPr lang="ru-RU" dirty="0" smtClean="0"/>
              <a:t>3. а</a:t>
            </a:r>
          </a:p>
          <a:p>
            <a:r>
              <a:rPr lang="ru-RU" dirty="0" smtClean="0"/>
              <a:t>4. 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Вариант 2</a:t>
            </a:r>
          </a:p>
          <a:p>
            <a:r>
              <a:rPr lang="ru-RU" dirty="0" smtClean="0"/>
              <a:t>1. а</a:t>
            </a:r>
          </a:p>
          <a:p>
            <a:r>
              <a:rPr lang="ru-RU" dirty="0" smtClean="0"/>
              <a:t>2. в</a:t>
            </a:r>
          </a:p>
          <a:p>
            <a:r>
              <a:rPr lang="ru-RU" dirty="0" smtClean="0"/>
              <a:t>3. б</a:t>
            </a:r>
          </a:p>
          <a:p>
            <a:r>
              <a:rPr lang="ru-RU" dirty="0" smtClean="0"/>
              <a:t>4. 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99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3000" t="2000" r="4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96752"/>
            <a:ext cx="7924800" cy="4392488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	</a:t>
            </a:r>
            <a:br>
              <a:rPr lang="ru-RU" dirty="0" smtClean="0"/>
            </a:br>
            <a:r>
              <a:rPr lang="ru-RU" dirty="0" smtClean="0"/>
              <a:t>		</a:t>
            </a:r>
            <a:r>
              <a:rPr lang="ru-RU" dirty="0" smtClean="0">
                <a:solidFill>
                  <a:schemeClr val="bg1"/>
                </a:solidFill>
              </a:rPr>
              <a:t>Домашнее задание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	п.16 стр. 98-99,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№ 668 (1 столбик)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	№ 657 (3 столбик)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44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942687"/>
            <a:ext cx="82296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Сегодня я на уроке:</a:t>
            </a:r>
          </a:p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- повторил …</a:t>
            </a:r>
          </a:p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- узнал …</a:t>
            </a:r>
          </a:p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- научился…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5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289</TotalTime>
  <Words>343</Words>
  <Application>Microsoft Office PowerPoint</Application>
  <PresentationFormat>Экран (4:3)</PresentationFormat>
  <Paragraphs>128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Степень числа. Квадрат и куб числа. 5 класс</vt:lpstr>
      <vt:lpstr>Презентация PowerPoint</vt:lpstr>
      <vt:lpstr>Что можно заметить в них? Есть ли способ замены произведения другим действием?</vt:lpstr>
      <vt:lpstr>Каждому числу соответствует буква. Вычислив примеры, Вы узнаете тему нашего занятия.</vt:lpstr>
      <vt:lpstr>Степень числа. Квадрат и куб числа</vt:lpstr>
      <vt:lpstr> </vt:lpstr>
      <vt:lpstr>СТЕПЕНЬ ЧИСЛА an – cтепень a – основание степени n – показатель степени </vt:lpstr>
      <vt:lpstr>Назовите основание и показатели степени: 6^7 〖12〗^3 4^10 〖15〗^2 8^1</vt:lpstr>
      <vt:lpstr>Учебник стр. 100 № 653 (1 столбик) </vt:lpstr>
      <vt:lpstr>Что можно заметить в них? Есть ли способ замены произведения другим действием?</vt:lpstr>
      <vt:lpstr>Учебник, стр. 100, № 656</vt:lpstr>
      <vt:lpstr>Найдите значение выражения  № 657 (1 столбик)</vt:lpstr>
      <vt:lpstr>Тест </vt:lpstr>
      <vt:lpstr>Ключ к тесту</vt:lpstr>
      <vt:lpstr>      Домашнее задание   п.16 стр. 98-99,  № 668 (1 столбик)   № 657 (3 столбик)  </vt:lpstr>
      <vt:lpstr>Сегодня я на уроке: - повторил … - узнал … - научился…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Степень числа. Квадрат и куб числа.</dc:title>
  <dc:creator>Mixa</dc:creator>
  <cp:lastModifiedBy>Mixa</cp:lastModifiedBy>
  <cp:revision>23</cp:revision>
  <cp:lastPrinted>2014-11-21T15:22:01Z</cp:lastPrinted>
  <dcterms:created xsi:type="dcterms:W3CDTF">2014-11-20T13:06:13Z</dcterms:created>
  <dcterms:modified xsi:type="dcterms:W3CDTF">2014-11-26T13:39:45Z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1689037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