
<file path=[Content_Types].xml><?xml version="1.0" encoding="utf-8"?>
<Types xmlns="http://schemas.openxmlformats.org/package/2006/content-types">
  <Override ContentType="application/vnd.openxmlformats-officedocument.presentationml.slide+xml" PartName="/ppt/slides/slide6.xml"/>
  <Override ContentType="application/vnd.openxmlformats-officedocument.presentationml.slide+xml" PartName="/ppt/slides/slide29.xml"/>
  <Override ContentType="application/vnd.openxmlformats-officedocument.presentationml.slide+xml" PartName="/ppt/slides/slide38.xml"/>
  <Override ContentType="application/vnd.openxmlformats-officedocument.presentationml.slide+xml" PartName="/ppt/slides/slide47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7.xml"/>
  <Override ContentType="application/vnd.openxmlformats-officedocument.presentationml.slide+xml" PartName="/ppt/slides/slide36.xml"/>
  <Override ContentType="application/vnd.openxmlformats-officedocument.presentationml.slide+xml" PartName="/ppt/slides/slide45.xml"/>
  <Override ContentType="application/vnd.openxmlformats-officedocument.presentationml.slide+xml" PartName="/ppt/slides/slide5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2.xml"/>
  <Override ContentType="application/vnd.openxmlformats-officedocument.presentationml.slide+xml" PartName="/ppt/slides/slide16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43.xml"/>
  <Override ContentType="application/vnd.openxmlformats-officedocument.presentationml.slide+xml" PartName="/ppt/slides/slide52.xml"/>
  <Override ContentType="application/vnd.openxmlformats-officedocument.theme+xml" PartName="/ppt/theme/theme1.xml"/>
  <Override ContentType="application/vnd.openxmlformats-officedocument.presentationml.slideLayout+xml" PartName="/ppt/slideLayouts/slideLayout2.xml"/>
  <Default ContentType="application/vnd.openxmlformats-package.relationships+xml" Extension="rels"/>
  <Default ContentType="application/xml" Extension="xml"/>
  <Override ContentType="application/vnd.openxmlformats-officedocument.presentationml.slide+xml" PartName="/ppt/slides/slide14.xml"/>
  <Override ContentType="application/vnd.openxmlformats-officedocument.presentationml.slide+xml" PartName="/ppt/slides/slide23.xml"/>
  <Override ContentType="application/vnd.openxmlformats-officedocument.presentationml.slide+xml" PartName="/ppt/slides/slide32.xml"/>
  <Override ContentType="application/vnd.openxmlformats-officedocument.presentationml.slide+xml" PartName="/ppt/slides/slide41.xml"/>
  <Override ContentType="application/vnd.openxmlformats-officedocument.presentationml.slide+xml" PartName="/ppt/slides/slide50.xml"/>
  <Override ContentType="application/vnd.openxmlformats-officedocument.presentationml.slide+xml" PartName="/ppt/slides/slide10.xml"/>
  <Override ContentType="application/vnd.openxmlformats-officedocument.presentationml.slide+xml" PartName="/ppt/slides/slide12.xml"/>
  <Override ContentType="application/vnd.openxmlformats-officedocument.presentationml.slide+xml" PartName="/ppt/slides/slide21.xml"/>
  <Override ContentType="application/vnd.openxmlformats-officedocument.presentationml.slide+xml" PartName="/ppt/slides/slide3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4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presentationml.slide+xml" PartName="/ppt/slides/slide5.xml"/>
  <Override ContentType="application/vnd.openxmlformats-officedocument.presentationml.slide+xml" PartName="/ppt/slides/slide19.xml"/>
  <Override ContentType="application/vnd.openxmlformats-officedocument.presentationml.slide+xml" PartName="/ppt/slides/slide28.xml"/>
  <Override ContentType="application/vnd.openxmlformats-officedocument.presentationml.slide+xml" PartName="/ppt/slides/slide39.xml"/>
  <Override ContentType="application/vnd.openxmlformats-officedocument.presentationml.slide+xml" PartName="/ppt/slides/slide48.xml"/>
  <Override ContentType="application/vnd.openxmlformats-officedocument.presentationml.slideLayout+xml" PartName="/ppt/slideLayouts/slideLayout7.xml"/>
  <Default ContentType="image/png" Extension="png"/>
  <Default ContentType="application/vnd.openxmlformats-officedocument.oleObject" Extension="bin"/>
  <Override ContentType="application/vnd.openxmlformats-officedocument.presentationml.slide+xml" PartName="/ppt/slides/slide3.xml"/>
  <Override ContentType="application/vnd.openxmlformats-officedocument.presentationml.slide+xml" PartName="/ppt/slides/slide17.xml"/>
  <Override ContentType="application/vnd.openxmlformats-officedocument.presentationml.slide+xml" PartName="/ppt/slides/slide26.xml"/>
  <Override ContentType="application/vnd.openxmlformats-officedocument.presentationml.slide+xml" PartName="/ppt/slides/slide37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5.xml"/>
  <Override ContentType="application/vnd.openxmlformats-officedocument.presentationml.slide+xml" PartName="/ppt/slides/slide1.xml"/>
  <Override ContentType="application/vnd.openxmlformats-officedocument.presentationml.slide+xml" PartName="/ppt/slides/slide15.xml"/>
  <Override ContentType="application/vnd.openxmlformats-officedocument.presentationml.slide+xml" PartName="/ppt/slides/slide24.xml"/>
  <Override ContentType="application/vnd.openxmlformats-officedocument.presentationml.slide+xml" PartName="/ppt/slides/slide33.xml"/>
  <Override ContentType="application/vnd.openxmlformats-officedocument.presentationml.slide+xml" PartName="/ppt/slides/slide35.xml"/>
  <Override ContentType="application/vnd.openxmlformats-officedocument.presentationml.slide+xml" PartName="/ppt/slides/slide44.xml"/>
  <Override ContentType="application/vnd.openxmlformats-officedocument.presentationml.slide+xml" PartName="/ppt/slides/slide53.xml"/>
  <Default ContentType="image/jpeg" Extension="jpeg"/>
  <Override ContentType="application/vnd.openxmlformats-officedocument.presentationml.slideLayout+xml" PartName="/ppt/slideLayouts/slideLayout3.xml"/>
  <Default ContentType="image/x-emf" Extension="emf"/>
  <Override ContentType="application/vnd.openxmlformats-officedocument.presentationml.presentation.main+xml" PartName="/ppt/presentation.xml"/>
  <Override ContentType="application/vnd.openxmlformats-officedocument.presentationml.slide+xml" PartName="/ppt/slides/slide13.xml"/>
  <Override ContentType="application/vnd.openxmlformats-officedocument.presentationml.slide+xml" PartName="/ppt/slides/slide22.xml"/>
  <Override ContentType="application/vnd.openxmlformats-officedocument.presentationml.slide+xml" PartName="/ppt/slides/slide31.xml"/>
  <Override ContentType="application/vnd.openxmlformats-officedocument.presentationml.slide+xml" PartName="/ppt/slides/slide42.xml"/>
  <Override ContentType="application/vnd.openxmlformats-officedocument.presentationml.slide+xml" PartName="/ppt/slides/slide51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1.xml"/>
  <Override ContentType="application/vnd.openxmlformats-officedocument.presentationml.slide+xml" PartName="/ppt/slides/slide20.xml"/>
  <Override ContentType="application/vnd.openxmlformats-officedocument.presentationml.slide+xml" PartName="/ppt/slides/slide40.xml"/>
  <Override ContentType="application/vnd.openxmlformats-officedocument.presentationml.slideLayout+xml" PartName="/ppt/slideLayouts/slideLayout10.xml"/>
  <Default ContentType="application/vnd.openxmlformats-officedocument.vmlDrawing" Extension="v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315" r:id="rId2"/>
    <p:sldId id="272" r:id="rId3"/>
    <p:sldId id="305" r:id="rId4"/>
    <p:sldId id="271" r:id="rId5"/>
    <p:sldId id="262" r:id="rId6"/>
    <p:sldId id="260" r:id="rId7"/>
    <p:sldId id="298" r:id="rId8"/>
    <p:sldId id="265" r:id="rId9"/>
    <p:sldId id="264" r:id="rId10"/>
    <p:sldId id="316" r:id="rId11"/>
    <p:sldId id="267" r:id="rId12"/>
    <p:sldId id="268" r:id="rId13"/>
    <p:sldId id="269" r:id="rId14"/>
    <p:sldId id="280" r:id="rId15"/>
    <p:sldId id="270" r:id="rId16"/>
    <p:sldId id="317" r:id="rId17"/>
    <p:sldId id="304" r:id="rId18"/>
    <p:sldId id="273" r:id="rId19"/>
    <p:sldId id="274" r:id="rId20"/>
    <p:sldId id="275" r:id="rId21"/>
    <p:sldId id="301" r:id="rId22"/>
    <p:sldId id="306" r:id="rId23"/>
    <p:sldId id="302" r:id="rId24"/>
    <p:sldId id="303" r:id="rId25"/>
    <p:sldId id="314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5" r:id="rId34"/>
    <p:sldId id="294" r:id="rId35"/>
    <p:sldId id="296" r:id="rId36"/>
    <p:sldId id="285" r:id="rId37"/>
    <p:sldId id="284" r:id="rId38"/>
    <p:sldId id="293" r:id="rId39"/>
    <p:sldId id="278" r:id="rId40"/>
    <p:sldId id="279" r:id="rId41"/>
    <p:sldId id="282" r:id="rId42"/>
    <p:sldId id="283" r:id="rId43"/>
    <p:sldId id="276" r:id="rId44"/>
    <p:sldId id="299" r:id="rId45"/>
    <p:sldId id="318" r:id="rId46"/>
    <p:sldId id="300" r:id="rId47"/>
    <p:sldId id="319" r:id="rId48"/>
    <p:sldId id="281" r:id="rId49"/>
    <p:sldId id="307" r:id="rId50"/>
    <p:sldId id="308" r:id="rId51"/>
    <p:sldId id="310" r:id="rId52"/>
    <p:sldId id="311" r:id="rId53"/>
    <p:sldId id="312" r:id="rId54"/>
    <p:sldId id="277" r:id="rId55"/>
    <p:sldId id="313" r:id="rId5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FF00"/>
    <a:srgbClr val="0000CC"/>
    <a:srgbClr val="3333FF"/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699" autoAdjust="0"/>
    <p:restoredTop sz="94660"/>
  </p:normalViewPr>
  <p:slideViewPr>
    <p:cSldViewPr>
      <p:cViewPr>
        <p:scale>
          <a:sx n="45" d="100"/>
          <a:sy n="45" d="100"/>
        </p:scale>
        <p:origin x="-1206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4" y="5254284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9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7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5278F24-0693-48BE-ACDE-D328526BE661}" type="datetimeFigureOut">
              <a:rPr lang="ru-RU" smtClean="0"/>
              <a:pPr/>
              <a:t>25.08.2013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5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8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985CDBA6-08B6-4FAE-9BB7-ED4B75DC37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05278F24-0693-48BE-ACDE-D328526BE661}" type="datetimeFigureOut">
              <a:rPr lang="ru-RU" smtClean="0"/>
              <a:pPr/>
              <a:t>25.08.2013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7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CDBA6-08B6-4FAE-9BB7-ED4B75DC37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5" y="7035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4" y="309491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05278F24-0693-48BE-ACDE-D328526BE661}" type="datetimeFigureOut">
              <a:rPr lang="ru-RU" smtClean="0"/>
              <a:pPr/>
              <a:t>25.08.2013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7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985CDBA6-08B6-4FAE-9BB7-ED4B75DC372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5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1" y="7034"/>
            <a:ext cx="9136967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5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8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8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5278F24-0693-48BE-ACDE-D328526BE661}" type="datetimeFigureOut">
              <a:rPr lang="ru-RU" smtClean="0"/>
              <a:pPr/>
              <a:t>25.08.2013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85CDBA6-08B6-4FAE-9BB7-ED4B75DC37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9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7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7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29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29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5278F24-0693-48BE-ACDE-D328526BE661}" type="datetimeFigureOut">
              <a:rPr lang="ru-RU" smtClean="0"/>
              <a:pPr/>
              <a:t>25.08.2013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985CDBA6-08B6-4FAE-9BB7-ED4B75DC37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78F24-0693-48BE-ACDE-D328526BE661}" type="datetimeFigureOut">
              <a:rPr lang="ru-RU" smtClean="0"/>
              <a:pPr/>
              <a:t>25.08.2013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CDBA6-08B6-4FAE-9BB7-ED4B75DC37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5278F24-0693-48BE-ACDE-D328526BE661}" type="datetimeFigureOut">
              <a:rPr lang="ru-RU" smtClean="0"/>
              <a:pPr/>
              <a:t>25.08.2013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1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85CDBA6-08B6-4FAE-9BB7-ED4B75DC37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1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5278F24-0693-48BE-ACDE-D328526BE661}" type="datetimeFigureOut">
              <a:rPr lang="ru-RU" smtClean="0"/>
              <a:pPr/>
              <a:t>25.08.2013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985CDBA6-08B6-4FAE-9BB7-ED4B75DC37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5278F24-0693-48BE-ACDE-D328526BE661}" type="datetimeFigureOut">
              <a:rPr lang="ru-RU" smtClean="0"/>
              <a:pPr/>
              <a:t>25.08.2013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985CDBA6-08B6-4FAE-9BB7-ED4B75DC37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78F24-0693-48BE-ACDE-D328526BE661}" type="datetimeFigureOut">
              <a:rPr lang="ru-RU" smtClean="0"/>
              <a:pPr/>
              <a:t>25.08.2013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CDBA6-08B6-4FAE-9BB7-ED4B75DC37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78F24-0693-48BE-ACDE-D328526BE661}" type="datetimeFigureOut">
              <a:rPr lang="ru-RU" smtClean="0"/>
              <a:pPr/>
              <a:t>25.08.2013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CDBA6-08B6-4FAE-9BB7-ED4B75DC37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5" y="14069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" y="7034"/>
            <a:ext cx="9136967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5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5278F24-0693-48BE-ACDE-D328526BE661}" type="datetimeFigureOut">
              <a:rPr lang="ru-RU" smtClean="0"/>
              <a:pPr/>
              <a:t>25.08.2013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1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985CDBA6-08B6-4FAE-9BB7-ED4B75DC372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 ?><Relationships xmlns="http://schemas.openxmlformats.org/package/2006/relationships"><Relationship Id="rId2" Target="../media/image3.jpeg" Type="http://schemas.openxmlformats.org/officeDocument/2006/relationships/image"/><Relationship Id="rId1" Target="../slideLayouts/slideLayout4.xml" Type="http://schemas.openxmlformats.org/officeDocument/2006/relationships/slideLayout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22_%D0%B0%D0%B2%D0%B3%D1%83%D1%81%D1%82%D0%B0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u.wikipedia.org/wiki/%D0%9D%D0%B0%D1%86%D0%B8%D0%BE%D0%BD%D0%B0%D0%BB%D1%8C%D0%BD%D1%8B%D0%B9_%D1%84%D0%BB%D0%B0%D0%B3" TargetMode="External"/><Relationship Id="rId4" Type="http://schemas.openxmlformats.org/officeDocument/2006/relationships/hyperlink" Target="http://ru.wikipedia.org/wiki/1991_%D0%B3%D0%BE%D0%B4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5.xml.rels><?xml version="1.0" encoding="UTF-8" standalone="yes" ?><Relationships xmlns="http://schemas.openxmlformats.org/package/2006/relationships"><Relationship Id="rId2" Target="../media/image14.jpeg" Type="http://schemas.openxmlformats.org/officeDocument/2006/relationships/image"/><Relationship Id="rId1" Target="../slideLayouts/slideLayout6.xml" Type="http://schemas.openxmlformats.org/officeDocument/2006/relationships/slideLayout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 ?><Relationships xmlns="http://schemas.openxmlformats.org/package/2006/relationships"><Relationship Id="rId2" Target="../media/image16.jpeg" Type="http://schemas.openxmlformats.org/officeDocument/2006/relationships/image"/><Relationship Id="rId1" Target="../slideLayouts/slideLayout4.xml" Type="http://schemas.openxmlformats.org/officeDocument/2006/relationships/slideLayout"/></Relationships>
</file>

<file path=ppt/slides/_rels/slide19.xml.rels><?xml version="1.0" encoding="UTF-8" standalone="yes" ?><Relationships xmlns="http://schemas.openxmlformats.org/package/2006/relationships"><Relationship Id="rId3" Target="../media/image17.jpeg" Type="http://schemas.openxmlformats.org/officeDocument/2006/relationships/image"/><Relationship Id="rId2" Target="http://ru.wikipedia.org/wiki/%D0%94%D0%BC%D0%B8%D1%82%D1%80%D0%B8%D0%B9_%D0%98%D0%B2%D0%B0%D0%BD%D0%BE%D0%B2%D0%B8%D1%87_%D0%94%D0%BE%D0%BD%D1%81%D0%BA%D0%BE%D0%B9" TargetMode="External" Type="http://schemas.openxmlformats.org/officeDocument/2006/relationships/hyperlink"/><Relationship Id="rId1" Target="../slideLayouts/slideLayout4.xml" Type="http://schemas.openxmlformats.org/officeDocument/2006/relationships/slideLayout"/></Relationships>
</file>

<file path=ppt/slides/_rels/slide20.xml.rels><?xml version="1.0" encoding="UTF-8" standalone="yes" ?><Relationships xmlns="http://schemas.openxmlformats.org/package/2006/relationships"><Relationship Id="rId2" Target="../media/image18.jpeg" Type="http://schemas.openxmlformats.org/officeDocument/2006/relationships/image"/><Relationship Id="rId1" Target="../slideLayouts/slideLayout4.xml" Type="http://schemas.openxmlformats.org/officeDocument/2006/relationships/slideLayout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ru.wikipedia.org/wiki/1625_%D0%B3%D0%BE%D0%B4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 ?><Relationships xmlns="http://schemas.openxmlformats.org/package/2006/relationships"><Relationship Id="rId2" Target="../media/image44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0.xml.rels><?xml version="1.0" encoding="UTF-8" standalone="yes" ?><Relationships xmlns="http://schemas.openxmlformats.org/package/2006/relationships"><Relationship Id="rId2" Target="../media/image4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расЮг\Pictures\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7000892" cy="19470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b="1" dirty="0" smtClean="0">
                <a:ln w="63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26000" dist="26000" dir="145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МОЯ  МОСКВА</a:t>
            </a:r>
            <a:br>
              <a:rPr lang="ru-RU" sz="6600" b="1" dirty="0" smtClean="0">
                <a:ln w="63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26000" dist="26000" dir="145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ru-RU" sz="6600" b="1" dirty="0" smtClean="0">
                <a:ln w="63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26000" dist="26000" dir="145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866 ЛЕТ</a:t>
            </a:r>
            <a:endParaRPr lang="ru-RU" sz="6600" b="1" dirty="0">
              <a:ln w="6350"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26000" dist="26000" dir="14500000" algn="tl" rotWithShape="0">
                  <a:srgbClr val="000000">
                    <a:alpha val="40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1666526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n w="6350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4 апреля 1147 г. - первое упоминание в летописях </a:t>
            </a:r>
            <a:br>
              <a:rPr lang="ru-RU" sz="3600" b="1" dirty="0" smtClean="0">
                <a:ln w="6350">
                  <a:solidFill>
                    <a:srgbClr val="FFC000"/>
                  </a:solidFill>
                </a:ln>
                <a:solidFill>
                  <a:srgbClr val="FFFF00"/>
                </a:solidFill>
              </a:rPr>
            </a:br>
            <a:r>
              <a:rPr lang="ru-RU" sz="3600" b="1" dirty="0" smtClean="0">
                <a:ln w="6350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о Москве</a:t>
            </a:r>
            <a:endParaRPr lang="ru-RU" sz="3600" b="1" dirty="0">
              <a:ln w="6350">
                <a:solidFill>
                  <a:srgbClr val="FFC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29058" y="1722438"/>
            <a:ext cx="5214943" cy="492127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    …1147 год. Сын Владимира Мономаха, ростово-суздальский князь Юрий, прозванный Долгоруким, принимал  в городке под названием </a:t>
            </a:r>
            <a:r>
              <a:rPr lang="ru-RU" sz="2800" b="1" dirty="0" err="1" smtClean="0">
                <a:solidFill>
                  <a:srgbClr val="FF0000"/>
                </a:solidFill>
              </a:rPr>
              <a:t>Москов</a:t>
            </a:r>
            <a:r>
              <a:rPr lang="ru-RU" sz="2800" b="1" dirty="0" smtClean="0">
                <a:solidFill>
                  <a:srgbClr val="FF0000"/>
                </a:solidFill>
              </a:rPr>
              <a:t> своих друзей во главе с новгород-северским князем Святославом.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    Это произошло более  866 лет назад.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4283" y="1722438"/>
            <a:ext cx="3748087" cy="4921272"/>
          </a:xfrm>
          <a:noFill/>
          <a:ln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6857999"/>
          </a:xfrm>
          <a:prstGeom prst="rect">
            <a:avLst/>
          </a:prstGeom>
          <a:ln w="381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4800" dirty="0" smtClean="0">
                <a:solidFill>
                  <a:srgbClr val="FFFF00"/>
                </a:solidFill>
              </a:rPr>
              <a:t>Нет  тебе на свете равных,</a:t>
            </a:r>
            <a:br>
              <a:rPr lang="ru-RU" sz="4800" dirty="0" smtClean="0">
                <a:solidFill>
                  <a:srgbClr val="FFFF00"/>
                </a:solidFill>
              </a:rPr>
            </a:br>
            <a:r>
              <a:rPr lang="ru-RU" sz="4800" dirty="0" smtClean="0">
                <a:solidFill>
                  <a:srgbClr val="FFFF00"/>
                </a:solidFill>
              </a:rPr>
              <a:t>Стародавняя Москва!</a:t>
            </a:r>
            <a:br>
              <a:rPr lang="ru-RU" sz="4800" dirty="0" smtClean="0">
                <a:solidFill>
                  <a:srgbClr val="FFFF00"/>
                </a:solidFill>
              </a:rPr>
            </a:br>
            <a:r>
              <a:rPr lang="ru-RU" sz="4800" dirty="0" smtClean="0">
                <a:solidFill>
                  <a:srgbClr val="FFFF00"/>
                </a:solidFill>
              </a:rPr>
              <a:t>Блеском дней, вовеки славных</a:t>
            </a:r>
            <a:br>
              <a:rPr lang="ru-RU" sz="4800" dirty="0" smtClean="0">
                <a:solidFill>
                  <a:srgbClr val="FFFF00"/>
                </a:solidFill>
              </a:rPr>
            </a:br>
            <a:r>
              <a:rPr lang="ru-RU" sz="4800" dirty="0" smtClean="0">
                <a:solidFill>
                  <a:srgbClr val="FFFF00"/>
                </a:solidFill>
              </a:rPr>
              <a:t>Будешь ты всегда жива!</a:t>
            </a:r>
            <a:br>
              <a:rPr lang="ru-RU" sz="4800" dirty="0" smtClean="0">
                <a:solidFill>
                  <a:srgbClr val="FFFF00"/>
                </a:solidFill>
              </a:rPr>
            </a:br>
            <a:r>
              <a:rPr lang="ru-RU" sz="4800" dirty="0" smtClean="0">
                <a:solidFill>
                  <a:srgbClr val="FFFF00"/>
                </a:solidFill>
              </a:rPr>
              <a:t>Град, что строил Долгорукий</a:t>
            </a:r>
            <a:br>
              <a:rPr lang="ru-RU" sz="4800" dirty="0" smtClean="0">
                <a:solidFill>
                  <a:srgbClr val="FFFF00"/>
                </a:solidFill>
              </a:rPr>
            </a:br>
            <a:r>
              <a:rPr lang="ru-RU" sz="4800" dirty="0" smtClean="0">
                <a:solidFill>
                  <a:srgbClr val="FFFF00"/>
                </a:solidFill>
              </a:rPr>
              <a:t>Посреди глухих лесов,</a:t>
            </a:r>
            <a:br>
              <a:rPr lang="ru-RU" sz="4800" dirty="0" smtClean="0">
                <a:solidFill>
                  <a:srgbClr val="FFFF00"/>
                </a:solidFill>
              </a:rPr>
            </a:br>
            <a:r>
              <a:rPr lang="ru-RU" sz="4800" dirty="0" smtClean="0">
                <a:solidFill>
                  <a:srgbClr val="FFFF00"/>
                </a:solidFill>
              </a:rPr>
              <a:t>Вознесли любовно внуки</a:t>
            </a:r>
            <a:br>
              <a:rPr lang="ru-RU" sz="4800" dirty="0" smtClean="0">
                <a:solidFill>
                  <a:srgbClr val="FFFF00"/>
                </a:solidFill>
              </a:rPr>
            </a:br>
            <a:r>
              <a:rPr lang="ru-RU" sz="4800" dirty="0" smtClean="0">
                <a:solidFill>
                  <a:srgbClr val="FFFF00"/>
                </a:solidFill>
              </a:rPr>
              <a:t>Выше прочих городов.</a:t>
            </a:r>
            <a:endParaRPr lang="ru-RU" sz="4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57232"/>
            <a:ext cx="9144000" cy="5715040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Численность – около 12 млн.</a:t>
            </a:r>
            <a:br>
              <a:rPr lang="ru-RU" sz="49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</a:br>
            <a:r>
              <a:rPr lang="ru-RU" sz="49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Округов - 9</a:t>
            </a:r>
            <a:br>
              <a:rPr lang="ru-RU" sz="49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</a:br>
            <a:r>
              <a:rPr lang="ru-RU" sz="49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Вокзалов - 9</a:t>
            </a:r>
            <a:br>
              <a:rPr lang="ru-RU" sz="49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</a:br>
            <a:r>
              <a:rPr lang="ru-RU" sz="49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Аэропортов - 5</a:t>
            </a:r>
            <a:br>
              <a:rPr lang="ru-RU" sz="49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</a:br>
            <a:r>
              <a:rPr lang="ru-RU" sz="49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Театров – более 150</a:t>
            </a:r>
            <a:br>
              <a:rPr lang="ru-RU" sz="49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</a:br>
            <a:r>
              <a:rPr lang="ru-RU" sz="49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Музеев – около 200</a:t>
            </a:r>
            <a:br>
              <a:rPr lang="ru-RU" sz="49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</a:br>
            <a:r>
              <a:rPr lang="ru-RU" sz="49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Цирков – 2</a:t>
            </a:r>
            <a:br>
              <a:rPr lang="ru-RU" sz="49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</a:br>
            <a:r>
              <a:rPr lang="ru-RU" sz="49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Улиц и площадей – более </a:t>
            </a:r>
            <a:br>
              <a:rPr lang="ru-RU" sz="49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</a:br>
            <a:r>
              <a:rPr lang="ru-RU" sz="49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                                     3500</a:t>
            </a:r>
            <a:br>
              <a:rPr lang="ru-RU" sz="49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</a:br>
            <a:r>
              <a:rPr lang="ru-RU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/>
            </a:r>
            <a:br>
              <a:rPr lang="ru-RU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</a:br>
            <a:endParaRPr lang="ru-RU" b="1" dirty="0">
              <a:ln w="6350">
                <a:solidFill>
                  <a:schemeClr val="bg1"/>
                </a:solidFill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286644" y="0"/>
            <a:ext cx="1571636" cy="6643710"/>
          </a:xfrm>
          <a:solidFill>
            <a:srgbClr val="0000CC"/>
          </a:solidFill>
          <a:ln w="57150">
            <a:solidFill>
              <a:srgbClr val="FFFF00"/>
            </a:solidFill>
          </a:ln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2800" b="1" i="1" dirty="0" smtClean="0">
                <a:ln>
                  <a:solidFill>
                    <a:schemeClr val="bg2">
                      <a:lumMod val="60000"/>
                      <a:lumOff val="40000"/>
                    </a:schemeClr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8 декабря</a:t>
            </a:r>
          </a:p>
          <a:p>
            <a:pPr algn="ctr">
              <a:buNone/>
            </a:pPr>
            <a:r>
              <a:rPr lang="ru-RU" sz="2800" b="1" i="1" dirty="0" smtClean="0">
                <a:ln>
                  <a:solidFill>
                    <a:schemeClr val="bg2">
                      <a:lumMod val="60000"/>
                      <a:lumOff val="40000"/>
                    </a:schemeClr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 2000 года Государственная Дума </a:t>
            </a:r>
            <a:r>
              <a:rPr lang="ru-RU" sz="2800" b="1" i="1" dirty="0" err="1" smtClean="0">
                <a:ln>
                  <a:solidFill>
                    <a:schemeClr val="bg2">
                      <a:lumMod val="60000"/>
                      <a:lumOff val="40000"/>
                    </a:schemeClr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пр</a:t>
            </a: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endParaRPr lang="ru-RU" sz="2800" b="1" i="1" dirty="0" smtClean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>
              <a:buNone/>
            </a:pPr>
            <a:r>
              <a:rPr lang="ru-RU" sz="2800" b="1" i="1" dirty="0" err="1" smtClean="0">
                <a:ln>
                  <a:solidFill>
                    <a:schemeClr val="bg2">
                      <a:lumMod val="60000"/>
                      <a:lumOff val="40000"/>
                    </a:schemeClr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няла</a:t>
            </a:r>
            <a:r>
              <a:rPr lang="ru-RU" sz="2800" b="1" i="1" dirty="0" smtClean="0">
                <a:ln>
                  <a:solidFill>
                    <a:schemeClr val="bg2">
                      <a:lumMod val="60000"/>
                      <a:lumOff val="40000"/>
                    </a:schemeClr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 Федеральный</a:t>
            </a:r>
          </a:p>
          <a:p>
            <a:pPr algn="ctr">
              <a:buNone/>
            </a:pPr>
            <a:r>
              <a:rPr lang="ru-RU" sz="2800" b="1" i="1" dirty="0" smtClean="0">
                <a:ln>
                  <a:solidFill>
                    <a:schemeClr val="bg2">
                      <a:lumMod val="60000"/>
                      <a:lumOff val="40000"/>
                    </a:schemeClr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Конституционны</a:t>
            </a:r>
          </a:p>
          <a:p>
            <a:pPr algn="ctr">
              <a:buNone/>
            </a:pPr>
            <a:r>
              <a:rPr lang="ru-RU" sz="2800" b="1" i="1" dirty="0" smtClean="0">
                <a:ln>
                  <a:solidFill>
                    <a:schemeClr val="bg2">
                      <a:lumMod val="60000"/>
                      <a:lumOff val="40000"/>
                    </a:schemeClr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закон </a:t>
            </a:r>
            <a:br>
              <a:rPr lang="ru-RU" sz="2800" b="1" i="1" dirty="0" smtClean="0">
                <a:ln>
                  <a:solidFill>
                    <a:schemeClr val="bg2">
                      <a:lumMod val="60000"/>
                      <a:lumOff val="40000"/>
                    </a:schemeClr>
                  </a:solidFill>
                </a:ln>
                <a:solidFill>
                  <a:srgbClr val="FFFF00"/>
                </a:solidFill>
                <a:latin typeface="Georgia" pitchFamily="18" charset="0"/>
              </a:rPr>
            </a:br>
            <a:r>
              <a:rPr lang="ru-RU" sz="2800" b="1" i="1" dirty="0" smtClean="0">
                <a:ln>
                  <a:solidFill>
                    <a:schemeClr val="bg2">
                      <a:lumMod val="60000"/>
                      <a:lumOff val="40000"/>
                    </a:schemeClr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«О Государственном гербе </a:t>
            </a:r>
          </a:p>
          <a:p>
            <a:pPr algn="ctr">
              <a:buNone/>
            </a:pPr>
            <a:r>
              <a:rPr lang="ru-RU" sz="2800" b="1" i="1" dirty="0" smtClean="0">
                <a:ln>
                  <a:solidFill>
                    <a:schemeClr val="bg2">
                      <a:lumMod val="60000"/>
                      <a:lumOff val="40000"/>
                    </a:schemeClr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Российской Федерации».</a:t>
            </a:r>
            <a:endParaRPr lang="ru-RU" b="1" dirty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4" descr="закон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1" y="0"/>
            <a:ext cx="1357323" cy="6572272"/>
          </a:xfrm>
        </p:spPr>
        <p:txBody>
          <a:bodyPr vert="wordArtVert">
            <a:normAutofit fontScale="90000"/>
          </a:bodyPr>
          <a:lstStyle/>
          <a:p>
            <a:pPr algn="ctr"/>
            <a:r>
              <a:rPr lang="ru-RU" sz="7200" b="1" dirty="0" smtClean="0">
                <a:ln w="6350">
                  <a:noFill/>
                </a:ln>
                <a:solidFill>
                  <a:schemeClr val="tx1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ГЕРБ</a:t>
            </a:r>
            <a:endParaRPr lang="ru-RU" sz="7200" b="1" dirty="0">
              <a:ln w="6350">
                <a:noFill/>
              </a:ln>
              <a:solidFill>
                <a:schemeClr val="tx1"/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43835" y="357166"/>
            <a:ext cx="1285884" cy="6215106"/>
          </a:xfrm>
        </p:spPr>
        <p:txBody>
          <a:bodyPr vert="horz">
            <a:noAutofit/>
          </a:bodyPr>
          <a:lstStyle/>
          <a:p>
            <a:pPr algn="ctr"/>
            <a:r>
              <a:rPr lang="ru-RU" sz="7000" b="1" dirty="0" smtClean="0">
                <a:effectLst>
                  <a:reflection blurRad="6350" stA="55000" endA="300" endPos="45500" dir="5400000" sy="-100000" algn="bl" rotWithShape="0"/>
                </a:effectLst>
              </a:rPr>
              <a:t>РОСС</a:t>
            </a:r>
          </a:p>
          <a:p>
            <a:pPr algn="ctr"/>
            <a:r>
              <a:rPr lang="ru-RU" sz="7000" b="1" dirty="0" smtClean="0">
                <a:effectLst>
                  <a:reflection blurRad="6350" stA="55000" endA="300" endPos="45500" dir="5400000" sy="-100000" algn="bl" rotWithShape="0"/>
                </a:effectLst>
              </a:rPr>
              <a:t>И</a:t>
            </a:r>
          </a:p>
          <a:p>
            <a:pPr algn="ctr"/>
            <a:r>
              <a:rPr lang="ru-RU" sz="7000" b="1" dirty="0" smtClean="0">
                <a:effectLst>
                  <a:reflection blurRad="6350" stA="55000" endA="300" endPos="45500" dir="5400000" sy="-100000" algn="bl" rotWithShape="0"/>
                </a:effectLst>
              </a:rPr>
              <a:t>И</a:t>
            </a:r>
            <a:endParaRPr lang="ru-RU" sz="7000" b="1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5" name="Picture 4" descr="1205834542_rf1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5" y="1"/>
            <a:ext cx="5786476" cy="6858000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71462"/>
            <a:ext cx="9429783" cy="6858000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77" y="267495"/>
            <a:ext cx="4429124" cy="6304778"/>
          </a:xfrm>
        </p:spPr>
        <p:txBody>
          <a:bodyPr>
            <a:normAutofit/>
          </a:bodyPr>
          <a:lstStyle/>
          <a:p>
            <a:pPr algn="ctr"/>
            <a:r>
              <a:rPr lang="ru-RU" sz="4400" b="1" i="1" dirty="0" smtClean="0">
                <a:ln w="6350">
                  <a:solidFill>
                    <a:srgbClr val="FF0000"/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Символами монархи -</a:t>
            </a:r>
            <a:br>
              <a:rPr lang="ru-RU" sz="4400" b="1" i="1" dirty="0" smtClean="0">
                <a:ln w="6350">
                  <a:solidFill>
                    <a:srgbClr val="FF0000"/>
                  </a:solidFill>
                </a:ln>
                <a:solidFill>
                  <a:srgbClr val="FFFF00"/>
                </a:solidFill>
                <a:latin typeface="Georgia" pitchFamily="18" charset="0"/>
              </a:rPr>
            </a:br>
            <a:r>
              <a:rPr lang="ru-RU" sz="4400" b="1" i="1" dirty="0" smtClean="0">
                <a:ln w="6350">
                  <a:solidFill>
                    <a:srgbClr val="FF0000"/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ческой </a:t>
            </a:r>
            <a:br>
              <a:rPr lang="ru-RU" sz="4400" b="1" i="1" dirty="0" smtClean="0">
                <a:ln w="6350">
                  <a:solidFill>
                    <a:srgbClr val="FF0000"/>
                  </a:solidFill>
                </a:ln>
                <a:solidFill>
                  <a:srgbClr val="FFFF00"/>
                </a:solidFill>
                <a:latin typeface="Georgia" pitchFamily="18" charset="0"/>
              </a:rPr>
            </a:br>
            <a:r>
              <a:rPr lang="ru-RU" sz="4400" b="1" i="1" dirty="0" smtClean="0">
                <a:ln w="6350">
                  <a:solidFill>
                    <a:srgbClr val="FF0000"/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власти </a:t>
            </a:r>
            <a:br>
              <a:rPr lang="ru-RU" sz="4400" b="1" i="1" dirty="0" smtClean="0">
                <a:ln w="6350">
                  <a:solidFill>
                    <a:srgbClr val="FF0000"/>
                  </a:solidFill>
                </a:ln>
                <a:solidFill>
                  <a:srgbClr val="FFFF00"/>
                </a:solidFill>
                <a:latin typeface="Georgia" pitchFamily="18" charset="0"/>
              </a:rPr>
            </a:br>
            <a:r>
              <a:rPr lang="ru-RU" sz="4400" b="1" i="1" dirty="0" smtClean="0">
                <a:ln w="6350">
                  <a:solidFill>
                    <a:srgbClr val="FF0000"/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в России </a:t>
            </a:r>
            <a:br>
              <a:rPr lang="ru-RU" sz="4400" b="1" i="1" dirty="0" smtClean="0">
                <a:ln w="6350">
                  <a:solidFill>
                    <a:srgbClr val="FF0000"/>
                  </a:solidFill>
                </a:ln>
                <a:solidFill>
                  <a:srgbClr val="FFFF00"/>
                </a:solidFill>
                <a:latin typeface="Georgia" pitchFamily="18" charset="0"/>
              </a:rPr>
            </a:br>
            <a:r>
              <a:rPr lang="ru-RU" sz="4400" b="1" i="1" dirty="0" smtClean="0">
                <a:ln w="6350">
                  <a:solidFill>
                    <a:srgbClr val="FF0000"/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были корона, скипетр </a:t>
            </a:r>
            <a:br>
              <a:rPr lang="ru-RU" sz="4400" b="1" i="1" dirty="0" smtClean="0">
                <a:ln w="6350">
                  <a:solidFill>
                    <a:srgbClr val="FF0000"/>
                  </a:solidFill>
                </a:ln>
                <a:solidFill>
                  <a:srgbClr val="FFFF00"/>
                </a:solidFill>
                <a:latin typeface="Georgia" pitchFamily="18" charset="0"/>
              </a:rPr>
            </a:br>
            <a:r>
              <a:rPr lang="ru-RU" sz="4400" b="1" i="1" dirty="0" smtClean="0">
                <a:ln w="6350">
                  <a:solidFill>
                    <a:srgbClr val="FF0000"/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и держава</a:t>
            </a:r>
            <a:endParaRPr lang="ru-RU" b="1" dirty="0">
              <a:ln w="6350">
                <a:solidFill>
                  <a:srgbClr val="FF000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4" name="Picture 4" descr="атрибуты монархии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3" y="285729"/>
            <a:ext cx="5000660" cy="6286544"/>
          </a:xfrm>
          <a:prstGeom prst="rect">
            <a:avLst/>
          </a:prstGeom>
          <a:solidFill>
            <a:srgbClr val="FF6600"/>
          </a:solidFill>
          <a:ln w="76200">
            <a:solidFill>
              <a:srgbClr val="FF66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666526"/>
          </a:xfrm>
          <a:solidFill>
            <a:schemeClr val="bg2">
              <a:lumMod val="40000"/>
              <a:lumOff val="60000"/>
            </a:schemeClr>
          </a:solidFill>
          <a:ln w="57150">
            <a:solidFill>
              <a:schemeClr val="accent3"/>
            </a:solidFill>
          </a:ln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4800" b="1" i="1" dirty="0" smtClean="0">
                <a:ln w="6350">
                  <a:solidFill>
                    <a:schemeClr val="bg1"/>
                  </a:solidFill>
                </a:ln>
                <a:solidFill>
                  <a:srgbClr val="0000CC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Georgia" pitchFamily="18" charset="0"/>
              </a:rPr>
              <a:t>История создания </a:t>
            </a:r>
            <a:br>
              <a:rPr lang="ru-RU" sz="4800" b="1" i="1" dirty="0" smtClean="0">
                <a:ln w="6350">
                  <a:solidFill>
                    <a:schemeClr val="bg1"/>
                  </a:solidFill>
                </a:ln>
                <a:solidFill>
                  <a:srgbClr val="0000CC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Georgia" pitchFamily="18" charset="0"/>
              </a:rPr>
            </a:br>
            <a:r>
              <a:rPr lang="ru-RU" sz="4800" b="1" i="1" dirty="0" smtClean="0">
                <a:ln w="6350">
                  <a:solidFill>
                    <a:schemeClr val="bg1"/>
                  </a:solidFill>
                </a:ln>
                <a:solidFill>
                  <a:srgbClr val="0000CC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Georgia" pitchFamily="18" charset="0"/>
              </a:rPr>
              <a:t> флага России</a:t>
            </a:r>
            <a:endParaRPr lang="ru-RU" sz="4800" b="1" dirty="0">
              <a:ln w="6350">
                <a:solidFill>
                  <a:schemeClr val="bg1"/>
                </a:solidFill>
              </a:ln>
              <a:solidFill>
                <a:srgbClr val="0000CC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43050"/>
            <a:ext cx="9144000" cy="5214951"/>
          </a:xfrm>
          <a:solidFill>
            <a:schemeClr val="tx2">
              <a:lumMod val="90000"/>
            </a:schemeClr>
          </a:solidFill>
          <a:ln w="57150">
            <a:solidFill>
              <a:schemeClr val="accent3"/>
            </a:solidFill>
          </a:ln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3200" i="1" dirty="0" smtClean="0">
                <a:solidFill>
                  <a:srgbClr val="FF9900"/>
                </a:solidFill>
                <a:latin typeface="Georgia" pitchFamily="18" charset="0"/>
              </a:rPr>
              <a:t> </a:t>
            </a:r>
          </a:p>
          <a:p>
            <a:pPr algn="ctr">
              <a:buFont typeface="Wingdings" pitchFamily="2" charset="2"/>
              <a:buNone/>
            </a:pPr>
            <a:r>
              <a:rPr lang="ru-RU" sz="4400" b="1" i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</a:rPr>
              <a:t>Флаг – официальный отличительный знак государства.</a:t>
            </a:r>
          </a:p>
          <a:p>
            <a:pPr algn="ctr">
              <a:buFont typeface="Wingdings" pitchFamily="2" charset="2"/>
              <a:buNone/>
            </a:pPr>
            <a:r>
              <a:rPr lang="ru-RU" sz="4400" b="1" i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</a:rPr>
              <a:t> Является символом суверенитета государства.</a:t>
            </a:r>
            <a:endParaRPr lang="ru-RU" sz="44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2066" y="-357214"/>
            <a:ext cx="4071934" cy="6786610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chemeClr val="bg2"/>
                </a:solidFill>
              </a:rPr>
              <a:t>ФЛАГ</a:t>
            </a:r>
            <a:br>
              <a:rPr lang="ru-RU" sz="5400" dirty="0" smtClean="0">
                <a:solidFill>
                  <a:schemeClr val="bg2"/>
                </a:solidFill>
              </a:rPr>
            </a:br>
            <a:r>
              <a:rPr lang="ru-RU" sz="5400" dirty="0" smtClean="0">
                <a:solidFill>
                  <a:schemeClr val="bg2"/>
                </a:solidFill>
              </a:rPr>
              <a:t>РОССИИ</a:t>
            </a:r>
            <a:r>
              <a:rPr lang="ru-RU" sz="5400" dirty="0" smtClean="0"/>
              <a:t> </a:t>
            </a:r>
            <a:br>
              <a:rPr lang="ru-RU" sz="5400" dirty="0" smtClean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2400" dirty="0" smtClean="0">
                <a:ln w="6350">
                  <a:solidFill>
                    <a:srgbClr val="FF0000"/>
                  </a:solidFill>
                </a:ln>
                <a:solidFill>
                  <a:srgbClr val="FF0000"/>
                </a:solidFill>
                <a:hlinkClick r:id="rId3" tooltip="22 августа"/>
              </a:rPr>
              <a:t>22 августа</a:t>
            </a:r>
            <a:r>
              <a:rPr lang="ru-RU" sz="2400" dirty="0" smtClean="0">
                <a:ln w="6350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/>
            </a:r>
            <a:br>
              <a:rPr lang="ru-RU" sz="2400" dirty="0" smtClean="0">
                <a:ln w="6350">
                  <a:solidFill>
                    <a:srgbClr val="FF0000"/>
                  </a:solidFill>
                </a:ln>
                <a:solidFill>
                  <a:srgbClr val="FF0000"/>
                </a:solidFill>
              </a:rPr>
            </a:br>
            <a:r>
              <a:rPr lang="ru-RU" sz="2400" dirty="0" smtClean="0">
                <a:ln w="6350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 </a:t>
            </a:r>
            <a:r>
              <a:rPr lang="ru-RU" sz="2400" dirty="0" smtClean="0">
                <a:ln w="6350">
                  <a:solidFill>
                    <a:srgbClr val="FF0000"/>
                  </a:solidFill>
                </a:ln>
                <a:solidFill>
                  <a:srgbClr val="FF0000"/>
                </a:solidFill>
                <a:hlinkClick r:id="rId4" tooltip="1991 год"/>
              </a:rPr>
              <a:t>1991 года</a:t>
            </a:r>
            <a:r>
              <a:rPr lang="ru-RU" sz="24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 </a:t>
            </a:r>
            <a:br>
              <a:rPr lang="ru-RU" sz="24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</a:br>
            <a:r>
              <a:rPr lang="ru-RU" sz="24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исторический флаг России </a:t>
            </a:r>
            <a:br>
              <a:rPr lang="ru-RU" sz="24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</a:br>
            <a:r>
              <a:rPr lang="ru-RU" sz="24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был признан официальным</a:t>
            </a:r>
            <a:br>
              <a:rPr lang="ru-RU" sz="24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</a:br>
            <a:r>
              <a:rPr lang="ru-RU" sz="24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  <a:hlinkClick r:id="rId5" tooltip="Национальный флаг"/>
              </a:rPr>
              <a:t>Национальным флагом</a:t>
            </a:r>
            <a:r>
              <a:rPr lang="ru-RU" sz="24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 </a:t>
            </a:r>
            <a:br>
              <a:rPr lang="ru-RU" sz="24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</a:br>
            <a:r>
              <a:rPr lang="ru-RU" sz="24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Российской Федерации.</a:t>
            </a:r>
            <a:endParaRPr lang="ru-RU" sz="2400" dirty="0">
              <a:ln w="63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1399032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ln w="6350">
                  <a:solidFill>
                    <a:srgbClr val="FFC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Авторы гимна СССР: </a:t>
            </a:r>
            <a:r>
              <a:rPr lang="ru-RU" sz="4000" i="1" dirty="0" smtClean="0">
                <a:ln w="6350">
                  <a:solidFill>
                    <a:srgbClr val="FFC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Александров А.В., Михалков С.В, </a:t>
            </a:r>
            <a:r>
              <a:rPr lang="ru-RU" sz="4000" i="1" dirty="0" err="1" smtClean="0">
                <a:ln w="6350">
                  <a:solidFill>
                    <a:srgbClr val="FFC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Эль-Регистан</a:t>
            </a:r>
            <a:r>
              <a:rPr lang="ru-RU" sz="4000" i="1" dirty="0" smtClean="0">
                <a:ln w="6350">
                  <a:solidFill>
                    <a:srgbClr val="FFC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Г.Г.</a:t>
            </a:r>
            <a:endParaRPr lang="ru-RU" sz="4000" dirty="0">
              <a:ln w="6350">
                <a:solidFill>
                  <a:srgbClr val="FFC00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4" name="Picture 5" descr="авторы гимна ссср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85927"/>
            <a:ext cx="8572560" cy="4786345"/>
          </a:xfrm>
          <a:prstGeom prst="rect">
            <a:avLst/>
          </a:prstGeom>
          <a:noFill/>
          <a:ln w="76200" cmpd="tri">
            <a:solidFill>
              <a:srgbClr val="C0C0C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267495"/>
            <a:ext cx="4572000" cy="6304778"/>
          </a:xfrm>
        </p:spPr>
        <p:txBody>
          <a:bodyPr>
            <a:normAutofit/>
          </a:bodyPr>
          <a:lstStyle/>
          <a:p>
            <a:pPr algn="ctr"/>
            <a:r>
              <a:rPr lang="ru-RU" sz="4400" b="1" i="1" dirty="0" smtClean="0">
                <a:ln w="6350">
                  <a:solidFill>
                    <a:srgbClr val="FFC000"/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С 1991 г. Гимном России стала </a:t>
            </a:r>
            <a:br>
              <a:rPr lang="ru-RU" sz="4400" b="1" i="1" dirty="0" smtClean="0">
                <a:ln w="6350">
                  <a:solidFill>
                    <a:srgbClr val="FFC000"/>
                  </a:solidFill>
                </a:ln>
                <a:solidFill>
                  <a:srgbClr val="FFFF00"/>
                </a:solidFill>
                <a:latin typeface="Georgia" pitchFamily="18" charset="0"/>
              </a:rPr>
            </a:br>
            <a:r>
              <a:rPr lang="ru-RU" sz="4400" b="1" i="1" dirty="0" smtClean="0">
                <a:ln w="6350">
                  <a:solidFill>
                    <a:srgbClr val="FFC000"/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«</a:t>
            </a:r>
            <a:r>
              <a:rPr lang="ru-RU" sz="4400" b="1" i="1" dirty="0" err="1" smtClean="0">
                <a:ln w="6350">
                  <a:solidFill>
                    <a:srgbClr val="FFC000"/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Патрио-тическая</a:t>
            </a:r>
            <a:r>
              <a:rPr lang="ru-RU" sz="4400" b="1" i="1" dirty="0" smtClean="0">
                <a:ln w="6350">
                  <a:solidFill>
                    <a:srgbClr val="FFC000"/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 песня»</a:t>
            </a:r>
            <a:br>
              <a:rPr lang="ru-RU" sz="4400" b="1" i="1" dirty="0" smtClean="0">
                <a:ln w="6350">
                  <a:solidFill>
                    <a:srgbClr val="FFC000"/>
                  </a:solidFill>
                </a:ln>
                <a:solidFill>
                  <a:srgbClr val="FFFF00"/>
                </a:solidFill>
                <a:latin typeface="Georgia" pitchFamily="18" charset="0"/>
              </a:rPr>
            </a:br>
            <a:r>
              <a:rPr lang="ru-RU" sz="4400" b="1" i="1" dirty="0" smtClean="0">
                <a:ln w="6350">
                  <a:solidFill>
                    <a:srgbClr val="FFC000"/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М.И.Глинки</a:t>
            </a:r>
            <a:endParaRPr lang="ru-RU" sz="4400" b="1" dirty="0">
              <a:ln w="6350">
                <a:solidFill>
                  <a:srgbClr val="FFC00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4" name="Picture 4" descr="глинка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9"/>
            <a:ext cx="4572032" cy="6357982"/>
          </a:xfrm>
          <a:prstGeom prst="rect">
            <a:avLst/>
          </a:prstGeom>
          <a:noFill/>
          <a:ln w="57150" cmpd="thickThin">
            <a:solidFill>
              <a:srgbClr val="FF66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75490"/>
          </a:xfrm>
        </p:spPr>
        <p:txBody>
          <a:bodyPr>
            <a:noAutofit/>
          </a:bodyPr>
          <a:lstStyle/>
          <a:p>
            <a:pPr algn="ctr"/>
            <a:r>
              <a:rPr lang="ru-RU" sz="4600" b="1" i="1" dirty="0" smtClean="0">
                <a:ln w="6350">
                  <a:solidFill>
                    <a:srgbClr val="FFC000"/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Гимн России с 2001 года</a:t>
            </a:r>
            <a:endParaRPr lang="ru-RU" sz="4600" b="1" dirty="0">
              <a:ln w="6350">
                <a:solidFill>
                  <a:srgbClr val="FFC00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5" name="Picture 4" descr="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1" y="1214422"/>
            <a:ext cx="3929091" cy="5429288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6" name="Picture 6" descr="гимн рф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14811" y="1214422"/>
            <a:ext cx="4714908" cy="5429288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026" name="Слайд" r:id="rId3" imgW="4571941" imgH="3428837" progId="PowerPoint.Slide.8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4000496" cy="1399032"/>
          </a:xfrm>
        </p:spPr>
        <p:txBody>
          <a:bodyPr/>
          <a:lstStyle/>
          <a:p>
            <a:pPr algn="ctr"/>
            <a:r>
              <a:rPr lang="ru-RU" b="1" dirty="0" smtClean="0">
                <a:ln w="6350">
                  <a:solidFill>
                    <a:sysClr val="windowText" lastClr="000000"/>
                  </a:solidFill>
                </a:ln>
                <a:solidFill>
                  <a:srgbClr val="FF6600"/>
                </a:solidFill>
              </a:rPr>
              <a:t>ГЕРБ   МОСКВЫ</a:t>
            </a:r>
            <a:endParaRPr lang="ru-RU" b="1" dirty="0">
              <a:ln w="6350">
                <a:solidFill>
                  <a:sysClr val="windowText" lastClr="000000"/>
                </a:solidFill>
              </a:ln>
              <a:solidFill>
                <a:srgbClr val="FF6600"/>
              </a:solidFill>
            </a:endParaRP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285729"/>
            <a:ext cx="5143504" cy="635798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" y="1928803"/>
            <a:ext cx="407193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40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Всадник с копьём, поражающий змея – </a:t>
            </a:r>
          </a:p>
          <a:p>
            <a:pPr algn="ctr">
              <a:buFontTx/>
              <a:buNone/>
            </a:pPr>
            <a:r>
              <a:rPr lang="ru-RU" sz="40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это святой Георгий Победоносец</a:t>
            </a:r>
            <a:endParaRPr lang="ru-RU" sz="4000" b="1" dirty="0">
              <a:ln>
                <a:solidFill>
                  <a:schemeClr val="bg1"/>
                </a:solidFill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5376084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prstTxWarp prst="textDeflate">
              <a:avLst/>
            </a:prstTxWarp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dirty="0" smtClean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sz="4400" b="1" cap="all" dirty="0" smtClean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4400" b="1" cap="all" dirty="0" smtClean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</a:rPr>
              <a:t>  ДОСТОПРИМЕЧАТЕЛЬНОСТИ </a:t>
            </a:r>
            <a:br>
              <a:rPr lang="ru-RU" sz="4400" b="1" cap="all" dirty="0" smtClean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4400" b="1" cap="all" dirty="0" smtClean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sz="4400" b="1" cap="all" dirty="0" smtClean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4400" b="1" cap="all" dirty="0" smtClean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</a:rPr>
              <a:t>МОСКВЫ</a:t>
            </a:r>
            <a:endParaRPr lang="ru-RU" sz="4400" b="1" cap="all" dirty="0">
              <a:ln w="0"/>
              <a:solidFill>
                <a:srgbClr val="FFFF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e31770abcdb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875490"/>
          </a:xfrm>
        </p:spPr>
        <p:txBody>
          <a:bodyPr>
            <a:normAutofit/>
          </a:bodyPr>
          <a:lstStyle/>
          <a:p>
            <a:pPr algn="ctr"/>
            <a:r>
              <a:rPr lang="ru-RU" sz="50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Кремль  при Иване Калите </a:t>
            </a:r>
            <a:endParaRPr lang="ru-RU" sz="5000" b="1" dirty="0">
              <a:ln w="6350">
                <a:solidFill>
                  <a:schemeClr val="bg1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42984"/>
            <a:ext cx="4495800" cy="571501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    </a:t>
            </a:r>
            <a:r>
              <a:rPr lang="ru-RU" sz="2700" b="1" dirty="0" smtClean="0"/>
              <a:t>В 1339 году князь Иван </a:t>
            </a:r>
            <a:r>
              <a:rPr lang="ru-RU" sz="2700" b="1" dirty="0" err="1" smtClean="0"/>
              <a:t>Калита</a:t>
            </a:r>
            <a:r>
              <a:rPr lang="ru-RU" sz="2700" b="1" dirty="0" smtClean="0"/>
              <a:t> соорудил новые стены из дубовых стволов. Обнаружены остатки этих стен – брёвна до 70 сантиметров в диаметре. Общая длина этих стен составляла около 1700 метров. Глубокий ров прикрывал сооружения Кремля с восточной стороны.</a:t>
            </a:r>
            <a:endParaRPr lang="ru-RU" sz="2700" b="1" dirty="0"/>
          </a:p>
        </p:txBody>
      </p:sp>
      <p:pic>
        <p:nvPicPr>
          <p:cNvPr id="5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4283" y="1214423"/>
            <a:ext cx="4429156" cy="5429287"/>
          </a:xfrm>
          <a:noFill/>
          <a:ln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5"/>
            <a:ext cx="8229600" cy="804052"/>
          </a:xfrm>
        </p:spPr>
        <p:txBody>
          <a:bodyPr>
            <a:noAutofit/>
          </a:bodyPr>
          <a:lstStyle/>
          <a:p>
            <a:pPr algn="ctr"/>
            <a:r>
              <a:rPr lang="ru-RU" sz="50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Князь Дмитрий Донской</a:t>
            </a:r>
            <a:endParaRPr lang="ru-RU" sz="5000" b="1" dirty="0">
              <a:ln w="6350">
                <a:solidFill>
                  <a:schemeClr val="bg1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57752" y="1142984"/>
            <a:ext cx="4286248" cy="57150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 </a:t>
            </a:r>
            <a:r>
              <a:rPr lang="ru-RU" sz="3100" dirty="0" smtClean="0"/>
              <a:t>После пожара</a:t>
            </a:r>
          </a:p>
          <a:p>
            <a:pPr algn="ctr">
              <a:buNone/>
            </a:pPr>
            <a:r>
              <a:rPr lang="ru-RU" sz="3100" dirty="0" smtClean="0"/>
              <a:t>в 1367 году князь </a:t>
            </a:r>
          </a:p>
          <a:p>
            <a:pPr algn="ctr">
              <a:buNone/>
            </a:pPr>
            <a:r>
              <a:rPr lang="ru-RU" sz="3100" dirty="0" smtClean="0">
                <a:hlinkClick r:id="rId2" tooltip="Дмитрий Иванович Донской"/>
              </a:rPr>
              <a:t>Дмитрий</a:t>
            </a:r>
            <a:r>
              <a:rPr lang="ru-RU" sz="3100" dirty="0" smtClean="0"/>
              <a:t> с</a:t>
            </a:r>
          </a:p>
          <a:p>
            <a:pPr algn="ctr">
              <a:buNone/>
            </a:pPr>
            <a:r>
              <a:rPr lang="ru-RU" sz="3100" dirty="0" smtClean="0"/>
              <a:t>боярами построил</a:t>
            </a:r>
          </a:p>
          <a:p>
            <a:pPr algn="ctr">
              <a:buNone/>
            </a:pPr>
            <a:r>
              <a:rPr lang="ru-RU" sz="3100" dirty="0" smtClean="0"/>
              <a:t> крепость из белого камня.</a:t>
            </a:r>
          </a:p>
          <a:p>
            <a:pPr algn="ctr">
              <a:buNone/>
            </a:pPr>
            <a:r>
              <a:rPr lang="ru-RU" sz="3100" dirty="0" smtClean="0"/>
              <a:t> Периметр стен</a:t>
            </a:r>
          </a:p>
          <a:p>
            <a:pPr algn="ctr">
              <a:buNone/>
            </a:pPr>
            <a:r>
              <a:rPr lang="ru-RU" sz="3100" dirty="0" smtClean="0"/>
              <a:t> увеличился до 1979</a:t>
            </a:r>
          </a:p>
          <a:p>
            <a:pPr algn="ctr">
              <a:buNone/>
            </a:pPr>
            <a:r>
              <a:rPr lang="ru-RU" sz="3100" dirty="0" smtClean="0"/>
              <a:t> метров</a:t>
            </a:r>
            <a:endParaRPr lang="ru-RU" sz="3100" dirty="0"/>
          </a:p>
        </p:txBody>
      </p:sp>
      <p:pic>
        <p:nvPicPr>
          <p:cNvPr id="5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14282" y="1142985"/>
            <a:ext cx="4643471" cy="5500726"/>
          </a:xfrm>
          <a:noFill/>
          <a:ln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5"/>
            <a:ext cx="9144000" cy="804052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Кремль  при Иване </a:t>
            </a:r>
            <a:r>
              <a:rPr lang="en-US" sz="54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III</a:t>
            </a:r>
            <a:endParaRPr lang="ru-RU" sz="5400" b="1" dirty="0">
              <a:ln w="6350">
                <a:solidFill>
                  <a:schemeClr val="bg1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14422"/>
            <a:ext cx="4495800" cy="5643579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800" b="1" dirty="0" smtClean="0">
                <a:latin typeface="Arial" charset="0"/>
              </a:rPr>
              <a:t>    К  концу </a:t>
            </a:r>
            <a:r>
              <a:rPr lang="en-US" sz="2800" b="1" dirty="0" smtClean="0">
                <a:latin typeface="Arial" charset="0"/>
              </a:rPr>
              <a:t>XV</a:t>
            </a:r>
            <a:r>
              <a:rPr lang="ru-RU" sz="2800" b="1" dirty="0" smtClean="0">
                <a:latin typeface="Arial" charset="0"/>
              </a:rPr>
              <a:t> века новые, уже кирпичные кремлёвские стены, над которыми поднималось 18 башен, достигли современных границ, их протяжённость составила 2235 метров. Как и прежде, Кремль представлял собой неправильный треугольник.</a:t>
            </a:r>
          </a:p>
          <a:p>
            <a:endParaRPr lang="ru-RU" dirty="0"/>
          </a:p>
        </p:txBody>
      </p:sp>
      <p:pic>
        <p:nvPicPr>
          <p:cNvPr id="5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4283" y="1214422"/>
            <a:ext cx="4143404" cy="5357850"/>
          </a:xfrm>
          <a:noFill/>
          <a:ln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629" y="1"/>
            <a:ext cx="4143372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9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Самый красивый храм России – </a:t>
            </a:r>
            <a:r>
              <a:rPr lang="ru-RU" sz="2900" b="1" dirty="0" smtClean="0">
                <a:solidFill>
                  <a:srgbClr val="FFFF00"/>
                </a:solidFill>
              </a:rPr>
              <a:t>Собор</a:t>
            </a:r>
          </a:p>
          <a:p>
            <a:pPr algn="ctr"/>
            <a:r>
              <a:rPr lang="ru-RU" sz="2900" b="1" dirty="0" smtClean="0">
                <a:solidFill>
                  <a:srgbClr val="FFFF00"/>
                </a:solidFill>
              </a:rPr>
              <a:t> Василия Блаженного</a:t>
            </a:r>
          </a:p>
          <a:p>
            <a:pPr algn="ctr"/>
            <a:r>
              <a:rPr lang="ru-RU" sz="2900" b="1" dirty="0" smtClean="0">
                <a:solidFill>
                  <a:srgbClr val="FFFF00"/>
                </a:solidFill>
              </a:rPr>
              <a:t>(Покровский собор)</a:t>
            </a:r>
          </a:p>
          <a:p>
            <a:pPr algn="ctr"/>
            <a:r>
              <a:rPr lang="ru-RU" sz="29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Стоит рядом с Кремлем на Красной площади. Построен в </a:t>
            </a:r>
            <a:r>
              <a:rPr lang="en-US" sz="29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XVI </a:t>
            </a:r>
            <a:r>
              <a:rPr lang="ru-RU" sz="29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веке в честь победы над Казанским ханством. </a:t>
            </a:r>
          </a:p>
          <a:p>
            <a:pPr algn="ctr"/>
            <a:r>
              <a:rPr lang="ru-RU" sz="29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Зодчие </a:t>
            </a:r>
            <a:r>
              <a:rPr lang="ru-RU" sz="29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Барма</a:t>
            </a:r>
            <a:r>
              <a:rPr lang="ru-RU" sz="29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и Постник . </a:t>
            </a:r>
            <a:endParaRPr lang="ru-RU" sz="29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Picture 7" descr="1f4aaa4324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14350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1" descr="Копия сканирование00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35781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357818" y="1"/>
            <a:ext cx="3786183" cy="6301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indent="-533400" algn="ctr"/>
            <a:r>
              <a:rPr lang="ru-RU" sz="4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Успенский</a:t>
            </a:r>
          </a:p>
          <a:p>
            <a:pPr marL="533400" indent="-533400" algn="ctr"/>
            <a:r>
              <a:rPr lang="ru-RU" sz="4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собор </a:t>
            </a:r>
          </a:p>
          <a:p>
            <a:pPr marL="533400" indent="-533400" algn="ctr"/>
            <a:r>
              <a:rPr lang="ru-RU" sz="34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был главным</a:t>
            </a:r>
          </a:p>
          <a:p>
            <a:pPr marL="533400" indent="-533400" algn="ctr"/>
            <a:r>
              <a:rPr lang="ru-RU" sz="34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Собором</a:t>
            </a:r>
          </a:p>
          <a:p>
            <a:pPr marL="533400" indent="-533400" algn="ctr"/>
            <a:r>
              <a:rPr lang="ru-RU" sz="34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Москвы. </a:t>
            </a:r>
          </a:p>
          <a:p>
            <a:pPr marL="533400" indent="-533400" algn="ctr"/>
            <a:r>
              <a:rPr lang="ru-RU" sz="34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В нем венчался </a:t>
            </a:r>
          </a:p>
          <a:p>
            <a:pPr marL="533400" indent="-533400" algn="ctr"/>
            <a:r>
              <a:rPr lang="ru-RU" sz="34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на царство</a:t>
            </a:r>
          </a:p>
          <a:p>
            <a:pPr marL="533400" indent="-533400" algn="ctr"/>
            <a:r>
              <a:rPr lang="ru-RU" sz="34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  внук Ивана </a:t>
            </a:r>
            <a:r>
              <a:rPr lang="en-GB" sz="34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III</a:t>
            </a:r>
            <a:endParaRPr lang="ru-RU" sz="3400" b="1" dirty="0" smtClean="0">
              <a:ln>
                <a:solidFill>
                  <a:schemeClr val="bg1"/>
                </a:solidFill>
              </a:ln>
              <a:solidFill>
                <a:srgbClr val="FFFF00"/>
              </a:solidFill>
            </a:endParaRPr>
          </a:p>
          <a:p>
            <a:pPr marL="533400" indent="-533400" algn="ctr"/>
            <a:r>
              <a:rPr lang="ru-RU" sz="3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Иван</a:t>
            </a:r>
          </a:p>
          <a:p>
            <a:pPr marL="533400" indent="-533400" algn="ctr"/>
            <a:r>
              <a:rPr lang="ru-RU" sz="3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Васильевич</a:t>
            </a:r>
          </a:p>
          <a:p>
            <a:pPr marL="533400" indent="-533400" algn="ctr"/>
            <a:r>
              <a:rPr lang="ru-RU" sz="3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Грозный</a:t>
            </a:r>
            <a:r>
              <a:rPr lang="ru-RU" sz="3400" b="1" dirty="0" smtClean="0">
                <a:solidFill>
                  <a:srgbClr val="FFFF00"/>
                </a:solidFill>
              </a:rPr>
              <a:t>. </a:t>
            </a:r>
            <a:endParaRPr lang="ru-RU" sz="340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сканирование0001"/>
          <p:cNvPicPr>
            <a:picLocks noChangeAspect="1" noChangeArrowheads="1"/>
          </p:cNvPicPr>
          <p:nvPr/>
        </p:nvPicPr>
        <p:blipFill>
          <a:blip r:embed="rId2">
            <a:lum bright="-6000"/>
          </a:blip>
          <a:srcRect/>
          <a:stretch>
            <a:fillRect/>
          </a:stretch>
        </p:blipFill>
        <p:spPr>
          <a:xfrm>
            <a:off x="0" y="0"/>
            <a:ext cx="5072067" cy="6858000"/>
          </a:xfrm>
          <a:prstGeom prst="rect">
            <a:avLst/>
          </a:prstGeom>
          <a:noFill/>
          <a:ln/>
        </p:spPr>
      </p:pic>
      <p:sp>
        <p:nvSpPr>
          <p:cNvPr id="3" name="Прямоугольник 2"/>
          <p:cNvSpPr/>
          <p:nvPr/>
        </p:nvSpPr>
        <p:spPr>
          <a:xfrm>
            <a:off x="5072066" y="1"/>
            <a:ext cx="4071935" cy="6821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5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Благовещенский Собор</a:t>
            </a:r>
          </a:p>
          <a:p>
            <a:pPr algn="ctr"/>
            <a:endParaRPr lang="ru-RU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Сюда часто приходил Иван Грозный и, стоя на коленях, вспоминал имена невинно убитых им людей и пытался вымолить у Бога прощение.</a:t>
            </a:r>
            <a:endParaRPr lang="ru-RU" sz="3200" b="1" dirty="0">
              <a:ln>
                <a:solidFill>
                  <a:srgbClr val="C00000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сканирование0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5572132" cy="6858000"/>
          </a:xfrm>
          <a:prstGeom prst="rect">
            <a:avLst/>
          </a:prstGeom>
          <a:noFill/>
          <a:ln w="38100">
            <a:solidFill>
              <a:schemeClr val="bg1">
                <a:lumMod val="85000"/>
                <a:lumOff val="15000"/>
              </a:schemeClr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572133" y="1"/>
            <a:ext cx="3571868" cy="678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</a:pPr>
            <a:endParaRPr lang="ru-RU" sz="34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</a:pPr>
            <a:r>
              <a:rPr lang="ru-RU" sz="3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Был построен при Иване </a:t>
            </a:r>
            <a:r>
              <a:rPr lang="en-GB" sz="3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III</a:t>
            </a:r>
            <a:r>
              <a:rPr lang="ru-RU" sz="3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</a:pPr>
            <a:r>
              <a:rPr lang="ru-RU" sz="3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Храм долгое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</a:pPr>
            <a:r>
              <a:rPr lang="ru-RU" sz="3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время служил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</a:pPr>
            <a:r>
              <a:rPr lang="ru-RU" sz="3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усыпальницей Московских правителей. </a:t>
            </a:r>
            <a:r>
              <a:rPr lang="ru-RU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Здесь похоронен  Иван </a:t>
            </a:r>
            <a:r>
              <a:rPr lang="en-GB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IV </a:t>
            </a:r>
            <a:r>
              <a:rPr lang="ru-RU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Грозный.</a:t>
            </a:r>
            <a:endParaRPr lang="ru-RU" sz="3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" y="1"/>
            <a:ext cx="3857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chemeClr val="bg1"/>
                </a:solidFill>
              </a:rPr>
              <a:t>Архангельский собор</a:t>
            </a:r>
            <a:endParaRPr lang="ru-RU" sz="36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2066" y="0"/>
            <a:ext cx="4071934" cy="6858000"/>
          </a:xfrm>
        </p:spPr>
        <p:txBody>
          <a:bodyPr vert="horz">
            <a:normAutofit/>
          </a:bodyPr>
          <a:lstStyle/>
          <a:p>
            <a:pPr algn="ctr"/>
            <a:r>
              <a:rPr lang="ru-RU" sz="36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В </a:t>
            </a:r>
            <a:r>
              <a:rPr lang="ru-RU" sz="3600" b="1" dirty="0" smtClean="0">
                <a:ln w="6350">
                  <a:solidFill>
                    <a:srgbClr val="FF0000"/>
                  </a:solidFill>
                </a:ln>
                <a:solidFill>
                  <a:srgbClr val="FF0000"/>
                </a:solidFill>
                <a:hlinkClick r:id="rId2" tooltip="1625 год"/>
              </a:rPr>
              <a:t>1625 году</a:t>
            </a:r>
            <a:r>
              <a:rPr lang="ru-RU" sz="3600" b="1" dirty="0" smtClean="0">
                <a:ln w="6350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 </a:t>
            </a:r>
            <a:r>
              <a:rPr lang="ru-RU" sz="36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/>
            </a:r>
            <a:br>
              <a:rPr lang="ru-RU" sz="36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</a:br>
            <a:r>
              <a:rPr lang="ru-RU" sz="3600" b="1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на Спасской башне</a:t>
            </a:r>
            <a:r>
              <a:rPr lang="ru-RU" sz="36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/>
            </a:r>
            <a:br>
              <a:rPr lang="ru-RU" sz="36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</a:br>
            <a:r>
              <a:rPr lang="ru-RU" sz="36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 под</a:t>
            </a:r>
            <a:br>
              <a:rPr lang="ru-RU" sz="36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</a:br>
            <a:r>
              <a:rPr lang="ru-RU" sz="3600" b="1" dirty="0" smtClean="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руководством английского механика  были установлены часы. </a:t>
            </a:r>
            <a:endParaRPr lang="ru-RU" sz="3600" b="1" dirty="0">
              <a:ln w="6350">
                <a:solidFill>
                  <a:schemeClr val="bg1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6" name="Picture 4" descr="C:\Users\КрасЮг\Pictures\NS_Moscow_Kuranty_0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64357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000109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 smtClean="0">
                <a:solidFill>
                  <a:schemeClr val="tx1"/>
                </a:solidFill>
              </a:rPr>
              <a:t>Нельзя не любоваться башнями Кремля. </a:t>
            </a:r>
          </a:p>
          <a:p>
            <a:pPr algn="ctr"/>
            <a:r>
              <a:rPr lang="ru-RU" sz="4800" b="1" i="1" dirty="0" smtClean="0">
                <a:solidFill>
                  <a:schemeClr val="tx1"/>
                </a:solidFill>
              </a:rPr>
              <a:t>Невольно хочется поговорить с ними, спросить их:</a:t>
            </a:r>
          </a:p>
          <a:p>
            <a:pPr algn="ctr"/>
            <a:r>
              <a:rPr lang="ru-RU" sz="4800" b="1" i="1" dirty="0" smtClean="0">
                <a:solidFill>
                  <a:schemeClr val="tx1"/>
                </a:solidFill>
              </a:rPr>
              <a:t> «Какая из вас, башен, самая старшая?»</a:t>
            </a:r>
            <a:endParaRPr lang="ru-RU" sz="4800" b="1" i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214547" y="428605"/>
            <a:ext cx="71438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chemeClr val="bg1"/>
                </a:solidFill>
                <a:latin typeface="Tahoma" pitchFamily="34" charset="0"/>
              </a:rPr>
              <a:t>15</a:t>
            </a:r>
            <a:endParaRPr lang="ru-RU" sz="2800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85919" y="1142985"/>
            <a:ext cx="7143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chemeClr val="bg1"/>
                </a:solidFill>
                <a:latin typeface="Tahoma" pitchFamily="34" charset="0"/>
              </a:rPr>
              <a:t>16</a:t>
            </a:r>
            <a:endParaRPr lang="ru-RU" sz="2800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2143117"/>
            <a:ext cx="6429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chemeClr val="bg1"/>
                </a:solidFill>
                <a:latin typeface="Tahoma" pitchFamily="34" charset="0"/>
              </a:rPr>
              <a:t>17</a:t>
            </a:r>
            <a:endParaRPr lang="ru-RU" sz="2800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" y="2500306"/>
            <a:ext cx="48118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chemeClr val="bg1"/>
                </a:solidFill>
                <a:latin typeface="Tahoma" pitchFamily="34" charset="0"/>
              </a:rPr>
              <a:t>18</a:t>
            </a:r>
            <a:endParaRPr lang="ru-RU" sz="2800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8663" y="3643314"/>
            <a:ext cx="38831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chemeClr val="bg1"/>
                </a:solidFill>
                <a:latin typeface="Tahoma" pitchFamily="34" charset="0"/>
              </a:rPr>
              <a:t>19</a:t>
            </a:r>
            <a:endParaRPr lang="ru-RU" sz="2800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11" y="4643446"/>
            <a:ext cx="4168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chemeClr val="bg1"/>
                </a:solidFill>
                <a:latin typeface="Tahoma" pitchFamily="34" charset="0"/>
              </a:rPr>
              <a:t>20</a:t>
            </a:r>
            <a:endParaRPr lang="ru-RU" sz="2800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2911" y="5929330"/>
            <a:ext cx="4168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chemeClr val="bg1"/>
                </a:solidFill>
                <a:latin typeface="Tahoma" pitchFamily="34" charset="0"/>
              </a:rPr>
              <a:t>1</a:t>
            </a:r>
            <a:endParaRPr lang="ru-RU" sz="2800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43043" y="6357958"/>
            <a:ext cx="31687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solidFill>
                  <a:schemeClr val="bg1"/>
                </a:solidFill>
                <a:latin typeface="Tahoma" pitchFamily="34" charset="0"/>
              </a:rPr>
              <a:t>2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43241" y="6215082"/>
            <a:ext cx="16685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solidFill>
                  <a:schemeClr val="bg1"/>
                </a:solidFill>
                <a:latin typeface="Tahoma" pitchFamily="34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5286381" y="5763584"/>
            <a:ext cx="5714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solidFill>
                  <a:schemeClr val="bg1"/>
                </a:solidFill>
                <a:latin typeface="Tahoma" pitchFamily="34" charset="0"/>
              </a:rPr>
              <a:t>4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143637" y="5500702"/>
            <a:ext cx="12858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solidFill>
                  <a:schemeClr val="bg1"/>
                </a:solidFill>
                <a:latin typeface="Tahoma" pitchFamily="34" charset="0"/>
              </a:rPr>
              <a:t>5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858018" y="5357826"/>
            <a:ext cx="3571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solidFill>
                  <a:schemeClr val="bg1"/>
                </a:solidFill>
                <a:latin typeface="Tahoma" pitchFamily="34" charset="0"/>
              </a:rPr>
              <a:t>6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643835" y="5214950"/>
            <a:ext cx="17145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chemeClr val="bg1"/>
                </a:solidFill>
                <a:latin typeface="Tahoma" pitchFamily="34" charset="0"/>
              </a:rPr>
              <a:t>7</a:t>
            </a:r>
            <a:endParaRPr lang="ru-RU" sz="2800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429653" y="5000636"/>
            <a:ext cx="19288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solidFill>
                  <a:schemeClr val="bg1"/>
                </a:solidFill>
                <a:latin typeface="Tahoma" pitchFamily="34" charset="0"/>
              </a:rPr>
              <a:t>8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858149" y="3429000"/>
            <a:ext cx="10715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solidFill>
                  <a:schemeClr val="bg1"/>
                </a:solidFill>
                <a:latin typeface="Tahoma" pitchFamily="34" charset="0"/>
              </a:rPr>
              <a:t>9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358081" y="2928934"/>
            <a:ext cx="2214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chemeClr val="bg1"/>
                </a:solidFill>
                <a:latin typeface="Tahoma" pitchFamily="34" charset="0"/>
              </a:rPr>
              <a:t>10</a:t>
            </a:r>
            <a:endParaRPr lang="ru-RU" sz="2800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858017" y="2714620"/>
            <a:ext cx="7143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chemeClr val="bg1"/>
                </a:solidFill>
                <a:latin typeface="Tahoma" pitchFamily="34" charset="0"/>
              </a:rPr>
              <a:t>11</a:t>
            </a:r>
            <a:endParaRPr lang="ru-RU" sz="2800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786577" y="1714488"/>
            <a:ext cx="7858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chemeClr val="bg1"/>
                </a:solidFill>
                <a:latin typeface="Tahoma" pitchFamily="34" charset="0"/>
              </a:rPr>
              <a:t>12</a:t>
            </a:r>
            <a:endParaRPr lang="ru-RU" sz="2800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286381" y="1285861"/>
            <a:ext cx="6429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chemeClr val="bg1"/>
                </a:solidFill>
                <a:latin typeface="Tahoma" pitchFamily="34" charset="0"/>
              </a:rPr>
              <a:t>13</a:t>
            </a:r>
            <a:endParaRPr lang="ru-RU" sz="2800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571870" y="785794"/>
            <a:ext cx="12144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chemeClr val="bg1"/>
                </a:solidFill>
                <a:latin typeface="Tahoma" pitchFamily="34" charset="0"/>
              </a:rPr>
              <a:t>14</a:t>
            </a:r>
            <a:endParaRPr lang="ru-RU" sz="2800" b="1" dirty="0">
              <a:solidFill>
                <a:schemeClr val="bg1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28605"/>
            <a:ext cx="9144000" cy="6521016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342900" indent="-342900">
              <a:spcBef>
                <a:spcPct val="50000"/>
              </a:spcBef>
              <a:buAutoNum type="arabicPeriod"/>
            </a:pPr>
            <a:r>
              <a:rPr lang="ru-RU" sz="2600" dirty="0" err="1" smtClean="0">
                <a:latin typeface="Tahoma" pitchFamily="34" charset="0"/>
              </a:rPr>
              <a:t>Боровицкая</a:t>
            </a:r>
            <a:r>
              <a:rPr lang="ru-RU" sz="2600" dirty="0" smtClean="0">
                <a:latin typeface="Tahoma" pitchFamily="34" charset="0"/>
              </a:rPr>
              <a:t> башня                       </a:t>
            </a:r>
          </a:p>
          <a:p>
            <a:pPr marL="342900" indent="-342900">
              <a:spcBef>
                <a:spcPct val="50000"/>
              </a:spcBef>
            </a:pPr>
            <a:r>
              <a:rPr lang="ru-RU" sz="2600" dirty="0" smtClean="0">
                <a:latin typeface="Tahoma" pitchFamily="34" charset="0"/>
              </a:rPr>
              <a:t>2. </a:t>
            </a:r>
            <a:r>
              <a:rPr lang="ru-RU" sz="2600" dirty="0" err="1" smtClean="0">
                <a:latin typeface="Tahoma" pitchFamily="34" charset="0"/>
              </a:rPr>
              <a:t>Водовзводная</a:t>
            </a:r>
            <a:r>
              <a:rPr lang="ru-RU" sz="2600" dirty="0" smtClean="0">
                <a:latin typeface="Tahoma" pitchFamily="34" charset="0"/>
              </a:rPr>
              <a:t> башня                   </a:t>
            </a:r>
          </a:p>
          <a:p>
            <a:pPr marL="342900" indent="-342900">
              <a:spcBef>
                <a:spcPct val="50000"/>
              </a:spcBef>
            </a:pPr>
            <a:r>
              <a:rPr lang="ru-RU" sz="2600" dirty="0" smtClean="0">
                <a:latin typeface="Tahoma" pitchFamily="34" charset="0"/>
              </a:rPr>
              <a:t>3. Благовещенская башня               </a:t>
            </a:r>
          </a:p>
          <a:p>
            <a:pPr marL="342900" indent="-342900">
              <a:spcBef>
                <a:spcPct val="50000"/>
              </a:spcBef>
            </a:pPr>
            <a:r>
              <a:rPr lang="ru-RU" sz="2600" dirty="0" smtClean="0">
                <a:latin typeface="Tahoma" pitchFamily="34" charset="0"/>
              </a:rPr>
              <a:t>4. </a:t>
            </a:r>
            <a:r>
              <a:rPr lang="ru-RU" sz="2600" dirty="0" err="1" smtClean="0">
                <a:latin typeface="Tahoma" pitchFamily="34" charset="0"/>
              </a:rPr>
              <a:t>Тайницкая</a:t>
            </a:r>
            <a:r>
              <a:rPr lang="ru-RU" sz="2600" dirty="0" smtClean="0">
                <a:latin typeface="Tahoma" pitchFamily="34" charset="0"/>
              </a:rPr>
              <a:t> башня                        </a:t>
            </a:r>
          </a:p>
          <a:p>
            <a:pPr marL="342900" indent="-342900">
              <a:spcBef>
                <a:spcPct val="50000"/>
              </a:spcBef>
            </a:pPr>
            <a:r>
              <a:rPr lang="ru-RU" sz="2600" dirty="0" smtClean="0">
                <a:latin typeface="Tahoma" pitchFamily="34" charset="0"/>
              </a:rPr>
              <a:t>5. 1 – я   Безымянная башня           </a:t>
            </a:r>
          </a:p>
          <a:p>
            <a:pPr marL="342900" indent="-342900">
              <a:spcBef>
                <a:spcPct val="50000"/>
              </a:spcBef>
            </a:pPr>
            <a:r>
              <a:rPr lang="ru-RU" sz="2600" dirty="0" smtClean="0">
                <a:latin typeface="Tahoma" pitchFamily="34" charset="0"/>
              </a:rPr>
              <a:t>6. 2 – я  Безымянная башня            </a:t>
            </a:r>
          </a:p>
          <a:p>
            <a:pPr marL="342900" indent="-342900">
              <a:spcBef>
                <a:spcPct val="50000"/>
              </a:spcBef>
            </a:pPr>
            <a:r>
              <a:rPr lang="ru-RU" sz="2600" dirty="0" smtClean="0">
                <a:latin typeface="Tahoma" pitchFamily="34" charset="0"/>
              </a:rPr>
              <a:t>7. Петровская башня                       </a:t>
            </a:r>
          </a:p>
          <a:p>
            <a:pPr marL="342900" indent="-342900">
              <a:spcBef>
                <a:spcPct val="50000"/>
              </a:spcBef>
            </a:pPr>
            <a:r>
              <a:rPr lang="ru-RU" sz="2600" dirty="0" smtClean="0">
                <a:latin typeface="Tahoma" pitchFamily="34" charset="0"/>
              </a:rPr>
              <a:t>8. </a:t>
            </a:r>
            <a:r>
              <a:rPr lang="ru-RU" sz="2600" dirty="0" err="1" smtClean="0">
                <a:latin typeface="Tahoma" pitchFamily="34" charset="0"/>
              </a:rPr>
              <a:t>Беклемишевская</a:t>
            </a:r>
            <a:r>
              <a:rPr lang="ru-RU" sz="2600" dirty="0" smtClean="0">
                <a:latin typeface="Tahoma" pitchFamily="34" charset="0"/>
              </a:rPr>
              <a:t> башня              </a:t>
            </a:r>
          </a:p>
          <a:p>
            <a:pPr marL="342900" indent="-342900">
              <a:spcBef>
                <a:spcPct val="50000"/>
              </a:spcBef>
            </a:pPr>
            <a:r>
              <a:rPr lang="ru-RU" sz="2600" dirty="0" smtClean="0">
                <a:latin typeface="Tahoma" pitchFamily="34" charset="0"/>
              </a:rPr>
              <a:t>9. </a:t>
            </a:r>
            <a:r>
              <a:rPr lang="ru-RU" sz="2600" dirty="0" err="1" smtClean="0">
                <a:latin typeface="Tahoma" pitchFamily="34" charset="0"/>
              </a:rPr>
              <a:t>Константино</a:t>
            </a:r>
            <a:r>
              <a:rPr lang="ru-RU" sz="2600" dirty="0" smtClean="0">
                <a:latin typeface="Tahoma" pitchFamily="34" charset="0"/>
              </a:rPr>
              <a:t> – </a:t>
            </a:r>
            <a:r>
              <a:rPr lang="ru-RU" sz="2600" dirty="0" err="1" smtClean="0">
                <a:latin typeface="Tahoma" pitchFamily="34" charset="0"/>
              </a:rPr>
              <a:t>еленинская</a:t>
            </a:r>
            <a:r>
              <a:rPr lang="ru-RU" sz="2600" dirty="0" smtClean="0">
                <a:latin typeface="Tahoma" pitchFamily="34" charset="0"/>
              </a:rPr>
              <a:t> башня </a:t>
            </a:r>
          </a:p>
          <a:p>
            <a:pPr marL="342900" indent="-342900">
              <a:spcBef>
                <a:spcPct val="50000"/>
              </a:spcBef>
            </a:pPr>
            <a:r>
              <a:rPr lang="ru-RU" sz="2600" dirty="0" smtClean="0">
                <a:latin typeface="Tahoma" pitchFamily="34" charset="0"/>
              </a:rPr>
              <a:t>   10. Набатная башня                         </a:t>
            </a:r>
          </a:p>
          <a:p>
            <a:pPr marL="342900" indent="-342900">
              <a:spcBef>
                <a:spcPct val="50000"/>
              </a:spcBef>
            </a:pPr>
            <a:r>
              <a:rPr lang="ru-RU" sz="2600" dirty="0" smtClean="0">
                <a:latin typeface="Tahoma" pitchFamily="34" charset="0"/>
              </a:rPr>
              <a:t>   11. Царская башня                             12. Спасская башня                            13. Сенатская башня                             14. Никольская башня                        15. Угловая Арсенальная башня       </a:t>
            </a:r>
          </a:p>
          <a:p>
            <a:pPr marL="342900" indent="-342900">
              <a:spcBef>
                <a:spcPct val="50000"/>
              </a:spcBef>
            </a:pPr>
            <a:r>
              <a:rPr lang="ru-RU" sz="2600" dirty="0" smtClean="0">
                <a:latin typeface="Tahoma" pitchFamily="34" charset="0"/>
              </a:rPr>
              <a:t>   16. Средняя Арсенальная башня      </a:t>
            </a:r>
          </a:p>
          <a:p>
            <a:pPr marL="342900" indent="-342900">
              <a:spcBef>
                <a:spcPct val="50000"/>
              </a:spcBef>
            </a:pPr>
            <a:r>
              <a:rPr lang="ru-RU" sz="2600" dirty="0" smtClean="0">
                <a:latin typeface="Tahoma" pitchFamily="34" charset="0"/>
              </a:rPr>
              <a:t>   17. Троицкая башня                            18. Кутафья башня                             19. Комендантская башня                      20. Оружейная башня</a:t>
            </a:r>
            <a:endParaRPr lang="ru-RU" sz="2600" dirty="0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Documents and Settings\Tamara\Рабочий стол\Москва-фото\spasskaya.jpg" id="2" name="Picture 2"/>
          <p:cNvPicPr>
            <a:picLocks noChangeArrowheads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42877" y="285728"/>
            <a:ext cx="4071935" cy="6357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071933" y="714357"/>
            <a:ext cx="507206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b="1" dirty="0" lang="ru-RU" smtClean="0" sz="44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Самая большая и главная -Спасская, </a:t>
            </a:r>
          </a:p>
          <a:p>
            <a:pPr algn="ctr"/>
            <a:r>
              <a:rPr b="1" dirty="0" lang="ru-RU" smtClean="0" sz="44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через её ворота въезжали </a:t>
            </a:r>
          </a:p>
          <a:p>
            <a:pPr algn="ctr"/>
            <a:r>
              <a:rPr b="1" dirty="0" lang="ru-RU" smtClean="0" sz="44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в Кремль московские князья.</a:t>
            </a:r>
            <a:endParaRPr b="1" dirty="0" lang="ru-RU" sz="440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Tamara\Рабочий стол\башни Кремля\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9"/>
            <a:ext cx="4786347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214941" y="1571613"/>
            <a:ext cx="392905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Самая </a:t>
            </a:r>
          </a:p>
          <a:p>
            <a:pPr algn="ctr"/>
            <a:r>
              <a:rPr lang="ru-RU" sz="5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высокая – Троицкая, </a:t>
            </a:r>
          </a:p>
          <a:p>
            <a:pPr algn="ctr"/>
            <a:r>
              <a:rPr lang="ru-RU" sz="5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80 м. </a:t>
            </a:r>
            <a:endParaRPr lang="ru-RU" sz="54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28605"/>
            <a:ext cx="9144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Самая молодая – </a:t>
            </a:r>
          </a:p>
          <a:p>
            <a:pPr algn="ctr"/>
            <a:r>
              <a:rPr lang="ru-RU" sz="5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Царская башня, </a:t>
            </a:r>
          </a:p>
          <a:p>
            <a:pPr algn="ctr"/>
            <a:r>
              <a:rPr lang="ru-RU" sz="5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ей три сотни лет. </a:t>
            </a:r>
            <a:br>
              <a:rPr lang="ru-RU" sz="5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</a:br>
            <a:r>
              <a:rPr lang="ru-RU" sz="5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Самая маленькая – </a:t>
            </a:r>
            <a:br>
              <a:rPr lang="ru-RU" sz="5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</a:br>
            <a:r>
              <a:rPr lang="ru-RU" sz="5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Кутафья, 14 м.</a:t>
            </a:r>
            <a:br>
              <a:rPr lang="ru-RU" sz="5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</a:br>
            <a:r>
              <a:rPr lang="ru-RU" sz="5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/>
            </a:r>
            <a:br>
              <a:rPr lang="ru-RU" sz="5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</a:br>
            <a:r>
              <a:rPr lang="ru-RU" sz="5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 Всего башен 20.</a:t>
            </a:r>
            <a:endParaRPr lang="ru-RU" sz="54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70_2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" y="0"/>
            <a:ext cx="407193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ahoma" pitchFamily="34" charset="0"/>
              </a:rPr>
              <a:t>Кутафья башня</a:t>
            </a:r>
            <a:endParaRPr lang="ru-RU" sz="44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28605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ln>
                  <a:solidFill>
                    <a:schemeClr val="bg1"/>
                  </a:solidFill>
                </a:ln>
              </a:rPr>
              <a:t>Центром Кремля стала </a:t>
            </a:r>
            <a:r>
              <a:rPr lang="ru-RU" sz="48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Соборная площадь</a:t>
            </a:r>
            <a:r>
              <a:rPr lang="ru-RU" sz="4800" b="1" dirty="0" smtClean="0">
                <a:ln>
                  <a:solidFill>
                    <a:schemeClr val="bg1"/>
                  </a:solidFill>
                </a:ln>
              </a:rPr>
              <a:t>.</a:t>
            </a:r>
            <a:r>
              <a:rPr lang="ru-RU" sz="4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sz="4800" b="1" dirty="0" smtClean="0">
                <a:ln>
                  <a:solidFill>
                    <a:schemeClr val="bg1"/>
                  </a:solidFill>
                </a:ln>
              </a:rPr>
              <a:t>Она существует </a:t>
            </a:r>
            <a:r>
              <a:rPr lang="ru-RU" sz="48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с 1326 года</a:t>
            </a:r>
            <a:r>
              <a:rPr lang="ru-RU" sz="4800" b="1" dirty="0" smtClean="0">
                <a:ln>
                  <a:solidFill>
                    <a:schemeClr val="bg1"/>
                  </a:solidFill>
                </a:ln>
              </a:rPr>
              <a:t>. Её окружают три величавых собора – </a:t>
            </a:r>
          </a:p>
          <a:p>
            <a:pPr algn="ctr"/>
            <a:r>
              <a:rPr lang="ru-RU" sz="48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Успенский, </a:t>
            </a:r>
          </a:p>
          <a:p>
            <a:pPr algn="ctr"/>
            <a:r>
              <a:rPr lang="ru-RU" sz="48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Благовещенский и Архангельский.</a:t>
            </a:r>
            <a:endParaRPr lang="ru-RU" sz="4800" dirty="0">
              <a:ln>
                <a:solidFill>
                  <a:schemeClr val="bg1"/>
                </a:solidFill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Tamara\Рабочий стол\Москва-фото\1257089215_o9y13tq6wevhtg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214413" y="285729"/>
            <a:ext cx="79295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Соборная площадь Кремля</a:t>
            </a:r>
            <a:endParaRPr lang="ru-RU" sz="4000" b="1" dirty="0">
              <a:ln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Tamara\Рабочий стол\башни Кремля\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" y="95698"/>
            <a:ext cx="442912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Колокольня Ивана Великого</a:t>
            </a:r>
            <a:endParaRPr lang="ru-RU" sz="44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9389" y="1"/>
            <a:ext cx="27146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 В те времена- самое высокое здание Москвы. Колокола звонили по самым главным праздникам.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Tamara\Рабочий стол\Москва-фото\1257089246_g91rsqrzfi5ciw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14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929322" y="5288340"/>
            <a:ext cx="321467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Царь - пушка</a:t>
            </a:r>
            <a:endParaRPr lang="ru-RU" sz="5400" b="1" dirty="0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Tamara\Рабочий стол\Москва-фото\1257089246_cmxp8dzigtuwbbd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929322" y="0"/>
            <a:ext cx="3214679" cy="156966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/>
            <a:r>
              <a:rPr lang="ru-RU" sz="48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Царь - колокол</a:t>
            </a:r>
            <a:endParaRPr lang="ru-RU" sz="48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b200809121256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85720" y="214291"/>
            <a:ext cx="621510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>
                  <a:solidFill>
                    <a:schemeClr val="bg1"/>
                  </a:solidFill>
                </a:ln>
              </a:rPr>
              <a:t>Исторический музей</a:t>
            </a:r>
            <a:endParaRPr lang="ru-RU" sz="4400" b="1" dirty="0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Tamara\Рабочий стол\Москва-фото\sk2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214677" y="1"/>
            <a:ext cx="59293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Здание правительства – </a:t>
            </a:r>
            <a:endParaRPr lang="en-US" sz="3600" b="1" dirty="0" smtClean="0"/>
          </a:p>
          <a:p>
            <a:pPr algn="ctr"/>
            <a:r>
              <a:rPr lang="ru-RU" sz="3600" b="1" dirty="0" smtClean="0"/>
              <a:t>«Белый дом»</a:t>
            </a:r>
            <a:endParaRPr lang="ru-RU" sz="3600" b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Tamara\Рабочий стол\Москва-фото\sk3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4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1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Храм Христа Спасителя</a:t>
            </a:r>
            <a:endParaRPr lang="ru-RU" sz="4400" b="1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Tamara\Рабочий стол\Москва-фото\40682720_3147334fi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 rot="10800000" flipV="1">
            <a:off x="0" y="5361775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 smtClean="0">
                <a:solidFill>
                  <a:schemeClr val="tx1"/>
                </a:solidFill>
              </a:rPr>
              <a:t>ВВЦ –Всероссийский  Выставочный Центр</a:t>
            </a:r>
            <a:endParaRPr lang="ru-RU" sz="48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Tamara\Рабочий стол\Москва-фото\sk19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74" y="0"/>
            <a:ext cx="9461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-214346" y="5715016"/>
            <a:ext cx="95726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Фонтан Дружбы народов на ВВЦ</a:t>
            </a:r>
            <a:endParaRPr lang="ru-RU" sz="4400" b="1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Tamara\Рабочий стол\Москва-фото\sk3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Московский государственный университет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20420_P102035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</a:rPr>
              <a:t>Третьяковская галерея</a:t>
            </a:r>
            <a:endParaRPr lang="ru-RU" sz="5400" b="1" dirty="0">
              <a:ln>
                <a:solidFill>
                  <a:schemeClr val="bg1"/>
                </a:solidFill>
              </a:ln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18366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6350"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ЦИРК НА ЦВЕТНОМ</a:t>
            </a:r>
            <a:endParaRPr lang="ru-RU" sz="6000" b="1" dirty="0">
              <a:ln w="6350">
                <a:solidFill>
                  <a:srgbClr val="002060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rmAutofit/>
          </a:bodyPr>
          <a:lstStyle/>
          <a:p>
            <a:pPr algn="ctr"/>
            <a:r>
              <a:rPr lang="ru-RU" sz="6000" b="1" i="1" dirty="0" smtClean="0">
                <a:ln w="6350"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ЮРИЙ НИКУЛИН</a:t>
            </a:r>
            <a:endParaRPr lang="ru-RU" sz="6000" b="1" i="1" dirty="0">
              <a:ln w="6350">
                <a:solidFill>
                  <a:srgbClr val="002060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5" name="Picture 4" descr="nikulin_0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928671"/>
            <a:ext cx="4286280" cy="5643602"/>
          </a:xfrm>
          <a:prstGeom prst="rect">
            <a:avLst/>
          </a:prstGeom>
          <a:noFill/>
          <a:ln w="57150">
            <a:noFill/>
          </a:ln>
        </p:spPr>
      </p:pic>
      <p:pic>
        <p:nvPicPr>
          <p:cNvPr id="6" name="Picture 8" descr="23702-420-42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000108"/>
            <a:ext cx="4071967" cy="5572164"/>
          </a:xfrm>
          <a:prstGeom prst="rect">
            <a:avLst/>
          </a:prstGeom>
          <a:noFill/>
          <a:ln w="57150"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286388"/>
            <a:ext cx="9144000" cy="1571612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ln w="6350"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ЦИРК НА ВЕРНАНДСКОГО</a:t>
            </a:r>
            <a:endParaRPr lang="ru-RU" sz="4800" b="1" dirty="0">
              <a:ln w="6350">
                <a:solidFill>
                  <a:srgbClr val="002060"/>
                </a:solidFill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Tamara\Рабочий стол\Москва-фото\sk3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/>
              <a:t>Театр Музыки</a:t>
            </a:r>
            <a:endParaRPr lang="ru-RU" sz="6600" b="1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428992" y="0"/>
            <a:ext cx="57150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spc="50" dirty="0" smtClean="0">
                <a:ln w="11430"/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Новодевичий монастырь</a:t>
            </a:r>
            <a:endParaRPr lang="ru-RU" sz="4800" b="1" i="1" spc="50" dirty="0">
              <a:ln w="11430"/>
              <a:solidFill>
                <a:schemeClr val="bg1">
                  <a:lumMod val="75000"/>
                  <a:lumOff val="2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0" y="4721662"/>
            <a:ext cx="36433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i="1" spc="50" dirty="0" smtClean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Большой театр</a:t>
            </a:r>
            <a:endParaRPr lang="ru-RU" sz="6000" b="1" spc="5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72197" y="5214951"/>
            <a:ext cx="3071803" cy="1643050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rgbClr val="FFFF00"/>
                </a:solidFill>
              </a:rPr>
              <a:t>МАНЕЖ</a:t>
            </a:r>
            <a:endParaRPr lang="ru-RU" sz="5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КрасЮг\Desktop\Московский зоопар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ln w="6350">
                  <a:solidFill>
                    <a:schemeClr val="bg1"/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</a:rPr>
              <a:t>МОСКОВСКИЙ ЗООПАРК</a:t>
            </a:r>
            <a:endParaRPr lang="ru-RU" sz="4800" b="1" dirty="0">
              <a:ln w="6350">
                <a:solidFill>
                  <a:schemeClr val="bg1"/>
                </a:solidFill>
              </a:ln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poklonnaya_gora011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1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Поклонная гора</a:t>
            </a:r>
            <a:endParaRPr lang="ru-RU" sz="6000" b="1" dirty="0">
              <a:ln>
                <a:solidFill>
                  <a:schemeClr val="bg1"/>
                </a:solidFill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1263_7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smtClean="0">
                <a:solidFill>
                  <a:schemeClr val="bg1"/>
                </a:solidFill>
              </a:rPr>
              <a:t>Театр зверей имени В.Дурова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1036</TotalTime>
  <Words>620</Words>
  <Application>Microsoft Office PowerPoint</Application>
  <PresentationFormat>Экран (4:3)</PresentationFormat>
  <Paragraphs>186</Paragraphs>
  <Slides>55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7" baseType="lpstr">
      <vt:lpstr>Яркая</vt:lpstr>
      <vt:lpstr>Слайд</vt:lpstr>
      <vt:lpstr>МОЯ  МОСКВА  866 ЛЕТ</vt:lpstr>
      <vt:lpstr>4 апреля 1147 г. - первое упоминание в летописях  о Москве</vt:lpstr>
      <vt:lpstr>Слайд 3</vt:lpstr>
      <vt:lpstr>Численность – около 12 млн. Округов - 9 Вокзалов - 9 Аэропортов - 5 Театров – более 150 Музеев – около 200 Цирков – 2 Улиц и площадей – более                                       3500  </vt:lpstr>
      <vt:lpstr>Слайд 5</vt:lpstr>
      <vt:lpstr>ГЕРБ</vt:lpstr>
      <vt:lpstr>Слайд 7</vt:lpstr>
      <vt:lpstr>Символами монархи - ческой  власти  в России  были корона, скипетр  и держава</vt:lpstr>
      <vt:lpstr>История создания   флага России</vt:lpstr>
      <vt:lpstr>ФЛАГ РОССИИ   22 августа  1991 года  исторический флаг России  был признан официальным Национальным флагом  Российской Федерации.</vt:lpstr>
      <vt:lpstr>Авторы гимна СССР: Александров А.В., Михалков С.В, Эль-Регистан Г.Г.</vt:lpstr>
      <vt:lpstr>С 1991 г. Гимном России стала  «Патрио-тическая песня» М.И.Глинки</vt:lpstr>
      <vt:lpstr>Гимн России с 2001 года</vt:lpstr>
      <vt:lpstr>Слайд 14</vt:lpstr>
      <vt:lpstr>ГЕРБ   МОСКВЫ</vt:lpstr>
      <vt:lpstr>   ДОСТОПРИМЕЧАТЕЛЬНОСТИ   МОСКВЫ</vt:lpstr>
      <vt:lpstr>Слайд 17</vt:lpstr>
      <vt:lpstr>Кремль  при Иване Калите </vt:lpstr>
      <vt:lpstr>Князь Дмитрий Донской</vt:lpstr>
      <vt:lpstr>Кремль  при Иване III</vt:lpstr>
      <vt:lpstr>Слайд 21</vt:lpstr>
      <vt:lpstr>Слайд 22</vt:lpstr>
      <vt:lpstr>Слайд 23</vt:lpstr>
      <vt:lpstr>Слайд 24</vt:lpstr>
      <vt:lpstr>В 1625 году  на Спасской башне  под руководством английского механика  были установлены часы. 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ЦИРК НА ЦВЕТНОМ</vt:lpstr>
      <vt:lpstr>ЮРИЙ НИКУЛИН</vt:lpstr>
      <vt:lpstr>ЦИРК НА ВЕРНАНДСКОГО</vt:lpstr>
      <vt:lpstr>Слайд 48</vt:lpstr>
      <vt:lpstr>Слайд 49</vt:lpstr>
      <vt:lpstr>Слайд 50</vt:lpstr>
      <vt:lpstr>МАНЕЖ</vt:lpstr>
      <vt:lpstr>МОСКОВСКИЙ ЗООПАРК</vt:lpstr>
      <vt:lpstr>Слайд 53</vt:lpstr>
      <vt:lpstr>Слайд 54</vt:lpstr>
      <vt:lpstr>Слайд 55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Гербом России стал  двуглавый орёл, олицетво-ряющий верховную власть, «самодер-жавие». </dc:title>
  <dc:creator>user</dc:creator>
  <cp:lastModifiedBy>user</cp:lastModifiedBy>
  <cp:revision>83</cp:revision>
  <dcterms:created xsi:type="dcterms:W3CDTF">2013-08-24T16:48:02Z</dcterms:created>
  <dcterms:modified xsi:type="dcterms:W3CDTF">2013-08-25T16:58:22Z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2953819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