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2"/>
  </p:notesMasterIdLst>
  <p:sldIdLst>
    <p:sldId id="331" r:id="rId2"/>
    <p:sldId id="332" r:id="rId3"/>
    <p:sldId id="263" r:id="rId4"/>
    <p:sldId id="327" r:id="rId5"/>
    <p:sldId id="329" r:id="rId6"/>
    <p:sldId id="313" r:id="rId7"/>
    <p:sldId id="314" r:id="rId8"/>
    <p:sldId id="316" r:id="rId9"/>
    <p:sldId id="317" r:id="rId10"/>
    <p:sldId id="318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5" autoAdjust="0"/>
    <p:restoredTop sz="94427" autoAdjust="0"/>
  </p:normalViewPr>
  <p:slideViewPr>
    <p:cSldViewPr>
      <p:cViewPr varScale="1">
        <p:scale>
          <a:sx n="80" d="100"/>
          <a:sy n="80" d="100"/>
        </p:scale>
        <p:origin x="93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8906D5-61E0-4477-9362-EF3219AA9764}" type="datetimeFigureOut">
              <a:rPr lang="ru-RU"/>
              <a:pPr>
                <a:defRPr/>
              </a:pPr>
              <a:t>19.05.2014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FA1711-DAB7-47D7-854C-89591C6C19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060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D7E7AF-EE9B-49A6-ADD3-7755306E9A05}" type="slidenum">
              <a:rPr lang="ru-RU" altLang="ru-RU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869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15120938 h 1912"/>
              <a:gd name="T4" fmla="*/ 0 w 1588"/>
              <a:gd name="T5" fmla="*/ 15120938 h 1912"/>
              <a:gd name="T6" fmla="*/ 0 w 1588"/>
              <a:gd name="T7" fmla="*/ 151209375 h 1912"/>
              <a:gd name="T8" fmla="*/ 0 w 1588"/>
              <a:gd name="T9" fmla="*/ 2147483646 h 1912"/>
              <a:gd name="T10" fmla="*/ 0 w 1588"/>
              <a:gd name="T11" fmla="*/ 2147483646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7AE69-DD57-45B4-BA02-45E26B9909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4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5E246-0DBD-469A-9D17-8A677C83DE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771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33B92-9564-4D2F-BE9B-10898DC1DC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616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AF225-8871-4BE8-BDD5-566588C2CB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499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24EA1-6E4A-4EFB-8FA8-A07735BAEB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88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96636-C67D-42F6-9228-C5316032E3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857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2BB22-0BAE-4325-8C4D-AC07665789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928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76900-A8B4-4F07-A88A-C742130C73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78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9076-32E5-4C65-A96F-2874740036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56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13DF3-4AD5-4AC3-90F9-7ACA27B29F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69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2D856-255A-4B05-B786-033D091241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68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820A90B-412D-4DA4-A049-3247F4D9ED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2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2;&#1080;&#1082;&#1090;&#1086;&#1088;&#1080;&#1103;\Downloads\&#1050;&#1080;&#1090;&#1072;&#1081;&#1089;&#1082;&#1072;&#1103;%20&#1050;&#1083;&#1072;&#1089;&#1089;&#1080;&#1095;&#1077;&#1089;&#1082;&#1072;&#1103;%20&#1052;&#1091;&#1079;&#1099;&#1082;&#1072;%20-%20&#1057;&#1086;&#1083;&#1085;&#1094;&#1077;%20%5b&#1089;%20&#1089;&#1072;&#1081;&#1090;&#1072;%20www.ololo.fm%5d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asotakitaya.ru/pic.php?id=19&amp;img=1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krasotakitaya.ru/pic.php?id=21&amp;img=2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krasotakitaya.ru/pic.php?id=34&amp;img=6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krasotakitaya.ru/pic.php?id=24&amp;img=1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4"/>
          <p:cNvSpPr txBox="1">
            <a:spLocks noChangeArrowheads="1"/>
          </p:cNvSpPr>
          <p:nvPr/>
        </p:nvSpPr>
        <p:spPr bwMode="auto">
          <a:xfrm>
            <a:off x="755650" y="260350"/>
            <a:ext cx="60848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9600">
                <a:solidFill>
                  <a:srgbClr val="FF0000"/>
                </a:solidFill>
                <a:latin typeface="Monotype Corsiva" panose="03010101010201010101" pitchFamily="66" charset="0"/>
              </a:rPr>
              <a:t>КИТАЙ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1785938"/>
            <a:ext cx="57864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Работа </a:t>
            </a:r>
            <a:br>
              <a:rPr lang="ru-RU" altLang="ru-RU" sz="1200">
                <a:solidFill>
                  <a:srgbClr val="000000"/>
                </a:solidFill>
              </a:rPr>
            </a:br>
            <a:r>
              <a:rPr lang="ru-RU" altLang="ru-RU" sz="1200">
                <a:solidFill>
                  <a:srgbClr val="000000"/>
                </a:solidFill>
              </a:rPr>
              <a:t>ученицы 11-а класса</a:t>
            </a:r>
            <a:br>
              <a:rPr lang="ru-RU" altLang="ru-RU" sz="1200">
                <a:solidFill>
                  <a:srgbClr val="000000"/>
                </a:solidFill>
              </a:rPr>
            </a:br>
            <a:r>
              <a:rPr lang="ru-RU" altLang="ru-RU" sz="1200">
                <a:solidFill>
                  <a:srgbClr val="000000"/>
                </a:solidFill>
              </a:rPr>
              <a:t>Константиновской специализированной </a:t>
            </a:r>
            <a:br>
              <a:rPr lang="ru-RU" altLang="ru-RU" sz="1200">
                <a:solidFill>
                  <a:srgbClr val="000000"/>
                </a:solidFill>
              </a:rPr>
            </a:br>
            <a:r>
              <a:rPr lang="ru-RU" altLang="ru-RU" sz="1200">
                <a:solidFill>
                  <a:srgbClr val="000000"/>
                </a:solidFill>
              </a:rPr>
              <a:t>общеобразовательной школы </a:t>
            </a:r>
            <a:r>
              <a:rPr lang="en-US" altLang="ru-RU" sz="1200">
                <a:solidFill>
                  <a:srgbClr val="000000"/>
                </a:solidFill>
              </a:rPr>
              <a:t>I-III</a:t>
            </a:r>
            <a:r>
              <a:rPr lang="ru-RU" altLang="ru-RU" sz="1200">
                <a:solidFill>
                  <a:srgbClr val="000000"/>
                </a:solidFill>
              </a:rPr>
              <a:t> ступеней № 6</a:t>
            </a:r>
            <a:br>
              <a:rPr lang="ru-RU" altLang="ru-RU" sz="1200">
                <a:solidFill>
                  <a:srgbClr val="000000"/>
                </a:solidFill>
              </a:rPr>
            </a:br>
            <a:r>
              <a:rPr lang="ru-RU" altLang="ru-RU" sz="1200">
                <a:solidFill>
                  <a:srgbClr val="000000"/>
                </a:solidFill>
              </a:rPr>
              <a:t>с углубленным изучением отдельных предметов</a:t>
            </a:r>
            <a:r>
              <a:rPr lang="ru-RU" altLang="ru-RU" sz="1200" b="1">
                <a:solidFill>
                  <a:srgbClr val="000000"/>
                </a:solidFill>
              </a:rPr>
              <a:t/>
            </a:r>
            <a:br>
              <a:rPr lang="ru-RU" altLang="ru-RU" sz="1200" b="1">
                <a:solidFill>
                  <a:srgbClr val="000000"/>
                </a:solidFill>
              </a:rPr>
            </a:br>
            <a:r>
              <a:rPr lang="ru-RU" altLang="ru-RU" sz="2000" b="1">
                <a:solidFill>
                  <a:srgbClr val="000000"/>
                </a:solidFill>
              </a:rPr>
              <a:t>Мовчан Ирины Вячеславовны</a:t>
            </a:r>
          </a:p>
        </p:txBody>
      </p:sp>
      <p:pic>
        <p:nvPicPr>
          <p:cNvPr id="2" name="Китайская Классическая Музыка - Солнце [с сайта www.ololo.fm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24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179388" y="188913"/>
            <a:ext cx="8785225" cy="661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йская Нар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дная Респ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блика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—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 в Восточной Азии.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 октября 1949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язык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Китайский</a:t>
            </a:r>
            <a:r>
              <a:rPr lang="ru-RU" altLang="ru-RU" sz="18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Столица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Пекин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города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Чунцин, Тяньцзинь, Шанхай, Пекин, Гуанчжоу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правления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Народная республика</a:t>
            </a:r>
            <a:endParaRPr lang="vi-VN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Крупнейшее по численности населения государство мира 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(свыше 1,3 млрд, большинство населения — этнические китайцы, самоназвание — </a:t>
            </a:r>
            <a:r>
              <a:rPr lang="vi-VN" altLang="ru-RU" sz="2000" b="1" i="1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хань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анимает 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 в мире 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территории, уступая России и Канаде.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 великой державой, постоянным членом Совета безопасности ООН.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Многими экспертами называется новой второй сверхдержавой вместо СССР.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третьей в мир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по потенциалу ракетно-ядерной и космической державой, имеет крупнейшую по численности армию.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лидер 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производству большинства видов промышленной продукции, в том числе крупнейший в мире автопроизводитель и авторынок.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Крупнейший мировой экспортёр 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(«фабрика мира»). 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Располагает </a:t>
            </a:r>
            <a:r>
              <a:rPr lang="vi-VN" altLang="ru-RU" sz="1800" b="1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половиной мировых валютных запасов</a:t>
            </a: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ru-R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времени провозглашения Китайской Народной Республики в 1949 правящей партией является Коммунистическая партия Китая (КПК). </a:t>
            </a:r>
          </a:p>
        </p:txBody>
      </p:sp>
    </p:spTree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picture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60575"/>
            <a:ext cx="33464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>
            <a:off x="4140200" y="4149725"/>
            <a:ext cx="45720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Вставай, кто рабом стать не желает!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своей плоти Великую стену поставим!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судьбы нации грозный час наступил,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из груди рвётся клич наш последний: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Вставай! Вставай! Вставай!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миллионы, но сердцем мы едины,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огнём канонады смело мы в бой пойдем,</a:t>
            </a:r>
            <a:b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Вперёд! Вперёд! Вперёд! </a:t>
            </a:r>
          </a:p>
        </p:txBody>
      </p:sp>
      <p:sp>
        <p:nvSpPr>
          <p:cNvPr id="5124" name="Прямоугольник 7"/>
          <p:cNvSpPr>
            <a:spLocks noChangeArrowheads="1"/>
          </p:cNvSpPr>
          <p:nvPr/>
        </p:nvSpPr>
        <p:spPr bwMode="auto">
          <a:xfrm>
            <a:off x="1187450" y="836613"/>
            <a:ext cx="17287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endParaRPr lang="ru-RU" altLang="ru-RU" sz="4400" b="1">
              <a:solidFill>
                <a:srgbClr val="FF0000"/>
              </a:solidFill>
            </a:endParaRPr>
          </a:p>
        </p:txBody>
      </p:sp>
      <p:sp>
        <p:nvSpPr>
          <p:cNvPr id="5125" name="Прямоугольник 8"/>
          <p:cNvSpPr>
            <a:spLocks noChangeArrowheads="1"/>
          </p:cNvSpPr>
          <p:nvPr/>
        </p:nvSpPr>
        <p:spPr bwMode="auto">
          <a:xfrm>
            <a:off x="5219700" y="3357563"/>
            <a:ext cx="15589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</a:t>
            </a:r>
            <a:endParaRPr lang="ru-RU" altLang="ru-RU" sz="4400" b="1">
              <a:solidFill>
                <a:srgbClr val="FF0000"/>
              </a:solidFill>
            </a:endParaRPr>
          </a:p>
        </p:txBody>
      </p:sp>
      <p:pic>
        <p:nvPicPr>
          <p:cNvPr id="10244" name="Picture 4" descr="H:\ИРА\ШКОЛА\ГЕОГРАФИЯ\country_50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12776"/>
            <a:ext cx="2939223" cy="1942331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127" name="Прямоугольник 11"/>
          <p:cNvSpPr>
            <a:spLocks noChangeArrowheads="1"/>
          </p:cNvSpPr>
          <p:nvPr/>
        </p:nvSpPr>
        <p:spPr bwMode="auto">
          <a:xfrm>
            <a:off x="5076825" y="476250"/>
            <a:ext cx="1727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</a:t>
            </a:r>
            <a:endParaRPr lang="ru-RU" altLang="ru-RU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/>
      <p:bldP spid="5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4284663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b="1" dirty="0" smtClean="0"/>
              <a:t>	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ru-RU" sz="5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Пекин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— столица Китая – большой современный город с населением более 11 миллионов человек. </a:t>
            </a:r>
            <a:b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По-китайски город называется </a:t>
            </a:r>
            <a:r>
              <a:rPr lang="ru-RU" sz="2400" b="1" i="1" u="sng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Бейдзин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что означает </a:t>
            </a:r>
            <a:r>
              <a:rPr lang="ru-RU" sz="24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«Северная столица»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     Главной достопримечательностью Пекина является, без сомнения, бывшая императорская резиденция — </a:t>
            </a: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Запретный город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или, как его еще называют, </a:t>
            </a: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Гугун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14692" name="Picture 4" descr="Императорский дворец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83968"/>
            <a:ext cx="4608761" cy="667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slow" advClick="0" advTm="4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2987675" y="188913"/>
            <a:ext cx="3251200" cy="97631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Праздники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4038600" cy="43926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праздники:</a:t>
            </a:r>
            <a:b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января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Новый Год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 марта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Международный женский день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мая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День международной солидарности трудящихся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 мая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День молодёжи Китая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июня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Международный день защиты детей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июля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День образования Коммунистической партии Китая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августа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День создания Народно-освободительной армии Китая</a:t>
            </a:r>
            <a:b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октября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Национальный праздник образования КНР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0" y="1484313"/>
            <a:ext cx="4392613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1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</a:t>
            </a: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Народные праздники:</a:t>
            </a:r>
            <a:b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первого месяца нового года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Весны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Новый Год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 традиционному календарю.</a:t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15-й 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первого месяца нового года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Фонарей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второго месяца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Дракона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второго месяца или начало третьего месяца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</a:t>
            </a:r>
            <a:b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поминовения усопших.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пятого месяца по лунному календарю -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начала Лета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седьмого месяца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двойной семерки</a:t>
            </a:r>
            <a:r>
              <a:rPr lang="ru-RU" sz="16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восьмого месяца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Луны, Праздник середины осени или урожая.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9-й день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девятого месяца по лунному календарю — </a:t>
            </a:r>
            <a:r>
              <a:rPr lang="ru-RU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двойной девятки.</a:t>
            </a:r>
          </a:p>
        </p:txBody>
      </p:sp>
    </p:spTree>
  </p:cSld>
  <p:clrMapOvr>
    <a:masterClrMapping/>
  </p:clrMapOvr>
  <p:transition spd="slow" advClick="0" advTm="4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60350"/>
            <a:ext cx="8686800" cy="60483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Перечислять достопримечательности Китая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очень долго. Некоторые из них: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Гроты Лунмэня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представляют собой своего рода пещерный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буддийский монастырь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Дворец Гугун 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(Запретный город)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Исторический музей 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провинции Шэньси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Колокольная Башня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трёхэтажное строение высотой 36 метров, в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находится выставка, включающая в себя бесконечные лавки 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антикварные магазинчики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Город Лоян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известный цветами-пионами, также этот город был столицей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девяти династий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Монастырь Шаолинь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Парк Ихэюань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посещал сам император, и этот парк был его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летним дворцом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Площадь Тяньаньмэнь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Озеро Сиху </a:t>
            </a: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(Западное озеро), площадь которого составляет более 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кв.км., по легенде это озеро возникло благодаря Дракону и Фениксу, которые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нечаянно упустили на Землю жемчуг </a:t>
            </a:r>
          </a:p>
        </p:txBody>
      </p:sp>
    </p:spTree>
  </p:cSld>
  <p:clrMapOvr>
    <a:masterClrMapping/>
  </p:clrMapOvr>
  <p:transition spd="slow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5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5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5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5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5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5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57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57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57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57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57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57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57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57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57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57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57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57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2736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Южной части Пекина находится </a:t>
            </a:r>
            <a:r>
              <a:rPr lang="ru-RU" altLang="ru-RU" sz="2800" b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Храм неба</a:t>
            </a:r>
            <a:endParaRPr lang="ru-RU" altLang="ru-RU" sz="280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Тяньтань, расположенный в южной части города.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Крыши его главных построек покрыты синими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глазурными черепицами, под цвет неба. Это самый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культурный Храм в мире с более, чем 500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летней историей. </a:t>
            </a:r>
          </a:p>
        </p:txBody>
      </p:sp>
      <p:pic>
        <p:nvPicPr>
          <p:cNvPr id="116740" name="Picture 4" descr="Xрам неба Тянь Тань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800072"/>
            <a:ext cx="6049094" cy="3853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60350"/>
            <a:ext cx="7164387" cy="41036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dirty="0" smtClean="0"/>
              <a:t>		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И, конечно же, побывав в Китае, невозможно не посетить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Великую Китайскую стену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Самый близкий к Пекину участок — Бадалин — расположен всего в 60 километрах от города.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	Можно с уверенностью сказать, что в мире нет ни одного цивилизованного человека, который не слышал бы о восьмом чуде света — Великой Китайской Стене. Стена длиной около 5000 километров является символом Китая. Надпись Мао Цзе Дуна, сделанная у входа в отреставрированную часть, гласит: «Если ты не побывал на Великой Китайской Стене, ты не настоящий китаец». </a:t>
            </a:r>
            <a:endParaRPr lang="ru-RU" sz="2000" b="1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000" dirty="0" smtClean="0"/>
          </a:p>
        </p:txBody>
      </p:sp>
      <p:pic>
        <p:nvPicPr>
          <p:cNvPr id="66564" name="Picture 4" descr="H:\ИРА\ШКОЛА\ГЕОГРАФИЯ\784px-Gran_Muralla_Xine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068959"/>
            <a:ext cx="4959155" cy="378903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33375"/>
            <a:ext cx="7489825" cy="60483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Гонконг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- «город жизни» - и днем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 ночью жизнь здесь бьет ключом.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Со всего света в Гонконг съезжаются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музыканты,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художники, 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театральные, 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оперные и 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балетные труппы,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модельеры, 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спортсмены. 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	</a:t>
            </a:r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119813" name="Picture 5" descr="Гонконг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4673" y="2492896"/>
            <a:ext cx="5689327" cy="401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slow" advClick="0" advTm="4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85" decel="1000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385" decel="100000"/>
                                        <p:tgtEl>
                                          <p:spTgt spid="1198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385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385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229600" cy="7343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b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Храм Конфуция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– находится недалеко от парка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Бэйхай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Этот пекинский храм, возведённый в честь великого учителя Конфуция, не единственный (был возведен в 1306 году): храмы в его честь существуют в различных уголках Китая и воздвигаться они начали с 555 года.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	Конфуций, благодаря императорам династии Тан (618-907 гг.), официально провозглашён Первым Святым.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Храм Конфуция с момента его постройки не раз был реконструирован, что всё же не помешало сохранить ему свой первоначальный облик. После 1911 года Конфуция в этом храме уже не чествуют, как это было принято ранее, зато теперь здесь создан прекрасный музей. Площадь храма составляет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около 22 тыс. кв. м.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В музее находится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множество стелл,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 на которых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начертаны мудрые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мысли философа: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«Тот, кто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 обращаясь к старому,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 способен открыть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новое, достоин быть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учителем» или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«Благородный муж –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не орудие». Также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в музее много интересных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	 скульптур.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</p:txBody>
      </p:sp>
      <p:pic>
        <p:nvPicPr>
          <p:cNvPr id="120836" name="Picture 4" descr="Храм Конфуция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564904"/>
            <a:ext cx="5400849" cy="405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0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0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0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0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0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08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08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08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08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8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08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08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08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9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08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08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5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/>
    </p:bld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962</TotalTime>
  <Words>108</Words>
  <Application>Microsoft Office PowerPoint</Application>
  <PresentationFormat>Экран (4:3)</PresentationFormat>
  <Paragraphs>78</Paragraphs>
  <Slides>10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Tahoma</vt:lpstr>
      <vt:lpstr>Arial</vt:lpstr>
      <vt:lpstr>Wingdings</vt:lpstr>
      <vt:lpstr>Calibri</vt:lpstr>
      <vt:lpstr>Monotype Corsiva</vt:lpstr>
      <vt:lpstr>Times New Roman</vt:lpstr>
      <vt:lpstr>Океан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Праздники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Privat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               по           географии</dc:title>
  <dc:creator>A.Airapetov</dc:creator>
  <cp:lastModifiedBy>База Шарташская</cp:lastModifiedBy>
  <cp:revision>36</cp:revision>
  <dcterms:created xsi:type="dcterms:W3CDTF">2008-01-16T19:51:10Z</dcterms:created>
  <dcterms:modified xsi:type="dcterms:W3CDTF">2014-05-19T03:15:00Z</dcterms:modified>
</cp:coreProperties>
</file>