
<file path=[Content_Types].xml><?xml version="1.0" encoding="utf-8"?>
<Types xmlns="http://schemas.openxmlformats.org/package/2006/content-types">
  <Default ContentType="image/png" Extension="png"/>
  <Default ContentType="image/jpeg" Extension="jpeg"/>
  <Default ContentType="application/vnd.openxmlformats-package.relationships+xml" Extension="rels"/>
  <Default ContentType="application/xml" Extension="xml"/>
  <Default ContentType="image/vnd.ms-photo" Extension="wdp"/>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6" r:id="rId3"/>
    <p:sldId id="277" r:id="rId4"/>
    <p:sldId id="278" r:id="rId5"/>
    <p:sldId id="257" r:id="rId6"/>
    <p:sldId id="267" r:id="rId7"/>
    <p:sldId id="258" r:id="rId8"/>
    <p:sldId id="259" r:id="rId9"/>
    <p:sldId id="264" r:id="rId10"/>
    <p:sldId id="260" r:id="rId11"/>
    <p:sldId id="262" r:id="rId12"/>
    <p:sldId id="263" r:id="rId13"/>
    <p:sldId id="269" r:id="rId14"/>
    <p:sldId id="279" r:id="rId15"/>
    <p:sldId id="270" r:id="rId16"/>
    <p:sldId id="273" r:id="rId17"/>
    <p:sldId id="275" r:id="rId18"/>
    <p:sldId id="271" r:id="rId19"/>
    <p:sldId id="272" r:id="rId20"/>
    <p:sldId id="281" r:id="rId21"/>
    <p:sldId id="283" r:id="rId22"/>
    <p:sldId id="280" r:id="rId23"/>
    <p:sldId id="282" r:id="rId24"/>
    <p:sldId id="284" r:id="rId25"/>
    <p:sldId id="261"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09" autoAdjust="0"/>
    <p:restoredTop sz="94660"/>
  </p:normalViewPr>
  <p:slideViewPr>
    <p:cSldViewPr>
      <p:cViewPr varScale="1">
        <p:scale>
          <a:sx n="65" d="100"/>
          <a:sy n="65" d="100"/>
        </p:scale>
        <p:origin x="-47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15.05.2014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15.05.2014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15.05.2014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15.05.2014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15.05.2014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15.05.2014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15.05.2014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15.05.2014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arget="../media/image3.jpeg" Type="http://schemas.openxmlformats.org/officeDocument/2006/relationships/image"/><Relationship Id="rId2" Target="../media/image2.jpg" Type="http://schemas.openxmlformats.org/officeDocument/2006/relationships/image"/><Relationship Id="rId1" Target="../slideLayouts/slideLayout1.xml" Type="http://schemas.openxmlformats.org/officeDocument/2006/relationships/slideLayout"/></Relationships>
</file>

<file path=ppt/slides/_rels/slide2.xml.rels><?xml version="1.0" encoding="UTF-8" standalone="yes" ?><Relationships xmlns="http://schemas.openxmlformats.org/package/2006/relationships"><Relationship Id="rId3" Target="../media/image4.jpeg" Type="http://schemas.openxmlformats.org/officeDocument/2006/relationships/image"/><Relationship Id="rId2" Target="../media/image2.jpg" Type="http://schemas.openxmlformats.org/officeDocument/2006/relationships/image"/><Relationship Id="rId1" Target="../slideLayouts/slideLayout1.xml" Type="http://schemas.openxmlformats.org/officeDocument/2006/relationships/slideLayout"/></Relationships>
</file>

<file path=ppt/slides/_rels/slide3.xml.rels><?xml version="1.0" encoding="UTF-8" standalone="yes" ?><Relationships xmlns="http://schemas.openxmlformats.org/package/2006/relationships"><Relationship Id="rId3" Target="../media/image6.png" Type="http://schemas.openxmlformats.org/officeDocument/2006/relationships/image"/><Relationship Id="rId2" Target="../media/image5.jpeg" Type="http://schemas.openxmlformats.org/officeDocument/2006/relationships/image"/><Relationship Id="rId1" Target="../slideLayouts/slideLayout2.xml" Type="http://schemas.openxmlformats.org/officeDocument/2006/relationships/slideLayout"/><Relationship Id="rId4" Target="../media/image7.jpeg" Type="http://schemas.openxmlformats.org/officeDocument/2006/relationships/image"/></Relationships>
</file>

<file path=ppt/slides/_rels/slide4.xml.rels><?xml version="1.0" encoding="UTF-8" standalone="yes" ?><Relationships xmlns="http://schemas.openxmlformats.org/package/2006/relationships"><Relationship Id="rId3" Target="../media/image9.jpeg" Type="http://schemas.openxmlformats.org/officeDocument/2006/relationships/image"/><Relationship Id="rId2" Target="../media/image8.jpeg" Type="http://schemas.openxmlformats.org/officeDocument/2006/relationships/image"/><Relationship Id="rId1" Target="../slideLayouts/slideLayout2.xml" Type="http://schemas.openxmlformats.org/officeDocument/2006/relationships/slideLayout"/><Relationship Id="rId4" Target="../media/image10.jpeg" Type="http://schemas.openxmlformats.org/officeDocument/2006/relationships/image"/></Relationships>
</file>

<file path=ppt/slides/_rels/slide5.xml.rels><?xml version="1.0" encoding="UTF-8" standalone="yes" ?><Relationships xmlns="http://schemas.openxmlformats.org/package/2006/relationships"><Relationship Id="rId2" Target="../media/image11.jpeg" Type="http://schemas.openxmlformats.org/officeDocument/2006/relationships/image"/><Relationship Id="rId1" Target="../slideLayouts/slideLayout2.xml" Type="http://schemas.openxmlformats.org/officeDocument/2006/relationships/slideLayout"/></Relationships>
</file>

<file path=ppt/slides/_rels/slide6.xml.rels><?xml version="1.0" encoding="UTF-8" standalone="yes" ?><Relationships xmlns="http://schemas.openxmlformats.org/package/2006/relationships"><Relationship Id="rId2" Target="../media/image12.jpeg" Type="http://schemas.openxmlformats.org/officeDocument/2006/relationships/image"/><Relationship Id="rId1" Target="../slideLayouts/slideLayout2.xml" Type="http://schemas.openxmlformats.org/officeDocument/2006/relationships/slideLayout"/></Relationships>
</file>

<file path=ppt/slides/_rels/slide7.xml.rels><?xml version="1.0" encoding="UTF-8" standalone="yes" ?><Relationships xmlns="http://schemas.openxmlformats.org/package/2006/relationships"><Relationship Id="rId2" Target="../media/image13.jpeg" Type="http://schemas.openxmlformats.org/officeDocument/2006/relationships/image"/><Relationship Id="rId1" Target="../slideLayouts/slideLayout7.xml" Type="http://schemas.openxmlformats.org/officeDocument/2006/relationships/slideLayout"/></Relationships>
</file>

<file path=ppt/slides/_rels/slide8.xml.rels><?xml version="1.0" encoding="UTF-8" standalone="yes" ?><Relationships xmlns="http://schemas.openxmlformats.org/package/2006/relationships"><Relationship Id="rId2" Target="../media/image14.jpeg" Type="http://schemas.openxmlformats.org/officeDocument/2006/relationships/image"/><Relationship Id="rId1" Target="../slideLayouts/slideLayout7.xml" Type="http://schemas.openxmlformats.org/officeDocument/2006/relationships/slideLayout"/></Relationships>
</file>

<file path=ppt/slides/_rels/slide9.xml.rels><?xml version="1.0" encoding="UTF-8" standalone="yes" ?><Relationships xmlns="http://schemas.openxmlformats.org/package/2006/relationships"><Relationship Id="rId2" Target="../media/image15.jpeg" Type="http://schemas.openxmlformats.org/officeDocument/2006/relationships/image"/><Relationship Id="rId1" Target="../slideLayouts/slideLayout7.xml" Type="http://schemas.openxmlformats.org/officeDocument/2006/relationships/slideLayout"/></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arget="../media/image17.jpeg" Type="http://schemas.openxmlformats.org/officeDocument/2006/relationships/image"/><Relationship Id="rId1" Target="../slideLayouts/slideLayout7.xml" Type="http://schemas.openxmlformats.org/officeDocument/2006/relationships/slideLayout"/></Relationships>
</file>

<file path=ppt/slides/_rels/slide12.xml.rels><?xml version="1.0" encoding="UTF-8" standalone="yes" ?><Relationships xmlns="http://schemas.openxmlformats.org/package/2006/relationships"><Relationship Id="rId2" Target="../media/image18.jpeg" Type="http://schemas.openxmlformats.org/officeDocument/2006/relationships/image"/><Relationship Id="rId1" Target="../slideLayouts/slideLayout7.xml" Type="http://schemas.openxmlformats.org/officeDocument/2006/relationships/slideLayout"/></Relationships>
</file>

<file path=ppt/slides/_rels/slide13.xml.rels><?xml version="1.0" encoding="UTF-8" standalone="yes" ?><Relationships xmlns="http://schemas.openxmlformats.org/package/2006/relationships"><Relationship Id="rId2" Target="../media/image19.jpeg" Type="http://schemas.openxmlformats.org/officeDocument/2006/relationships/image"/><Relationship Id="rId1" Target="../slideLayouts/slideLayout7.xml" Type="http://schemas.openxmlformats.org/officeDocument/2006/relationships/slideLayout"/></Relationships>
</file>

<file path=ppt/slides/_rels/slide14.xml.rels><?xml version="1.0" encoding="UTF-8" standalone="yes" ?><Relationships xmlns="http://schemas.openxmlformats.org/package/2006/relationships"><Relationship Id="rId2" Target="../media/image20.jpeg" Type="http://schemas.openxmlformats.org/officeDocument/2006/relationships/image"/><Relationship Id="rId1" Target="../slideLayouts/slideLayout7.xml" Type="http://schemas.openxmlformats.org/officeDocument/2006/relationships/slideLayout"/></Relationships>
</file>

<file path=ppt/slides/_rels/slide15.xml.rels><?xml version="1.0" encoding="UTF-8" standalone="yes" ?><Relationships xmlns="http://schemas.openxmlformats.org/package/2006/relationships"><Relationship Id="rId2" Target="../media/image21.jpeg" Type="http://schemas.openxmlformats.org/officeDocument/2006/relationships/image"/><Relationship Id="rId1" Target="../slideLayouts/slideLayout7.xml" Type="http://schemas.openxmlformats.org/officeDocument/2006/relationships/slideLayout"/></Relationships>
</file>

<file path=ppt/slides/_rels/slide16.xml.rels><?xml version="1.0" encoding="UTF-8" standalone="yes" ?><Relationships xmlns="http://schemas.openxmlformats.org/package/2006/relationships"><Relationship Id="rId3" Target="../media/image15.jpeg" Type="http://schemas.openxmlformats.org/officeDocument/2006/relationships/image"/><Relationship Id="rId2" Target="../media/image22.jpg" Type="http://schemas.openxmlformats.org/officeDocument/2006/relationships/image"/><Relationship Id="rId1" Target="../slideLayouts/slideLayout7.xml" Type="http://schemas.openxmlformats.org/officeDocument/2006/relationships/slideLayout"/></Relationships>
</file>

<file path=ppt/slides/_rels/slide17.xml.rels><?xml version="1.0" encoding="UTF-8" standalone="yes" ?><Relationships xmlns="http://schemas.openxmlformats.org/package/2006/relationships"><Relationship Id="rId2" Target="../media/image23.jpeg" Type="http://schemas.openxmlformats.org/officeDocument/2006/relationships/image"/><Relationship Id="rId1" Target="../slideLayouts/slideLayout7.xml" Type="http://schemas.openxmlformats.org/officeDocument/2006/relationships/slideLayout"/></Relationships>
</file>

<file path=ppt/slides/_rels/slide18.xml.rels><?xml version="1.0" encoding="UTF-8" standalone="yes" ?><Relationships xmlns="http://schemas.openxmlformats.org/package/2006/relationships"><Relationship Id="rId2" Target="../media/image24.jpeg" Type="http://schemas.openxmlformats.org/officeDocument/2006/relationships/image"/><Relationship Id="rId1" Target="../slideLayouts/slideLayout7.xml" Type="http://schemas.openxmlformats.org/officeDocument/2006/relationships/slideLayout"/></Relationships>
</file>

<file path=ppt/slides/_rels/slide19.xml.rels><?xml version="1.0" encoding="UTF-8" standalone="yes" ?><Relationships xmlns="http://schemas.openxmlformats.org/package/2006/relationships"><Relationship Id="rId2" Target="../media/image25.jpeg" Type="http://schemas.openxmlformats.org/officeDocument/2006/relationships/image"/><Relationship Id="rId1" Target="../slideLayouts/slideLayout7.xml" Type="http://schemas.openxmlformats.org/officeDocument/2006/relationships/slideLayout"/></Relationships>
</file>

<file path=ppt/slides/_rels/slide20.xml.rels><?xml version="1.0" encoding="UTF-8" standalone="yes" ?><Relationships xmlns="http://schemas.openxmlformats.org/package/2006/relationships"><Relationship Id="rId2" Target="../media/image26.jpeg" Type="http://schemas.openxmlformats.org/officeDocument/2006/relationships/image"/><Relationship Id="rId1" Target="../slideLayouts/slideLayout7.xml" Type="http://schemas.openxmlformats.org/officeDocument/2006/relationships/slideLayout"/></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arget="../media/image28.jpeg" Type="http://schemas.openxmlformats.org/officeDocument/2006/relationships/image"/><Relationship Id="rId1" Target="../slideLayouts/slideLayout7.xml" Type="http://schemas.openxmlformats.org/officeDocument/2006/relationships/slideLayout"/></Relationships>
</file>

<file path=ppt/slides/_rels/slide2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arget="../media/image30.jpeg" Type="http://schemas.openxmlformats.org/officeDocument/2006/relationships/image"/><Relationship Id="rId1" Target="../slideLayouts/slideLayout7.xml" Type="http://schemas.openxmlformats.org/officeDocument/2006/relationships/slideLayout"/></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194" y="-243408"/>
            <a:ext cx="5099465" cy="727280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rot="20569788">
            <a:off x="4619409" y="431154"/>
            <a:ext cx="4513737" cy="1978299"/>
          </a:xfrm>
          <a:prstGeom prst="rect">
            <a:avLst/>
          </a:prstGeom>
          <a:noFill/>
        </p:spPr>
        <p:txBody>
          <a:bodyPr wrap="square" rtlCol="0">
            <a:spAutoFit/>
          </a:bodyPr>
          <a:lstStyle/>
          <a:p>
            <a:pPr algn="ctr"/>
            <a:r>
              <a:rPr lang="ru-RU" sz="6000" dirty="0" smtClean="0">
                <a:latin typeface="Mistral" pitchFamily="66" charset="0"/>
              </a:rPr>
              <a:t>ЛИЧНОСТЬ АЛЕ</a:t>
            </a:r>
            <a:r>
              <a:rPr lang="en-US" sz="6000" dirty="0" smtClean="0">
                <a:latin typeface="Mistral" pitchFamily="66" charset="0"/>
              </a:rPr>
              <a:t>K</a:t>
            </a:r>
            <a:r>
              <a:rPr lang="ru-RU" sz="6000" dirty="0" smtClean="0">
                <a:latin typeface="Mistral" pitchFamily="66" charset="0"/>
              </a:rPr>
              <a:t>САНДРА </a:t>
            </a:r>
            <a:r>
              <a:rPr lang="en-US" sz="6000" dirty="0" smtClean="0">
                <a:latin typeface="Mistral" pitchFamily="66" charset="0"/>
              </a:rPr>
              <a:t>III</a:t>
            </a:r>
            <a:endParaRPr lang="ru-RU" sz="6000" dirty="0">
              <a:latin typeface="Mistral" pitchFamily="66" charset="0"/>
            </a:endParaRPr>
          </a:p>
        </p:txBody>
      </p:sp>
      <p:sp>
        <p:nvSpPr>
          <p:cNvPr id="5" name="Прямоугольник 4"/>
          <p:cNvSpPr/>
          <p:nvPr/>
        </p:nvSpPr>
        <p:spPr>
          <a:xfrm>
            <a:off x="5166130" y="2852936"/>
            <a:ext cx="3628177" cy="3785652"/>
          </a:xfrm>
          <a:prstGeom prst="rect">
            <a:avLst/>
          </a:prstGeom>
          <a:ln w="57150" cap="rnd" cmpd="sng">
            <a:solidFill>
              <a:schemeClr val="tx1"/>
            </a:solidFill>
            <a:prstDash val="sysDot"/>
            <a:miter lim="800000"/>
          </a:ln>
          <a:scene3d>
            <a:camera prst="orthographicFront"/>
            <a:lightRig rig="threePt" dir="t"/>
          </a:scene3d>
          <a:sp3d prstMaterial="matte"/>
        </p:spPr>
        <p:txBody>
          <a:bodyPr wrap="square">
            <a:spAutoFit/>
          </a:bodyPr>
          <a:lstStyle/>
          <a:p>
            <a:pPr algn="ctr"/>
            <a:r>
              <a:rPr lang="ru-RU" sz="2400" dirty="0" smtClean="0">
                <a:latin typeface="Book Antiqua" pitchFamily="18" charset="0"/>
                <a:ea typeface="BatangChe" pitchFamily="49" charset="-127"/>
              </a:rPr>
              <a:t>Царствование :1 </a:t>
            </a:r>
            <a:r>
              <a:rPr lang="ru-RU" sz="2400" dirty="0">
                <a:latin typeface="Book Antiqua" pitchFamily="18" charset="0"/>
                <a:ea typeface="BatangChe" pitchFamily="49" charset="-127"/>
              </a:rPr>
              <a:t>марта 1881 — 20 октября  </a:t>
            </a:r>
            <a:r>
              <a:rPr lang="ru-RU" sz="2400" dirty="0" smtClean="0">
                <a:latin typeface="Book Antiqua" pitchFamily="18" charset="0"/>
                <a:ea typeface="BatangChe" pitchFamily="49" charset="-127"/>
              </a:rPr>
              <a:t>1894</a:t>
            </a:r>
            <a:r>
              <a:rPr lang="ru-RU" sz="2400" dirty="0" smtClean="0">
                <a:latin typeface="Book Antiqua" pitchFamily="18" charset="0"/>
                <a:ea typeface="BatangChe" pitchFamily="49" charset="-127"/>
              </a:rPr>
              <a:t> Император Всероссийский, царь Польский и великий князь Финляндский. Удостоен особого эпитета в историографии — Миротворец.</a:t>
            </a:r>
            <a:endParaRPr lang="ru-RU" sz="2400" dirty="0">
              <a:latin typeface="Book Antiqua" pitchFamily="18" charset="0"/>
              <a:ea typeface="BatangChe" pitchFamily="49" charset="-127"/>
            </a:endParaRPr>
          </a:p>
        </p:txBody>
      </p:sp>
    </p:spTree>
    <p:extLst>
      <p:ext uri="{BB962C8B-B14F-4D97-AF65-F5344CB8AC3E}">
        <p14:creationId xmlns:p14="http://schemas.microsoft.com/office/powerpoint/2010/main" val="4135866425"/>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2.xml><?xml version="1.0" encoding="utf-8"?>
<p:sld xmlns:p="http://schemas.openxmlformats.org/presentationml/2006/main" xmlns:a="http://schemas.openxmlformats.org/drawingml/2006/main" xmlns:r="http://schemas.openxmlformats.org/officeDocument/2006/relationships">
  <p:cSld>
    <p:bg>
      <p:bgPr>
        <a:blipFill dpi="0" rotWithShape="1">
          <a:blip r:embed="rId2">
            <a:lum/>
          </a:blip>
          <a:srcRect/>
          <a:stretch>
            <a:fillRect b="-17000" t="-17000"/>
          </a:stretch>
        </a:blipFill>
        <a:effectLst/>
      </p:bgPr>
    </p:bg>
    <p:spTree>
      <p:nvGrpSpPr>
        <p:cNvPr id="1" name=""/>
        <p:cNvGrpSpPr/>
        <p:nvPr/>
      </p:nvGrpSpPr>
      <p:grpSpPr>
        <a:xfrm>
          <a:off x="0" y="0"/>
          <a:ext cx="0" cy="0"/>
          <a:chOff x="0" y="0"/>
          <a:chExt cx="0" cy="0"/>
        </a:xfrm>
      </p:grpSpPr>
      <p:sp>
        <p:nvSpPr>
          <p:cNvPr id="8" name="Прямоугольник 7"/>
          <p:cNvSpPr/>
          <p:nvPr/>
        </p:nvSpPr>
        <p:spPr>
          <a:xfrm>
            <a:off x="251520" y="335845"/>
            <a:ext cx="4608512" cy="6186309"/>
          </a:xfrm>
          <a:prstGeom prst="rect">
            <a:avLst/>
          </a:prstGeom>
          <a:ln cap="rnd" w="57150">
            <a:solidFill>
              <a:schemeClr val="tx1"/>
            </a:solidFill>
            <a:prstDash val="sysDot"/>
          </a:ln>
        </p:spPr>
        <p:txBody>
          <a:bodyPr wrap="square">
            <a:spAutoFit/>
          </a:bodyPr>
          <a:lstStyle/>
          <a:p>
            <a:r>
              <a:rPr b="1" dirty="0" lang="ru-RU" smtClean="0" sz="2000">
                <a:latin charset="0" pitchFamily="18" typeface="Book Antiqua"/>
              </a:rPr>
              <a:t>Предшественник</a:t>
            </a:r>
            <a:r>
              <a:rPr b="1" dirty="0" lang="ru-RU" sz="2000">
                <a:latin charset="0" pitchFamily="18" typeface="Book Antiqua"/>
              </a:rPr>
              <a:t>:</a:t>
            </a:r>
            <a:r>
              <a:rPr dirty="0" lang="ru-RU" sz="2000">
                <a:latin charset="0" pitchFamily="18" typeface="Book Antiqua"/>
              </a:rPr>
              <a:t>	Александр II</a:t>
            </a:r>
          </a:p>
          <a:p>
            <a:r>
              <a:rPr b="1" dirty="0" lang="ru-RU" sz="2000">
                <a:latin charset="0" pitchFamily="18" typeface="Book Antiqua"/>
              </a:rPr>
              <a:t>Преемник:</a:t>
            </a:r>
            <a:r>
              <a:rPr dirty="0" lang="ru-RU" sz="2000">
                <a:latin charset="0" pitchFamily="18" typeface="Book Antiqua"/>
              </a:rPr>
              <a:t>	Николай II</a:t>
            </a:r>
          </a:p>
          <a:p>
            <a:r>
              <a:rPr b="1" dirty="0" lang="ru-RU" sz="2000">
                <a:latin charset="0" pitchFamily="18" typeface="Book Antiqua"/>
              </a:rPr>
              <a:t>Вероисповедание:</a:t>
            </a:r>
            <a:r>
              <a:rPr dirty="0" lang="ru-RU" sz="2000">
                <a:latin charset="0" pitchFamily="18" typeface="Book Antiqua"/>
              </a:rPr>
              <a:t>	Православие</a:t>
            </a:r>
          </a:p>
          <a:p>
            <a:r>
              <a:rPr b="1" dirty="0" lang="ru-RU" sz="2000">
                <a:latin charset="0" pitchFamily="18" typeface="Book Antiqua"/>
              </a:rPr>
              <a:t>Рождение:</a:t>
            </a:r>
            <a:r>
              <a:rPr dirty="0" lang="ru-RU" sz="2000">
                <a:latin charset="0" pitchFamily="18" typeface="Book Antiqua"/>
              </a:rPr>
              <a:t>	26 февраля 1845</a:t>
            </a:r>
          </a:p>
          <a:p>
            <a:r>
              <a:rPr dirty="0" lang="ru-RU" sz="2000">
                <a:latin charset="0" pitchFamily="18" typeface="Book Antiqua"/>
              </a:rPr>
              <a:t>Аничков дворец,</a:t>
            </a:r>
          </a:p>
          <a:p>
            <a:r>
              <a:rPr dirty="0" lang="ru-RU" sz="2000">
                <a:latin charset="0" pitchFamily="18" typeface="Book Antiqua"/>
              </a:rPr>
              <a:t>Санкт-Петербург,</a:t>
            </a:r>
          </a:p>
          <a:p>
            <a:r>
              <a:rPr dirty="0" lang="ru-RU" sz="2000">
                <a:latin charset="0" pitchFamily="18" typeface="Book Antiqua"/>
              </a:rPr>
              <a:t>Российская империя</a:t>
            </a:r>
          </a:p>
          <a:p>
            <a:r>
              <a:rPr b="1" dirty="0" lang="ru-RU" smtClean="0" sz="2000">
                <a:latin charset="0" pitchFamily="18" typeface="Book Antiqua"/>
              </a:rPr>
              <a:t>Смерть:     </a:t>
            </a:r>
            <a:r>
              <a:rPr dirty="0" lang="ru-RU" smtClean="0" sz="2000">
                <a:latin charset="0" pitchFamily="18" typeface="Book Antiqua"/>
              </a:rPr>
              <a:t>20 </a:t>
            </a:r>
            <a:r>
              <a:rPr dirty="0" lang="ru-RU" sz="2000">
                <a:latin charset="0" pitchFamily="18" typeface="Book Antiqua"/>
              </a:rPr>
              <a:t>октября 1894 (49 лет)</a:t>
            </a:r>
          </a:p>
          <a:p>
            <a:r>
              <a:rPr dirty="0" lang="ru-RU" sz="2000">
                <a:latin charset="0" pitchFamily="18" typeface="Book Antiqua"/>
              </a:rPr>
              <a:t>Ливадия,</a:t>
            </a:r>
          </a:p>
          <a:p>
            <a:r>
              <a:rPr dirty="0" lang="ru-RU" sz="2000">
                <a:latin charset="0" pitchFamily="18" typeface="Book Antiqua"/>
              </a:rPr>
              <a:t>Российская империя</a:t>
            </a:r>
          </a:p>
          <a:p>
            <a:r>
              <a:rPr b="1" dirty="0" lang="ru-RU" sz="2000">
                <a:latin charset="0" pitchFamily="18" typeface="Book Antiqua"/>
              </a:rPr>
              <a:t>Похоронен:	</a:t>
            </a:r>
            <a:r>
              <a:rPr dirty="0" lang="ru-RU" sz="2000">
                <a:latin charset="0" pitchFamily="18" typeface="Book Antiqua"/>
              </a:rPr>
              <a:t>Петропавловский собор</a:t>
            </a:r>
          </a:p>
          <a:p>
            <a:r>
              <a:rPr b="1" dirty="0" lang="ru-RU" sz="2000">
                <a:latin charset="0" pitchFamily="18" typeface="Book Antiqua"/>
              </a:rPr>
              <a:t>Род:</a:t>
            </a:r>
            <a:r>
              <a:rPr dirty="0" lang="ru-RU" sz="2000">
                <a:latin charset="0" pitchFamily="18" typeface="Book Antiqua"/>
              </a:rPr>
              <a:t>	Романовы</a:t>
            </a:r>
          </a:p>
          <a:p>
            <a:r>
              <a:rPr b="1" dirty="0" lang="ru-RU" sz="2000">
                <a:latin charset="0" pitchFamily="18" typeface="Book Antiqua"/>
              </a:rPr>
              <a:t>Отец:</a:t>
            </a:r>
            <a:r>
              <a:rPr dirty="0" lang="ru-RU" sz="2000">
                <a:latin charset="0" pitchFamily="18" typeface="Book Antiqua"/>
              </a:rPr>
              <a:t>	Александр II</a:t>
            </a:r>
          </a:p>
          <a:p>
            <a:r>
              <a:rPr b="1" dirty="0" lang="ru-RU" sz="2000">
                <a:latin charset="0" pitchFamily="18" typeface="Book Antiqua"/>
              </a:rPr>
              <a:t>Мать:</a:t>
            </a:r>
            <a:r>
              <a:rPr dirty="0" lang="ru-RU" sz="2000">
                <a:latin charset="0" pitchFamily="18" typeface="Book Antiqua"/>
              </a:rPr>
              <a:t>	Мария Александровна</a:t>
            </a:r>
          </a:p>
          <a:p>
            <a:r>
              <a:rPr b="1" dirty="0" lang="ru-RU" sz="2000">
                <a:latin charset="0" pitchFamily="18" typeface="Book Antiqua"/>
              </a:rPr>
              <a:t>Супруга:</a:t>
            </a:r>
            <a:r>
              <a:rPr dirty="0" lang="ru-RU" sz="2000">
                <a:latin charset="0" pitchFamily="18" typeface="Book Antiqua"/>
              </a:rPr>
              <a:t>	</a:t>
            </a:r>
            <a:r>
              <a:rPr dirty="0" err="1" lang="ru-RU" sz="2000">
                <a:latin charset="0" pitchFamily="18" typeface="Book Antiqua"/>
              </a:rPr>
              <a:t>Дагмара</a:t>
            </a:r>
            <a:r>
              <a:rPr dirty="0" lang="ru-RU" sz="2000">
                <a:latin charset="0" pitchFamily="18" typeface="Book Antiqua"/>
              </a:rPr>
              <a:t> Датская</a:t>
            </a:r>
          </a:p>
          <a:p>
            <a:r>
              <a:rPr b="1" dirty="0" lang="ru-RU" sz="2000">
                <a:latin charset="0" pitchFamily="18" typeface="Book Antiqua"/>
              </a:rPr>
              <a:t>Дети:</a:t>
            </a:r>
            <a:r>
              <a:rPr dirty="0" lang="ru-RU" sz="2000">
                <a:latin charset="0" pitchFamily="18" typeface="Book Antiqua"/>
              </a:rPr>
              <a:t>	</a:t>
            </a:r>
            <a:r>
              <a:rPr b="1" dirty="0" i="1" lang="ru-RU" smtClean="0" sz="2000">
                <a:latin charset="0" pitchFamily="18" typeface="Book Antiqua"/>
              </a:rPr>
              <a:t>сыновья:</a:t>
            </a:r>
            <a:r>
              <a:rPr dirty="0" lang="ru-RU" smtClean="0" sz="2000">
                <a:latin charset="0" pitchFamily="18" typeface="Book Antiqua"/>
              </a:rPr>
              <a:t> Николай II, Александр, Георгий и Михаил</a:t>
            </a:r>
          </a:p>
          <a:p>
            <a:r>
              <a:rPr dirty="0" lang="ru-RU" smtClean="0" sz="2000">
                <a:latin charset="0" pitchFamily="18" typeface="Book Antiqua"/>
              </a:rPr>
              <a:t>                  </a:t>
            </a:r>
            <a:r>
              <a:rPr b="1" dirty="0" i="1" lang="ru-RU" smtClean="0" sz="2000">
                <a:latin charset="0" pitchFamily="18" typeface="Book Antiqua"/>
              </a:rPr>
              <a:t>дочери</a:t>
            </a:r>
            <a:r>
              <a:rPr dirty="0" lang="ru-RU" smtClean="0" sz="2000">
                <a:latin charset="0" pitchFamily="18" typeface="Book Antiqua"/>
              </a:rPr>
              <a:t>: Ксения и Ольга</a:t>
            </a:r>
            <a:endParaRPr dirty="0" lang="ru-RU" smtClean="0" sz="1600">
              <a:latin charset="0" pitchFamily="18" typeface="Book Antiqua"/>
            </a:endParaRPr>
          </a:p>
          <a:p>
            <a:r>
              <a:rPr dirty="0" lang="ru-RU" smtClean="0" sz="1600"/>
              <a:t> </a:t>
            </a:r>
            <a:endParaRPr dirty="0" lang="ru-RU" sz="1600"/>
          </a:p>
        </p:txBody>
      </p:sp>
      <p:pic>
        <p:nvPicPr>
          <p:cNvPr id="1033" name="Picture 9"/>
          <p:cNvPicPr>
            <a:picLocks noChangeArrowheads="1" noChangeAspect="1"/>
          </p:cNvPicPr>
          <p:nvPr/>
        </p:nvPicPr>
        <p:blipFill rotWithShape="1">
          <a:blip r:embed="rId3">
            <a:extLst>
              <a:ext uri="{28A0092B-C50C-407E-A947-70E740481C1C}">
                <a14:useLocalDpi xmlns:a14="http://schemas.microsoft.com/office/drawing/2010/main" val="0"/>
              </a:ext>
            </a:extLst>
          </a:blip>
          <a:stretch/>
        </p:blipFill>
        <p:spPr bwMode="auto">
          <a:xfrm>
            <a:off x="5004048" y="564500"/>
            <a:ext cx="3981257" cy="5797847"/>
          </a:xfrm>
          <a:prstGeom prst="rect">
            <a:avLst/>
          </a:prstGeom>
          <a:ln>
            <a:noFill/>
          </a:ln>
          <a:effectLst>
            <a:outerShdw algn="tl" blurRad="190500"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Tree>
    <p:extLst>
      <p:ext uri="{BB962C8B-B14F-4D97-AF65-F5344CB8AC3E}">
        <p14:creationId xmlns:p14="http://schemas.microsoft.com/office/powerpoint/2010/main" val="2883872885"/>
      </p:ext>
    </p:extLst>
  </p:cSld>
  <p:clrMapOvr>
    <a:masterClrMapping/>
  </p:clrMapOvr>
  <mc:AlternateContent xmlns:mc="http://schemas.openxmlformats.org/markup-compatibility/2006">
    <mc:Choice xmlns:p14="http://schemas.microsoft.com/office/powerpoint/2010/main" Requires="p14">
      <p:transition p14:dur="1400" spd="slow">
        <p14:doors dir="vert"/>
      </p:transition>
    </mc:Choice>
    <mc:Fallback>
      <p:transition spd="slow">
        <p:fade/>
      </p:transition>
    </mc:Fallback>
  </mc:AlternateContent>
  <p:timing>
    <p:tnLst>
      <p:par>
        <p:cTn dur="indefinite" id="1" nodeType="tmRoot" restart="never"/>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836712"/>
            <a:ext cx="2628900" cy="570547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0" y="-8983"/>
            <a:ext cx="3538736" cy="922114"/>
          </a:xfrm>
        </p:spPr>
        <p:txBody>
          <a:bodyPr>
            <a:normAutofit/>
          </a:bodyPr>
          <a:lstStyle/>
          <a:p>
            <a:r>
              <a:rPr lang="ru-RU" sz="3600" dirty="0">
                <a:latin typeface="Book Antiqua" pitchFamily="18" charset="0"/>
              </a:rPr>
              <a:t>М</a:t>
            </a:r>
            <a:r>
              <a:rPr lang="ru-RU" sz="3600" dirty="0" smtClean="0">
                <a:latin typeface="Book Antiqua" pitchFamily="18" charset="0"/>
              </a:rPr>
              <a:t>онограмма</a:t>
            </a:r>
            <a:endParaRPr lang="ru-RU" sz="3600" dirty="0">
              <a:latin typeface="Book Antiqua"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0944" y="4581128"/>
            <a:ext cx="5264266" cy="208823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1526" y="404664"/>
            <a:ext cx="4769571" cy="358247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932040" y="4086744"/>
            <a:ext cx="2565126" cy="461665"/>
          </a:xfrm>
          <a:prstGeom prst="rect">
            <a:avLst/>
          </a:prstGeom>
          <a:noFill/>
        </p:spPr>
        <p:txBody>
          <a:bodyPr wrap="none" rtlCol="0">
            <a:spAutoFit/>
          </a:bodyPr>
          <a:lstStyle/>
          <a:p>
            <a:r>
              <a:rPr lang="ru-RU" sz="2400" dirty="0" smtClean="0">
                <a:latin typeface="Book Antiqua" pitchFamily="18" charset="0"/>
              </a:rPr>
              <a:t>Аничков дворец</a:t>
            </a:r>
            <a:endParaRPr lang="ru-RU" sz="2400" dirty="0">
              <a:latin typeface="Book Antiqua" pitchFamily="18" charset="0"/>
            </a:endParaRPr>
          </a:p>
        </p:txBody>
      </p:sp>
    </p:spTree>
    <p:extLst>
      <p:ext uri="{BB962C8B-B14F-4D97-AF65-F5344CB8AC3E}">
        <p14:creationId xmlns:p14="http://schemas.microsoft.com/office/powerpoint/2010/main" val="3283804163"/>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4" name="Picture 3"/>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8683" y="-171400"/>
            <a:ext cx="4776068" cy="72008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
        <p:nvSpPr>
          <p:cNvPr id="7" name="Прямоугольник 6"/>
          <p:cNvSpPr/>
          <p:nvPr/>
        </p:nvSpPr>
        <p:spPr>
          <a:xfrm>
            <a:off x="1259632" y="188640"/>
            <a:ext cx="941733" cy="369332"/>
          </a:xfrm>
          <a:prstGeom prst="rect">
            <a:avLst/>
          </a:prstGeom>
        </p:spPr>
        <p:txBody>
          <a:bodyPr wrap="none">
            <a:spAutoFit/>
          </a:bodyPr>
          <a:lstStyle/>
          <a:p>
            <a:r>
              <a:rPr dirty="0" i="1" lang="ru-RU" smtClean="0">
                <a:solidFill>
                  <a:schemeClr val="bg1"/>
                </a:solidFill>
              </a:rPr>
              <a:t>Георгий</a:t>
            </a:r>
            <a:endParaRPr dirty="0" lang="ru-RU">
              <a:solidFill>
                <a:schemeClr val="bg1"/>
              </a:solidFill>
            </a:endParaRPr>
          </a:p>
        </p:txBody>
      </p:sp>
      <p:sp>
        <p:nvSpPr>
          <p:cNvPr id="10" name="Прямоугольник 9"/>
          <p:cNvSpPr/>
          <p:nvPr/>
        </p:nvSpPr>
        <p:spPr>
          <a:xfrm>
            <a:off x="107504" y="3253099"/>
            <a:ext cx="950517" cy="369332"/>
          </a:xfrm>
          <a:prstGeom prst="rect">
            <a:avLst/>
          </a:prstGeom>
        </p:spPr>
        <p:txBody>
          <a:bodyPr wrap="none">
            <a:spAutoFit/>
          </a:bodyPr>
          <a:lstStyle/>
          <a:p>
            <a:r>
              <a:rPr dirty="0" i="1" lang="ru-RU">
                <a:solidFill>
                  <a:schemeClr val="bg1"/>
                </a:solidFill>
              </a:rPr>
              <a:t>Михаил</a:t>
            </a:r>
            <a:endParaRPr dirty="0" lang="ru-RU">
              <a:solidFill>
                <a:schemeClr val="bg1"/>
              </a:solidFill>
            </a:endParaRPr>
          </a:p>
        </p:txBody>
      </p:sp>
      <p:sp>
        <p:nvSpPr>
          <p:cNvPr id="11" name="Прямоугольник 10"/>
          <p:cNvSpPr/>
          <p:nvPr/>
        </p:nvSpPr>
        <p:spPr>
          <a:xfrm>
            <a:off x="3347864" y="1408112"/>
            <a:ext cx="1013932" cy="369332"/>
          </a:xfrm>
          <a:prstGeom prst="rect">
            <a:avLst/>
          </a:prstGeom>
        </p:spPr>
        <p:txBody>
          <a:bodyPr wrap="none">
            <a:spAutoFit/>
          </a:bodyPr>
          <a:lstStyle/>
          <a:p>
            <a:r>
              <a:rPr dirty="0" i="1" lang="ru-RU" smtClean="0">
                <a:solidFill>
                  <a:schemeClr val="bg1"/>
                </a:solidFill>
              </a:rPr>
              <a:t>Николай</a:t>
            </a:r>
            <a:endParaRPr dirty="0" lang="ru-RU">
              <a:solidFill>
                <a:schemeClr val="bg1"/>
              </a:solidFill>
            </a:endParaRPr>
          </a:p>
        </p:txBody>
      </p:sp>
      <p:sp>
        <p:nvSpPr>
          <p:cNvPr id="12" name="Прямоугольник 11"/>
          <p:cNvSpPr/>
          <p:nvPr/>
        </p:nvSpPr>
        <p:spPr>
          <a:xfrm>
            <a:off x="2357147" y="683404"/>
            <a:ext cx="861070" cy="369332"/>
          </a:xfrm>
          <a:prstGeom prst="rect">
            <a:avLst/>
          </a:prstGeom>
        </p:spPr>
        <p:txBody>
          <a:bodyPr wrap="none">
            <a:spAutoFit/>
          </a:bodyPr>
          <a:lstStyle/>
          <a:p>
            <a:r>
              <a:rPr dirty="0" i="1" lang="ru-RU" smtClean="0">
                <a:solidFill>
                  <a:schemeClr val="bg1"/>
                </a:solidFill>
              </a:rPr>
              <a:t>Ксения</a:t>
            </a:r>
            <a:endParaRPr dirty="0" lang="ru-RU">
              <a:solidFill>
                <a:schemeClr val="bg1"/>
              </a:solidFill>
            </a:endParaRPr>
          </a:p>
        </p:txBody>
      </p:sp>
      <p:sp>
        <p:nvSpPr>
          <p:cNvPr id="13" name="Прямоугольник 12"/>
          <p:cNvSpPr/>
          <p:nvPr/>
        </p:nvSpPr>
        <p:spPr>
          <a:xfrm>
            <a:off x="2032186" y="3458253"/>
            <a:ext cx="768544" cy="369332"/>
          </a:xfrm>
          <a:prstGeom prst="rect">
            <a:avLst/>
          </a:prstGeom>
        </p:spPr>
        <p:txBody>
          <a:bodyPr wrap="none">
            <a:spAutoFit/>
          </a:bodyPr>
          <a:lstStyle/>
          <a:p>
            <a:r>
              <a:rPr dirty="0" i="1" lang="ru-RU" smtClean="0"/>
              <a:t>Ольга</a:t>
            </a:r>
            <a:endParaRPr dirty="0" lang="ru-RU"/>
          </a:p>
        </p:txBody>
      </p:sp>
      <p:pic>
        <p:nvPicPr>
          <p:cNvPr id="3074" name="Picture 2"/>
          <p:cNvPicPr>
            <a:picLocks noChangeArrowheads="1" noChangeAspect="1"/>
          </p:cNvPicPr>
          <p:nvPr/>
        </p:nvPicPr>
        <p:blipFill rotWithShape="1">
          <a:blip r:embed="rId3">
            <a:extLst>
              <a:ext uri="{28A0092B-C50C-407E-A947-70E740481C1C}">
                <a14:useLocalDpi xmlns:a14="http://schemas.microsoft.com/office/drawing/2010/main" val="0"/>
              </a:ext>
            </a:extLst>
          </a:blip>
          <a:srcRect b="48"/>
          <a:stretch/>
        </p:blipFill>
        <p:spPr bwMode="auto">
          <a:xfrm>
            <a:off x="5837752" y="5970"/>
            <a:ext cx="3307663" cy="4311624"/>
          </a:xfrm>
          <a:prstGeom prst="ellipse">
            <a:avLst/>
          </a:prstGeom>
          <a:ln cap="rnd" w="63500">
            <a:solidFill>
              <a:srgbClr val="333333"/>
            </a:solidFill>
          </a:ln>
          <a:effectLst>
            <a:outerShdw blurRad="381000" dir="5400000" dist="292100" rotWithShape="0" sx="-80000" sy="-18000">
              <a:srgbClr val="000000">
                <a:alpha val="22000"/>
              </a:srgbClr>
            </a:outerShdw>
          </a:effectLst>
          <a:scene3d>
            <a:camera prst="orthographicFront"/>
            <a:lightRig dir="t" rig="contrasting">
              <a:rot lat="0" lon="0" rev="3000000"/>
            </a:lightRig>
          </a:scene3d>
          <a:sp3d contourW="7620">
            <a:bevelT h="31750" w="95250"/>
            <a:contourClr>
              <a:srgbClr val="333333"/>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pic>
        <p:nvPicPr>
          <p:cNvPr id="3075" name="Picture 3"/>
          <p:cNvPicPr>
            <a:picLocks noChangeArrowheads="1"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57385" y="2516524"/>
            <a:ext cx="3234968" cy="4320480"/>
          </a:xfrm>
          <a:prstGeom prst="ellipse">
            <a:avLst/>
          </a:prstGeom>
          <a:ln cap="rnd" w="63500">
            <a:solidFill>
              <a:srgbClr val="333333"/>
            </a:solidFill>
          </a:ln>
          <a:effectLst>
            <a:outerShdw blurRad="381000" dir="5400000" dist="292100" rotWithShape="0" sx="-80000" sy="-18000">
              <a:srgbClr val="000000">
                <a:alpha val="22000"/>
              </a:srgbClr>
            </a:outerShdw>
          </a:effectLst>
          <a:scene3d>
            <a:camera prst="orthographicFront"/>
            <a:lightRig dir="t" rig="contrasting">
              <a:rot lat="0" lon="0" rev="3000000"/>
            </a:lightRig>
          </a:scene3d>
          <a:sp3d contourW="7620">
            <a:bevelT h="31750" w="95250"/>
            <a:contourClr>
              <a:srgbClr val="333333"/>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
        <p:nvSpPr>
          <p:cNvPr id="14" name="TextBox 13"/>
          <p:cNvSpPr txBox="1"/>
          <p:nvPr/>
        </p:nvSpPr>
        <p:spPr>
          <a:xfrm>
            <a:off x="4556829" y="224880"/>
            <a:ext cx="1858832" cy="1015663"/>
          </a:xfrm>
          <a:prstGeom prst="rect">
            <a:avLst/>
          </a:prstGeom>
          <a:noFill/>
        </p:spPr>
        <p:txBody>
          <a:bodyPr rtlCol="0" wrap="square">
            <a:spAutoFit/>
          </a:bodyPr>
          <a:lstStyle/>
          <a:p>
            <a:r>
              <a:rPr dirty="0" lang="ru-RU" smtClean="0" sz="2000">
                <a:latin charset="0" pitchFamily="18" typeface="Book Antiqua"/>
              </a:rPr>
              <a:t>Александр </a:t>
            </a:r>
            <a:r>
              <a:rPr dirty="0" lang="en-US" smtClean="0" sz="2000">
                <a:latin charset="0" pitchFamily="18" typeface="Book Antiqua"/>
              </a:rPr>
              <a:t>II</a:t>
            </a:r>
            <a:endParaRPr dirty="0" lang="ru-RU" smtClean="0" sz="2000">
              <a:latin charset="0" pitchFamily="18" typeface="Book Antiqua"/>
            </a:endParaRPr>
          </a:p>
          <a:p>
            <a:r>
              <a:rPr dirty="0" lang="ru-RU" smtClean="0" sz="2000">
                <a:latin charset="0" pitchFamily="18" typeface="Book Antiqua"/>
              </a:rPr>
              <a:t>и  Мария Федоровна</a:t>
            </a:r>
            <a:endParaRPr dirty="0" lang="ru-RU" sz="2000">
              <a:latin charset="0" pitchFamily="18" typeface="Book Antiqua"/>
            </a:endParaRPr>
          </a:p>
        </p:txBody>
      </p:sp>
    </p:spTree>
    <p:extLst>
      <p:ext uri="{BB962C8B-B14F-4D97-AF65-F5344CB8AC3E}">
        <p14:creationId xmlns:p14="http://schemas.microsoft.com/office/powerpoint/2010/main" val="4099261741"/>
      </p:ext>
    </p:extLst>
  </p:cSld>
  <p:clrMapOvr>
    <a:masterClrMapping/>
  </p:clrMapOvr>
  <mc:AlternateContent xmlns:mc="http://schemas.openxmlformats.org/markup-compatibility/2006">
    <mc:Choice xmlns:p14="http://schemas.microsoft.com/office/powerpoint/2010/main" Requires="p14">
      <p:transition p14:dur="1400" spd="slow">
        <p14:doors dir="vert"/>
      </p:transition>
    </mc:Choice>
    <mc:Fallback>
      <p:transition spd="slow">
        <p:fade/>
      </p:transition>
    </mc:Fallback>
  </mc:AlternateContent>
  <p:timing>
    <p:tnLst>
      <p:par>
        <p:cTn dur="indefinite" id="1" nodeType="tmRoot" restart="never"/>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1939" y="-171400"/>
            <a:ext cx="5065062" cy="72008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107504" y="188640"/>
            <a:ext cx="4392488" cy="2736303"/>
          </a:xfrm>
          <a:ln w="57150">
            <a:noFill/>
            <a:prstDash val="sysDot"/>
          </a:ln>
        </p:spPr>
        <p:txBody>
          <a:bodyPr>
            <a:noAutofit/>
          </a:bodyPr>
          <a:lstStyle/>
          <a:p>
            <a:pPr marL="0" indent="0">
              <a:buNone/>
            </a:pPr>
            <a:r>
              <a:rPr lang="ru-RU" sz="2400" dirty="0">
                <a:latin typeface="Book Antiqua" pitchFamily="18" charset="0"/>
              </a:rPr>
              <a:t>В</a:t>
            </a:r>
            <a:r>
              <a:rPr lang="ru-RU" sz="2400" dirty="0" smtClean="0">
                <a:latin typeface="Book Antiqua" pitchFamily="18" charset="0"/>
              </a:rPr>
              <a:t>еликий </a:t>
            </a:r>
            <a:r>
              <a:rPr lang="ru-RU" sz="2400" dirty="0">
                <a:latin typeface="Book Antiqua" pitchFamily="18" charset="0"/>
              </a:rPr>
              <a:t>князь Александр Александрович был в императорской семье вторым сыном; наследовать престол готовился его старший брат </a:t>
            </a:r>
            <a:r>
              <a:rPr lang="ru-RU" sz="2400" b="1" dirty="0">
                <a:latin typeface="Book Antiqua" pitchFamily="18" charset="0"/>
              </a:rPr>
              <a:t>Николай</a:t>
            </a:r>
            <a:r>
              <a:rPr lang="ru-RU" sz="2400" dirty="0">
                <a:latin typeface="Book Antiqua" pitchFamily="18" charset="0"/>
              </a:rPr>
              <a:t>, который и получил соответствующее </a:t>
            </a:r>
            <a:r>
              <a:rPr lang="ru-RU" sz="2400" dirty="0" smtClean="0">
                <a:latin typeface="Book Antiqua" pitchFamily="18" charset="0"/>
              </a:rPr>
              <a:t>воспитание</a:t>
            </a:r>
            <a:endParaRPr lang="ru-RU" sz="2400" dirty="0">
              <a:latin typeface="Book Antiqua" pitchFamily="18" charset="0"/>
            </a:endParaRPr>
          </a:p>
        </p:txBody>
      </p:sp>
      <p:sp>
        <p:nvSpPr>
          <p:cNvPr id="4" name="Прямоугольник 3"/>
          <p:cNvSpPr/>
          <p:nvPr/>
        </p:nvSpPr>
        <p:spPr>
          <a:xfrm>
            <a:off x="107504" y="3212976"/>
            <a:ext cx="3954514" cy="3170099"/>
          </a:xfrm>
          <a:prstGeom prst="rect">
            <a:avLst/>
          </a:prstGeom>
          <a:ln w="38100">
            <a:solidFill>
              <a:schemeClr val="tx1"/>
            </a:solidFill>
          </a:ln>
        </p:spPr>
        <p:txBody>
          <a:bodyPr wrap="square">
            <a:spAutoFit/>
          </a:bodyPr>
          <a:lstStyle/>
          <a:p>
            <a:pPr algn="ctr"/>
            <a:r>
              <a:rPr lang="ru-RU" sz="2000" b="1" i="1" dirty="0" smtClean="0">
                <a:latin typeface="Book Antiqua" pitchFamily="18" charset="0"/>
              </a:rPr>
              <a:t>8 сентября </a:t>
            </a:r>
            <a:r>
              <a:rPr lang="ru-RU" sz="2000" b="1" i="1" dirty="0">
                <a:latin typeface="Book Antiqua" pitchFamily="18" charset="0"/>
              </a:rPr>
              <a:t>1843</a:t>
            </a:r>
            <a:r>
              <a:rPr lang="ru-RU" sz="2000" b="1" i="1" dirty="0" smtClean="0">
                <a:latin typeface="Book Antiqua" pitchFamily="18" charset="0"/>
              </a:rPr>
              <a:t>,— </a:t>
            </a:r>
            <a:r>
              <a:rPr lang="ru-RU" sz="2000" b="1" i="1" dirty="0">
                <a:latin typeface="Book Antiqua" pitchFamily="18" charset="0"/>
              </a:rPr>
              <a:t>12 </a:t>
            </a:r>
            <a:r>
              <a:rPr lang="ru-RU" sz="2000" b="1" i="1" dirty="0" smtClean="0">
                <a:latin typeface="Book Antiqua" pitchFamily="18" charset="0"/>
              </a:rPr>
              <a:t>апреля 1865 </a:t>
            </a:r>
            <a:r>
              <a:rPr lang="ru-RU" sz="2000" b="1" i="1" dirty="0">
                <a:latin typeface="Book Antiqua" pitchFamily="18" charset="0"/>
              </a:rPr>
              <a:t>Его Императорское Высочество Наследник Цесаревич и Великий Князь, старший сын императора Александра II, атаман всех казачьих войск, генерал-майор Свиты Его Величества, канцлер </a:t>
            </a:r>
            <a:r>
              <a:rPr lang="ru-RU" sz="2000" b="1" i="1" dirty="0" err="1">
                <a:latin typeface="Book Antiqua" pitchFamily="18" charset="0"/>
              </a:rPr>
              <a:t>Гельсингфорсского</a:t>
            </a:r>
            <a:r>
              <a:rPr lang="ru-RU" sz="2000" b="1" i="1" dirty="0">
                <a:latin typeface="Book Antiqua" pitchFamily="18" charset="0"/>
              </a:rPr>
              <a:t> университета. </a:t>
            </a:r>
            <a:endParaRPr lang="ru-RU" sz="2000" i="1" dirty="0">
              <a:latin typeface="Book Antiqua" pitchFamily="18" charset="0"/>
            </a:endParaRPr>
          </a:p>
        </p:txBody>
      </p:sp>
    </p:spTree>
    <p:extLst>
      <p:ext uri="{BB962C8B-B14F-4D97-AF65-F5344CB8AC3E}">
        <p14:creationId xmlns:p14="http://schemas.microsoft.com/office/powerpoint/2010/main" val="3755388627"/>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392052"/>
            <a:ext cx="4286250" cy="59150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Объект 2"/>
          <p:cNvSpPr>
            <a:spLocks noGrp="1"/>
          </p:cNvSpPr>
          <p:nvPr>
            <p:ph idx="1"/>
          </p:nvPr>
        </p:nvSpPr>
        <p:spPr>
          <a:xfrm>
            <a:off x="144016" y="273466"/>
            <a:ext cx="4427984" cy="6395894"/>
          </a:xfrm>
          <a:ln w="57150" cap="rnd">
            <a:solidFill>
              <a:schemeClr val="tx1"/>
            </a:solidFill>
            <a:prstDash val="sysDot"/>
          </a:ln>
        </p:spPr>
        <p:txBody>
          <a:bodyPr>
            <a:noAutofit/>
          </a:bodyPr>
          <a:lstStyle/>
          <a:p>
            <a:pPr marL="0" indent="0" algn="ctr">
              <a:buNone/>
            </a:pPr>
            <a:r>
              <a:rPr lang="ru-RU" sz="1800" dirty="0">
                <a:latin typeface="Book Antiqua" pitchFamily="18" charset="0"/>
              </a:rPr>
              <a:t>Весной 1864 года Николай Александрович отправился за границу и, находясь в Дании, сделал предложение датской принцессе </a:t>
            </a:r>
            <a:r>
              <a:rPr lang="ru-RU" sz="1800" dirty="0" err="1">
                <a:latin typeface="Book Antiqua" pitchFamily="18" charset="0"/>
              </a:rPr>
              <a:t>Дагмаре</a:t>
            </a:r>
            <a:r>
              <a:rPr lang="ru-RU" sz="1800" dirty="0">
                <a:latin typeface="Book Antiqua" pitchFamily="18" charset="0"/>
              </a:rPr>
              <a:t>; 20 сентября совершилась официальная помолвка. Перед свадьбой Николай отправился в путешествие по Италии, где почувствовал недомогание: у него начались сильные боли в спине, от которых он вскоре слёг и скончался в апреле 1865 года. Когда состояние здоровья старшего брата стало угрожающим, Александр поспешил к нему в Ниццу; по пути к нему присоединилась принцесса </a:t>
            </a:r>
            <a:r>
              <a:rPr lang="ru-RU" sz="1800" dirty="0" err="1">
                <a:latin typeface="Book Antiqua" pitchFamily="18" charset="0"/>
              </a:rPr>
              <a:t>Дагмара</a:t>
            </a:r>
            <a:r>
              <a:rPr lang="ru-RU" sz="1800" dirty="0">
                <a:latin typeface="Book Antiqua" pitchFamily="18" charset="0"/>
              </a:rPr>
              <a:t> с матерью. Они застали наследника престола уже при смерти; последний скончался в ночь на 13 апреля </a:t>
            </a:r>
            <a:r>
              <a:rPr lang="ru-RU" sz="1800" dirty="0" smtClean="0">
                <a:latin typeface="Book Antiqua" pitchFamily="18" charset="0"/>
              </a:rPr>
              <a:t>от </a:t>
            </a:r>
            <a:r>
              <a:rPr lang="ru-RU" sz="1800" dirty="0">
                <a:latin typeface="Book Antiqua" pitchFamily="18" charset="0"/>
              </a:rPr>
              <a:t>туберкулёзного воспаления спинного мозга. Александр был провозглашён цесаревичем и наследником престола.</a:t>
            </a:r>
          </a:p>
        </p:txBody>
      </p:sp>
    </p:spTree>
    <p:extLst>
      <p:ext uri="{BB962C8B-B14F-4D97-AF65-F5344CB8AC3E}">
        <p14:creationId xmlns:p14="http://schemas.microsoft.com/office/powerpoint/2010/main" val="4284426174"/>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112" y="836712"/>
            <a:ext cx="4260888" cy="544522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3131840" y="260648"/>
            <a:ext cx="5895074" cy="1631216"/>
          </a:xfrm>
          <a:prstGeom prst="rect">
            <a:avLst/>
          </a:prstGeom>
        </p:spPr>
        <p:txBody>
          <a:bodyPr wrap="square">
            <a:spAutoFit/>
          </a:bodyPr>
          <a:lstStyle/>
          <a:p>
            <a:pPr algn="r"/>
            <a:r>
              <a:rPr lang="ru-RU" sz="2000" dirty="0">
                <a:latin typeface="Book Antiqua" pitchFamily="18" charset="0"/>
              </a:rPr>
              <a:t>Наследник прошёл дополнительный курс наук, необходимых для управления государством. В 1865 и 1866 годах ему был прочитан курс русской истории </a:t>
            </a:r>
            <a:r>
              <a:rPr lang="ru-RU" sz="2000" b="1" dirty="0">
                <a:latin typeface="Book Antiqua" pitchFamily="18" charset="0"/>
              </a:rPr>
              <a:t>Сергеем Соловьёвым</a:t>
            </a:r>
            <a:r>
              <a:rPr lang="ru-RU" b="1" dirty="0">
                <a:latin typeface="Book Antiqua" pitchFamily="18" charset="0"/>
              </a:rPr>
              <a:t>.</a:t>
            </a:r>
          </a:p>
        </p:txBody>
      </p:sp>
      <p:sp>
        <p:nvSpPr>
          <p:cNvPr id="5" name="Прямоугольник 4"/>
          <p:cNvSpPr/>
          <p:nvPr/>
        </p:nvSpPr>
        <p:spPr>
          <a:xfrm>
            <a:off x="4752020" y="2100858"/>
            <a:ext cx="4211960" cy="4524315"/>
          </a:xfrm>
          <a:prstGeom prst="rect">
            <a:avLst/>
          </a:prstGeom>
          <a:ln w="38100">
            <a:solidFill>
              <a:schemeClr val="tx1"/>
            </a:solidFill>
          </a:ln>
          <a:effectLst/>
        </p:spPr>
        <p:txBody>
          <a:bodyPr wrap="square">
            <a:spAutoFit/>
          </a:bodyPr>
          <a:lstStyle/>
          <a:p>
            <a:pPr algn="ctr"/>
            <a:r>
              <a:rPr lang="ru-RU" sz="2400" i="1" dirty="0" smtClean="0">
                <a:latin typeface="Book Antiqua" pitchFamily="18" charset="0"/>
              </a:rPr>
              <a:t>5 мая </a:t>
            </a:r>
            <a:r>
              <a:rPr lang="ru-RU" sz="2400" i="1" dirty="0">
                <a:latin typeface="Book Antiqua" pitchFamily="18" charset="0"/>
              </a:rPr>
              <a:t>1820 года, Москва — 4 </a:t>
            </a:r>
            <a:r>
              <a:rPr lang="ru-RU" sz="2400" i="1" dirty="0" smtClean="0">
                <a:latin typeface="Book Antiqua" pitchFamily="18" charset="0"/>
              </a:rPr>
              <a:t>октября </a:t>
            </a:r>
            <a:r>
              <a:rPr lang="ru-RU" sz="2400" i="1" dirty="0">
                <a:latin typeface="Book Antiqua" pitchFamily="18" charset="0"/>
              </a:rPr>
              <a:t>1879 года, там </a:t>
            </a:r>
            <a:r>
              <a:rPr lang="ru-RU" sz="2400" i="1" dirty="0" smtClean="0">
                <a:latin typeface="Book Antiqua" pitchFamily="18" charset="0"/>
              </a:rPr>
              <a:t>же </a:t>
            </a:r>
            <a:r>
              <a:rPr lang="ru-RU" sz="2400" i="1" dirty="0">
                <a:latin typeface="Book Antiqua" pitchFamily="18" charset="0"/>
              </a:rPr>
              <a:t>— русский историк; профессор Московского университета (с 1848), ректор Московского университета (1871—1877), ординарный академик Императорской Санкт-Петербургской Академии наук по отделению русского языка и словесности (1872), тайный советник.</a:t>
            </a:r>
          </a:p>
        </p:txBody>
      </p:sp>
    </p:spTree>
    <p:extLst>
      <p:ext uri="{BB962C8B-B14F-4D97-AF65-F5344CB8AC3E}">
        <p14:creationId xmlns:p14="http://schemas.microsoft.com/office/powerpoint/2010/main" val="2842731389"/>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332656"/>
            <a:ext cx="4133850" cy="47625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251520" y="386175"/>
            <a:ext cx="4139952" cy="4708981"/>
          </a:xfrm>
          <a:prstGeom prst="rect">
            <a:avLst/>
          </a:prstGeom>
          <a:ln w="38100">
            <a:solidFill>
              <a:schemeClr val="tx1"/>
            </a:solidFill>
          </a:ln>
        </p:spPr>
        <p:txBody>
          <a:bodyPr wrap="square">
            <a:spAutoFit/>
          </a:bodyPr>
          <a:lstStyle/>
          <a:p>
            <a:pPr algn="ctr"/>
            <a:r>
              <a:rPr lang="ru-RU" sz="2000" i="1" dirty="0">
                <a:latin typeface="Book Antiqua" pitchFamily="18" charset="0"/>
              </a:rPr>
              <a:t> </a:t>
            </a:r>
            <a:r>
              <a:rPr lang="ru-RU" sz="2000" i="1" dirty="0" smtClean="0">
                <a:latin typeface="Book Antiqua" pitchFamily="18" charset="0"/>
              </a:rPr>
              <a:t>21 </a:t>
            </a:r>
            <a:r>
              <a:rPr lang="ru-RU" sz="2000" i="1" dirty="0">
                <a:latin typeface="Book Antiqua" pitchFamily="18" charset="0"/>
              </a:rPr>
              <a:t>мая </a:t>
            </a:r>
            <a:r>
              <a:rPr lang="ru-RU" sz="2000" i="1" dirty="0" smtClean="0">
                <a:latin typeface="Book Antiqua" pitchFamily="18" charset="0"/>
              </a:rPr>
              <a:t>1827</a:t>
            </a:r>
            <a:r>
              <a:rPr lang="ru-RU" sz="2000" i="1" dirty="0">
                <a:latin typeface="Book Antiqua" pitchFamily="18" charset="0"/>
              </a:rPr>
              <a:t>, Москва — 10 </a:t>
            </a:r>
            <a:r>
              <a:rPr lang="ru-RU" sz="2000" i="1" dirty="0" smtClean="0">
                <a:latin typeface="Book Antiqua" pitchFamily="18" charset="0"/>
              </a:rPr>
              <a:t>марта </a:t>
            </a:r>
            <a:r>
              <a:rPr lang="ru-RU" sz="2000" i="1" dirty="0">
                <a:latin typeface="Book Antiqua" pitchFamily="18" charset="0"/>
              </a:rPr>
              <a:t>1907, Санкт-Петербург) — русский государственный деятель, учёный-правовед, писатель, переводчик, историк Церкви; действительный тайный советник. В 1880—1905 годы занимал пост Обер-прокурора Святейшего Синода. Член Государственного совета (с 1872), почётный член Императорской Академии наук (1880), Почётный член Императорского Православного Палестинского Общества.</a:t>
            </a:r>
          </a:p>
        </p:txBody>
      </p:sp>
      <p:sp>
        <p:nvSpPr>
          <p:cNvPr id="3" name="Прямоугольник 2"/>
          <p:cNvSpPr/>
          <p:nvPr/>
        </p:nvSpPr>
        <p:spPr>
          <a:xfrm>
            <a:off x="467544" y="5373216"/>
            <a:ext cx="8208912" cy="1200329"/>
          </a:xfrm>
          <a:prstGeom prst="rect">
            <a:avLst/>
          </a:prstGeom>
        </p:spPr>
        <p:txBody>
          <a:bodyPr wrap="square">
            <a:spAutoFit/>
          </a:bodyPr>
          <a:lstStyle/>
          <a:p>
            <a:pPr algn="ctr"/>
            <a:r>
              <a:rPr lang="ru-RU" dirty="0">
                <a:latin typeface="Book Antiqua" pitchFamily="18" charset="0"/>
              </a:rPr>
              <a:t> Его учителем права в 1866 году стал </a:t>
            </a:r>
            <a:r>
              <a:rPr lang="ru-RU" b="1" dirty="0">
                <a:latin typeface="Book Antiqua" pitchFamily="18" charset="0"/>
              </a:rPr>
              <a:t>Константин Победоносцев,</a:t>
            </a:r>
            <a:r>
              <a:rPr lang="ru-RU" dirty="0">
                <a:latin typeface="Book Antiqua" pitchFamily="18" charset="0"/>
              </a:rPr>
              <a:t> который остался его наставником и советчиком и по окончании курса лекций; а в царствование Александра, на посту обер-прокурора Святейшего Синода, приобрёл наибольшее влияние на государственные дела.</a:t>
            </a:r>
          </a:p>
        </p:txBody>
      </p:sp>
    </p:spTree>
    <p:extLst>
      <p:ext uri="{BB962C8B-B14F-4D97-AF65-F5344CB8AC3E}">
        <p14:creationId xmlns:p14="http://schemas.microsoft.com/office/powerpoint/2010/main" val="1602867171"/>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547664" y="-2763688"/>
            <a:ext cx="8208912" cy="11665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611560" y="184666"/>
            <a:ext cx="7560840" cy="369332"/>
          </a:xfrm>
          <a:prstGeom prst="rect">
            <a:avLst/>
          </a:prstGeom>
        </p:spPr>
        <p:txBody>
          <a:bodyPr wrap="square">
            <a:spAutoFit/>
          </a:bodyPr>
          <a:lstStyle/>
          <a:p>
            <a:r>
              <a:rPr lang="ru-RU" b="1" dirty="0">
                <a:latin typeface="Book Antiqua" pitchFamily="18" charset="0"/>
              </a:rPr>
              <a:t>В письме от 6 марта 1881 года Победоносцев писал императору</a:t>
            </a:r>
            <a:r>
              <a:rPr lang="ru-RU" b="1" dirty="0" smtClean="0">
                <a:latin typeface="Book Antiqua" pitchFamily="18" charset="0"/>
              </a:rPr>
              <a:t>:</a:t>
            </a:r>
            <a:endParaRPr lang="ru-RU" b="1" dirty="0">
              <a:latin typeface="Book Antiqua" pitchFamily="18" charset="0"/>
            </a:endParaRPr>
          </a:p>
        </p:txBody>
      </p:sp>
      <p:sp>
        <p:nvSpPr>
          <p:cNvPr id="6" name="Прямоугольник 5"/>
          <p:cNvSpPr/>
          <p:nvPr/>
        </p:nvSpPr>
        <p:spPr>
          <a:xfrm>
            <a:off x="1979712" y="766732"/>
            <a:ext cx="6048672" cy="5324535"/>
          </a:xfrm>
          <a:prstGeom prst="rect">
            <a:avLst/>
          </a:prstGeom>
        </p:spPr>
        <p:txBody>
          <a:bodyPr wrap="square">
            <a:spAutoFit/>
          </a:bodyPr>
          <a:lstStyle/>
          <a:p>
            <a:pPr algn="ctr"/>
            <a:r>
              <a:rPr lang="ru-RU" sz="2000" dirty="0" smtClean="0">
                <a:latin typeface="Monotype Corsiva" pitchFamily="66" charset="0"/>
              </a:rPr>
              <a:t>… </a:t>
            </a:r>
            <a:r>
              <a:rPr lang="ru-RU" sz="2000" dirty="0">
                <a:latin typeface="Monotype Corsiva" pitchFamily="66" charset="0"/>
              </a:rPr>
              <a:t>час страшный и время не терпит. Или теперь спасать Россию и себя, или никогда. Если будут Вам петь прежние песни сирены о том, что надо успокоиться, надо продолжать в либеральном </a:t>
            </a:r>
            <a:r>
              <a:rPr lang="ru-RU" sz="2000" dirty="0" smtClean="0">
                <a:latin typeface="Monotype Corsiva" pitchFamily="66" charset="0"/>
              </a:rPr>
              <a:t>направлении, </a:t>
            </a:r>
            <a:r>
              <a:rPr lang="ru-RU" sz="2000" dirty="0">
                <a:latin typeface="Monotype Corsiva" pitchFamily="66" charset="0"/>
              </a:rPr>
              <a:t>— о, ради бога, не верьте, Ваше Величество, не слушайте. Это будет гибель, гибель России и Ваша: это ясно для меня, как день. </a:t>
            </a:r>
            <a:r>
              <a:rPr lang="ru-RU" sz="2000" dirty="0" smtClean="0">
                <a:latin typeface="Monotype Corsiva" pitchFamily="66" charset="0"/>
              </a:rPr>
              <a:t>Безумные </a:t>
            </a:r>
            <a:r>
              <a:rPr lang="ru-RU" sz="2000" dirty="0">
                <a:latin typeface="Monotype Corsiva" pitchFamily="66" charset="0"/>
              </a:rPr>
              <a:t>злодеи, погубившие Родителя Вашего, не удовлетворятся никакой уступкой и только рассвирепеют. Их можно </a:t>
            </a:r>
            <a:r>
              <a:rPr lang="ru-RU" sz="2000" dirty="0" smtClean="0">
                <a:latin typeface="Monotype Corsiva" pitchFamily="66" charset="0"/>
              </a:rPr>
              <a:t>унять только </a:t>
            </a:r>
            <a:r>
              <a:rPr lang="ru-RU" sz="2000" dirty="0" err="1">
                <a:latin typeface="Monotype Corsiva" pitchFamily="66" charset="0"/>
              </a:rPr>
              <a:t>борьбою</a:t>
            </a:r>
            <a:r>
              <a:rPr lang="ru-RU" sz="2000" dirty="0">
                <a:latin typeface="Monotype Corsiva" pitchFamily="66" charset="0"/>
              </a:rPr>
              <a:t> с ними на живот и на смерть, железом и кровью. Победить не трудно: до сих пор все хотели избегнуть борьбы и обманывали покойного Государя, Вас, самих себя, всех и все на свете, потому что то были не люди разума, силы и сердца, а дряблые евнухи и </a:t>
            </a:r>
            <a:r>
              <a:rPr lang="ru-RU" sz="2000" dirty="0" smtClean="0">
                <a:latin typeface="Monotype Corsiva" pitchFamily="66" charset="0"/>
              </a:rPr>
              <a:t>фокусники. Новую </a:t>
            </a:r>
            <a:r>
              <a:rPr lang="ru-RU" sz="2000" dirty="0">
                <a:latin typeface="Monotype Corsiva" pitchFamily="66" charset="0"/>
              </a:rPr>
              <a:t>политику надобно заявить немедленно и решительно. Надобно покончить разом, именно теперь, все разговоры о свободе печати, о своеволии сходок, о представительном </a:t>
            </a:r>
            <a:r>
              <a:rPr lang="ru-RU" sz="2000" dirty="0" smtClean="0">
                <a:latin typeface="Monotype Corsiva" pitchFamily="66" charset="0"/>
              </a:rPr>
              <a:t>собрании….</a:t>
            </a:r>
            <a:endParaRPr lang="ru-RU" sz="2000" dirty="0">
              <a:latin typeface="Monotype Corsiva" pitchFamily="66" charset="0"/>
            </a:endParaRPr>
          </a:p>
        </p:txBody>
      </p:sp>
    </p:spTree>
    <p:extLst>
      <p:ext uri="{BB962C8B-B14F-4D97-AF65-F5344CB8AC3E}">
        <p14:creationId xmlns:p14="http://schemas.microsoft.com/office/powerpoint/2010/main" val="2038747336"/>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5122" name="Picture 2"/>
          <p:cNvPicPr>
            <a:picLocks noChangeArrowheads="1" noChangeAspect="1"/>
          </p:cNvPicPr>
          <p:nvPr/>
        </p:nvPicPr>
        <p:blipFill rotWithShape="1">
          <a:blip r:embed="rId2">
            <a:extLst>
              <a:ext uri="{BEBA8EAE-BF5A-486C-A8C5-ECC9F3942E4B}">
                <a14:imgProps xmlns:a14="http://schemas.microsoft.com/office/drawing/2010/main">
                  <a14:imgLayer r:embed="rId3">
                    <a14:imgEffect>
                      <a14:backgroundRemoval b="94875" l="10000" r="90000" t="1375"/>
                    </a14:imgEffect>
                  </a14:imgLayer>
                </a14:imgProps>
              </a:ext>
              <a:ext uri="{28A0092B-C50C-407E-A947-70E740481C1C}">
                <a14:useLocalDpi xmlns:a14="http://schemas.microsoft.com/office/drawing/2010/main" val="0"/>
              </a:ext>
            </a:extLst>
          </a:blip>
          <a:srcRect r="67"/>
          <a:stretch/>
        </p:blipFill>
        <p:spPr bwMode="auto">
          <a:xfrm rot="4144365">
            <a:off x="427761" y="-2536837"/>
            <a:ext cx="8236417" cy="10365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
        <p:nvSpPr>
          <p:cNvPr id="3" name="Прямоугольник 2"/>
          <p:cNvSpPr/>
          <p:nvPr/>
        </p:nvSpPr>
        <p:spPr>
          <a:xfrm rot="21202336">
            <a:off x="825915" y="284997"/>
            <a:ext cx="5193880" cy="5262979"/>
          </a:xfrm>
          <a:prstGeom prst="rect">
            <a:avLst/>
          </a:prstGeom>
        </p:spPr>
        <p:txBody>
          <a:bodyPr wrap="square">
            <a:spAutoFit/>
          </a:bodyPr>
          <a:lstStyle/>
          <a:p>
            <a:r>
              <a:rPr dirty="0" lang="ru-RU" sz="2800">
                <a:latin charset="0" pitchFamily="66" typeface="Mistral"/>
              </a:rPr>
              <a:t>«Я чувствую, что могу и даже очень полюбить милую Минни (так в семье Романовых звали </a:t>
            </a:r>
            <a:r>
              <a:rPr dirty="0" err="1" lang="ru-RU" sz="2800">
                <a:latin charset="0" pitchFamily="66" typeface="Mistral"/>
              </a:rPr>
              <a:t>Дагмару</a:t>
            </a:r>
            <a:r>
              <a:rPr dirty="0" lang="ru-RU" sz="2800">
                <a:latin charset="0" pitchFamily="66" typeface="Mistral"/>
              </a:rPr>
              <a:t>), тем более что она так нам дорога. Даст Бог, чтобы все устроилось, как я желаю. Решительно не знаю, что скажет на всё это милая Минни; я не знаю её чувства ко мне, и это меня очень мучает. Я уверен, что мы можем быть так счастливы вместе. Я усердно молюсь Богу, чтобы Он благословил меня и устроил моё счастье». </a:t>
            </a:r>
          </a:p>
        </p:txBody>
      </p:sp>
      <p:sp>
        <p:nvSpPr>
          <p:cNvPr id="2" name="Прямоугольник 1"/>
          <p:cNvSpPr/>
          <p:nvPr/>
        </p:nvSpPr>
        <p:spPr>
          <a:xfrm>
            <a:off x="5652120" y="3429000"/>
            <a:ext cx="3175504" cy="3170099"/>
          </a:xfrm>
          <a:prstGeom prst="rect">
            <a:avLst/>
          </a:prstGeom>
        </p:spPr>
        <p:txBody>
          <a:bodyPr wrap="square">
            <a:spAutoFit/>
          </a:bodyPr>
          <a:lstStyle/>
          <a:p>
            <a:pPr algn="r"/>
            <a:r>
              <a:rPr dirty="0" lang="ru-RU" sz="2000">
                <a:latin charset="0" pitchFamily="18" typeface="Book Antiqua"/>
              </a:rPr>
              <a:t>Летом 1866 года цесаревич поехал путешествовать по Европе и, между прочим, собирался заехать в Копенгаген к невесте покойного брата, которая приглянулась ему </a:t>
            </a:r>
            <a:r>
              <a:rPr dirty="0" lang="ru-RU" smtClean="0" sz="2000">
                <a:latin charset="0" pitchFamily="18" typeface="Book Antiqua"/>
              </a:rPr>
              <a:t>.По </a:t>
            </a:r>
            <a:r>
              <a:rPr dirty="0" lang="ru-RU" sz="2000">
                <a:latin charset="0" pitchFamily="18" typeface="Book Antiqua"/>
              </a:rPr>
              <a:t>дороге он писал отцу</a:t>
            </a:r>
            <a:r>
              <a:rPr dirty="0" lang="ru-RU" smtClean="0" sz="2000">
                <a:latin charset="0" pitchFamily="18" typeface="Book Antiqua"/>
              </a:rPr>
              <a:t>:</a:t>
            </a:r>
            <a:endParaRPr dirty="0" lang="ru-RU" sz="2000">
              <a:latin charset="0" pitchFamily="18" typeface="Book Antiqua"/>
            </a:endParaRPr>
          </a:p>
        </p:txBody>
      </p:sp>
    </p:spTree>
    <p:extLst>
      <p:ext uri="{BB962C8B-B14F-4D97-AF65-F5344CB8AC3E}">
        <p14:creationId xmlns:p14="http://schemas.microsoft.com/office/powerpoint/2010/main" val="4175172803"/>
      </p:ext>
    </p:extLst>
  </p:cSld>
  <p:clrMapOvr>
    <a:masterClrMapping/>
  </p:clrMapOvr>
  <mc:AlternateContent xmlns:mc="http://schemas.openxmlformats.org/markup-compatibility/2006">
    <mc:Choice xmlns:p14="http://schemas.microsoft.com/office/powerpoint/2010/main" Requires="p14">
      <p:transition p14:dur="1400" spd="slow">
        <p14:doors dir="vert"/>
      </p:transition>
    </mc:Choice>
    <mc:Fallback>
      <p:transition spd="slow">
        <p:fade/>
      </p:transition>
    </mc:Fallback>
  </mc:AlternateContent>
  <p:timing>
    <p:tnLst>
      <p:par>
        <p:cTn dur="indefinite" id="1" nodeType="tmRoot" restart="never"/>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74418"/>
            <a:ext cx="3384376" cy="2862322"/>
          </a:xfrm>
          <a:prstGeom prst="rect">
            <a:avLst/>
          </a:prstGeom>
        </p:spPr>
        <p:txBody>
          <a:bodyPr wrap="square">
            <a:spAutoFit/>
          </a:bodyPr>
          <a:lstStyle/>
          <a:p>
            <a:r>
              <a:rPr lang="ru-RU" dirty="0">
                <a:latin typeface="Book Antiqua" pitchFamily="18" charset="0"/>
              </a:rPr>
              <a:t>17 июня 1866 года состоялась их помолвка в Копенгагене, а через три месяца наречённая невеста прибыла в Кронштадт; 13 октября состоялся обряд обручения, миропомазания и наречения новым именем — великой княгиней Марией </a:t>
            </a:r>
            <a:r>
              <a:rPr lang="ru-RU" dirty="0" err="1">
                <a:latin typeface="Book Antiqua" pitchFamily="18" charset="0"/>
              </a:rPr>
              <a:t>Феодоровной</a:t>
            </a:r>
            <a:r>
              <a:rPr lang="ru-RU" dirty="0">
                <a:latin typeface="Book Antiqua" pitchFamily="18" charset="0"/>
              </a:rPr>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321301"/>
            <a:ext cx="4851043" cy="621539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323528" y="3597910"/>
            <a:ext cx="3312368" cy="2862322"/>
          </a:xfrm>
          <a:prstGeom prst="rect">
            <a:avLst/>
          </a:prstGeom>
          <a:ln w="38100">
            <a:solidFill>
              <a:schemeClr val="tx1"/>
            </a:solidFill>
          </a:ln>
        </p:spPr>
        <p:txBody>
          <a:bodyPr wrap="square">
            <a:spAutoFit/>
          </a:bodyPr>
          <a:lstStyle/>
          <a:p>
            <a:pPr algn="ctr"/>
            <a:r>
              <a:rPr lang="ru-RU" sz="2000" i="1" dirty="0" err="1">
                <a:latin typeface="Book Antiqua" pitchFamily="18" charset="0"/>
              </a:rPr>
              <a:t>Мари́я</a:t>
            </a:r>
            <a:r>
              <a:rPr lang="ru-RU" sz="2000" i="1" dirty="0">
                <a:latin typeface="Book Antiqua" pitchFamily="18" charset="0"/>
              </a:rPr>
              <a:t> Фёдоровна </a:t>
            </a:r>
            <a:r>
              <a:rPr lang="ru-RU" sz="2000" i="1" dirty="0" smtClean="0">
                <a:latin typeface="Book Antiqua" pitchFamily="18" charset="0"/>
              </a:rPr>
              <a:t> (</a:t>
            </a:r>
            <a:r>
              <a:rPr lang="ru-RU" sz="2000" i="1" dirty="0">
                <a:latin typeface="Book Antiqua" pitchFamily="18" charset="0"/>
              </a:rPr>
              <a:t>при рождении Мария София Фредерика </a:t>
            </a:r>
            <a:r>
              <a:rPr lang="ru-RU" sz="2000" i="1" dirty="0" err="1" smtClean="0">
                <a:latin typeface="Book Antiqua" pitchFamily="18" charset="0"/>
              </a:rPr>
              <a:t>Да́гмара</a:t>
            </a:r>
            <a:r>
              <a:rPr lang="ru-RU" sz="2000" i="1" dirty="0" smtClean="0">
                <a:latin typeface="Book Antiqua" pitchFamily="18" charset="0"/>
              </a:rPr>
              <a:t>, </a:t>
            </a:r>
            <a:r>
              <a:rPr lang="ru-RU" sz="2000" i="1" dirty="0">
                <a:latin typeface="Book Antiqua" pitchFamily="18" charset="0"/>
              </a:rPr>
              <a:t>дат</a:t>
            </a:r>
            <a:r>
              <a:rPr lang="ru-RU" sz="2000" i="1" dirty="0" smtClean="0">
                <a:latin typeface="Book Antiqua" pitchFamily="18" charset="0"/>
              </a:rPr>
              <a:t>.(14 ноября 1847— </a:t>
            </a:r>
            <a:r>
              <a:rPr lang="ru-RU" sz="2000" i="1" dirty="0">
                <a:latin typeface="Book Antiqua" pitchFamily="18" charset="0"/>
              </a:rPr>
              <a:t>13 октября </a:t>
            </a:r>
            <a:r>
              <a:rPr lang="ru-RU" sz="2000" i="1" dirty="0" smtClean="0">
                <a:latin typeface="Book Antiqua" pitchFamily="18" charset="0"/>
              </a:rPr>
              <a:t>1928) </a:t>
            </a:r>
            <a:r>
              <a:rPr lang="ru-RU" sz="2000" i="1" dirty="0">
                <a:latin typeface="Book Antiqua" pitchFamily="18" charset="0"/>
              </a:rPr>
              <a:t>— российская императрица, супруга Александра III (с 28 октября 1866), мать императора Николая II.</a:t>
            </a:r>
          </a:p>
        </p:txBody>
      </p:sp>
    </p:spTree>
    <p:extLst>
      <p:ext uri="{BB962C8B-B14F-4D97-AF65-F5344CB8AC3E}">
        <p14:creationId xmlns:p14="http://schemas.microsoft.com/office/powerpoint/2010/main" val="620218618"/>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1415"/>
            <a:ext cx="3694330" cy="6186309"/>
          </a:xfrm>
          <a:prstGeom prst="rect">
            <a:avLst/>
          </a:prstGeom>
          <a:ln w="57150">
            <a:solidFill>
              <a:schemeClr val="tx1"/>
            </a:solidFill>
            <a:prstDash val="sysDot"/>
          </a:ln>
        </p:spPr>
        <p:txBody>
          <a:bodyPr wrap="square">
            <a:spAutoFit/>
          </a:bodyPr>
          <a:lstStyle/>
          <a:p>
            <a:pPr algn="ctr"/>
            <a:r>
              <a:rPr lang="ru-RU" dirty="0">
                <a:latin typeface="Book Antiqua" pitchFamily="18" charset="0"/>
              </a:rPr>
              <a:t>Вступил на престол 2 марта </a:t>
            </a:r>
            <a:r>
              <a:rPr lang="ru-RU" dirty="0" smtClean="0">
                <a:latin typeface="Book Antiqua" pitchFamily="18" charset="0"/>
              </a:rPr>
              <a:t>1881 </a:t>
            </a:r>
            <a:r>
              <a:rPr lang="ru-RU" dirty="0">
                <a:latin typeface="Book Antiqua" pitchFamily="18" charset="0"/>
              </a:rPr>
              <a:t>года, после убийства его отца, которое повергло правящий класс империи в глубокое смятение и страх за судьбу династии и государства. К присяге императору и Наследнику впервые в истории приводились «и крестьяне наравне со всеми верными Нашими подданными</a:t>
            </a:r>
            <a:r>
              <a:rPr lang="ru-RU" dirty="0" smtClean="0">
                <a:latin typeface="Book Antiqua" pitchFamily="18" charset="0"/>
              </a:rPr>
              <a:t>». </a:t>
            </a:r>
            <a:r>
              <a:rPr lang="ru-RU" dirty="0">
                <a:latin typeface="Book Antiqua" pitchFamily="18" charset="0"/>
              </a:rPr>
              <a:t>Коронация и миропомазание императора и его супруги были совершены в Успенском соборе Кремля утром 15 мая 1883 года; все священнодействия коронования совершал митрополит Санкт-Петербургский Исидор в </a:t>
            </a:r>
            <a:r>
              <a:rPr lang="ru-RU" dirty="0" err="1">
                <a:latin typeface="Book Antiqua" pitchFamily="18" charset="0"/>
              </a:rPr>
              <a:t>сослужении</a:t>
            </a:r>
            <a:r>
              <a:rPr lang="ru-RU" dirty="0">
                <a:latin typeface="Book Antiqua" pitchFamily="18" charset="0"/>
              </a:rPr>
              <a:t> митрополита Московского и Коломенского </a:t>
            </a:r>
            <a:r>
              <a:rPr lang="ru-RU" dirty="0" err="1">
                <a:latin typeface="Book Antiqua" pitchFamily="18" charset="0"/>
              </a:rPr>
              <a:t>Иоанникия</a:t>
            </a:r>
            <a:r>
              <a:rPr lang="ru-RU" dirty="0" smtClean="0">
                <a:latin typeface="Book Antiqua" pitchFamily="18" charset="0"/>
              </a:rPr>
              <a:t> </a:t>
            </a:r>
            <a:endParaRPr lang="ru-RU" dirty="0">
              <a:latin typeface="Book Antiqua" pitchFamily="18" charset="0"/>
            </a:endParaRP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249563"/>
            <a:ext cx="4383385" cy="61566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8322485"/>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Прямоугольник 1"/>
          <p:cNvSpPr/>
          <p:nvPr/>
        </p:nvSpPr>
        <p:spPr>
          <a:xfrm>
            <a:off x="126014" y="197346"/>
            <a:ext cx="4572000" cy="6463308"/>
          </a:xfrm>
          <a:prstGeom prst="rect">
            <a:avLst/>
          </a:prstGeom>
        </p:spPr>
        <p:txBody>
          <a:bodyPr>
            <a:spAutoFit/>
          </a:bodyPr>
          <a:lstStyle/>
          <a:p>
            <a:pPr algn="ctr"/>
            <a:r>
              <a:rPr dirty="0" lang="ru-RU">
                <a:latin charset="0" pitchFamily="18" typeface="Book Antiqua"/>
              </a:rPr>
              <a:t>Внешностью, характером, привычками и самим складом ума Александр III мало походил на своего отца. Император отличался высоким (193 см) ростом. В юности он обладал исключительной силой — пальцами гнул монеты и ломал подковы, с годами сделался тучным и громоздким, но и тогда, по свидетельству современников, в его фигуре было что-то грациозное. Он совершенно лишён был аристократизма, присущего его деду и отчасти отцу. Даже в манере одеваться было что-то нарочито непритязательное. Его, например, часто можно было видеть в солдатских сапогах с заправленными в них по-простецки штанами. В домашней обстановке он надевал русскую рубаху с вышитым на рукавах цветным узором. Отличаясь бережливостью, часто появлялся в поношенных брюках, тужурке, пальто или полушубке, сапога</a:t>
            </a:r>
          </a:p>
        </p:txBody>
      </p:sp>
      <p:pic>
        <p:nvPicPr>
          <p:cNvPr id="8194" name="Picture 2"/>
          <p:cNvPicPr>
            <a:picLocks noChangeArrowheads="1" noChangeAspect="1"/>
          </p:cNvPicPr>
          <p:nvPr/>
        </p:nvPicPr>
        <p:blipFill rotWithShape="1">
          <a:blip r:embed="rId2">
            <a:extLst>
              <a:ext uri="{28A0092B-C50C-407E-A947-70E740481C1C}">
                <a14:useLocalDpi xmlns:a14="http://schemas.microsoft.com/office/drawing/2010/main" val="0"/>
              </a:ext>
            </a:extLst>
          </a:blip>
          <a:stretch/>
        </p:blipFill>
        <p:spPr bwMode="auto">
          <a:xfrm>
            <a:off x="5220072" y="0"/>
            <a:ext cx="3516923" cy="7029400"/>
          </a:xfrm>
          <a:prstGeom prst="rect">
            <a:avLst/>
          </a:prstGeom>
          <a:ln>
            <a:noFill/>
          </a:ln>
          <a:effectLst>
            <a:outerShdw algn="tl" blurRad="190500"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Tree>
    <p:extLst>
      <p:ext uri="{BB962C8B-B14F-4D97-AF65-F5344CB8AC3E}">
        <p14:creationId xmlns:p14="http://schemas.microsoft.com/office/powerpoint/2010/main" val="2756313198"/>
      </p:ext>
    </p:extLst>
  </p:cSld>
  <p:clrMapOvr>
    <a:masterClrMapping/>
  </p:clrMapOvr>
  <mc:AlternateContent xmlns:mc="http://schemas.openxmlformats.org/markup-compatibility/2006">
    <mc:Choice xmlns:p14="http://schemas.microsoft.com/office/powerpoint/2010/main" Requires="p14">
      <p:transition p14:dur="1400" spd="slow">
        <p14:doors dir="vert"/>
      </p:transition>
    </mc:Choice>
    <mc:Fallback>
      <p:transition spd="slow">
        <p:fade/>
      </p:transition>
    </mc:Fallback>
  </mc:AlternateContent>
  <p:timing>
    <p:tnLst>
      <p:par>
        <p:cTn dur="indefinite" id="1" nodeType="tmRoot" restart="never"/>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549606"/>
            <a:ext cx="4314079" cy="552542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57099" y="1460977"/>
            <a:ext cx="4018983" cy="5262979"/>
          </a:xfrm>
          <a:prstGeom prst="rect">
            <a:avLst/>
          </a:prstGeom>
          <a:ln w="38100" cap="rnd">
            <a:solidFill>
              <a:schemeClr val="tx1"/>
            </a:solidFill>
            <a:prstDash val="solid"/>
          </a:ln>
        </p:spPr>
        <p:txBody>
          <a:bodyPr wrap="square">
            <a:spAutoFit/>
          </a:bodyPr>
          <a:lstStyle/>
          <a:p>
            <a:pPr algn="ctr"/>
            <a:r>
              <a:rPr lang="ru-RU" sz="2400" dirty="0" err="1" smtClean="0">
                <a:latin typeface="Monotype Corsiva" pitchFamily="66" charset="0"/>
              </a:rPr>
              <a:t>Серге́й</a:t>
            </a:r>
            <a:r>
              <a:rPr lang="ru-RU" sz="2400" dirty="0" smtClean="0">
                <a:latin typeface="Monotype Corsiva" pitchFamily="66" charset="0"/>
              </a:rPr>
              <a:t> </a:t>
            </a:r>
            <a:r>
              <a:rPr lang="ru-RU" sz="2400" dirty="0" err="1">
                <a:latin typeface="Monotype Corsiva" pitchFamily="66" charset="0"/>
              </a:rPr>
              <a:t>Ю́льевич</a:t>
            </a:r>
            <a:r>
              <a:rPr lang="ru-RU" sz="2400" dirty="0">
                <a:latin typeface="Monotype Corsiva" pitchFamily="66" charset="0"/>
              </a:rPr>
              <a:t> </a:t>
            </a:r>
            <a:r>
              <a:rPr lang="ru-RU" sz="2400" dirty="0" err="1">
                <a:latin typeface="Monotype Corsiva" pitchFamily="66" charset="0"/>
              </a:rPr>
              <a:t>Ви́тте</a:t>
            </a:r>
            <a:r>
              <a:rPr lang="ru-RU" sz="2400" dirty="0">
                <a:latin typeface="Monotype Corsiva" pitchFamily="66" charset="0"/>
              </a:rPr>
              <a:t> (17 </a:t>
            </a:r>
            <a:r>
              <a:rPr lang="ru-RU" sz="2400" dirty="0" smtClean="0">
                <a:latin typeface="Monotype Corsiva" pitchFamily="66" charset="0"/>
              </a:rPr>
              <a:t>июня 1849 — </a:t>
            </a:r>
            <a:r>
              <a:rPr lang="ru-RU" sz="2400" dirty="0">
                <a:latin typeface="Monotype Corsiva" pitchFamily="66" charset="0"/>
              </a:rPr>
              <a:t>28 февраля </a:t>
            </a:r>
            <a:r>
              <a:rPr lang="ru-RU" sz="2400" dirty="0" smtClean="0">
                <a:latin typeface="Monotype Corsiva" pitchFamily="66" charset="0"/>
              </a:rPr>
              <a:t>1915,) —русский </a:t>
            </a:r>
            <a:r>
              <a:rPr lang="ru-RU" sz="2400" dirty="0">
                <a:latin typeface="Monotype Corsiva" pitchFamily="66" charset="0"/>
              </a:rPr>
              <a:t>государственный деятель, министр путей сообщения (1892), министр финансов (1892—1903), председатель Комитета министров (1903—06</a:t>
            </a:r>
            <a:r>
              <a:rPr lang="ru-RU" sz="2400" dirty="0" smtClean="0">
                <a:latin typeface="Monotype Corsiva" pitchFamily="66" charset="0"/>
              </a:rPr>
              <a:t>) </a:t>
            </a:r>
            <a:r>
              <a:rPr lang="ru-RU" sz="2400" dirty="0">
                <a:latin typeface="Monotype Corsiva" pitchFamily="66" charset="0"/>
              </a:rPr>
              <a:t>действительный тайный советник (1899).</a:t>
            </a:r>
            <a:r>
              <a:rPr lang="ru-RU" sz="2400" dirty="0" smtClean="0">
                <a:latin typeface="Monotype Corsiva" pitchFamily="66" charset="0"/>
              </a:rPr>
              <a:t>Фактический </a:t>
            </a:r>
            <a:r>
              <a:rPr lang="ru-RU" sz="2400" dirty="0">
                <a:latin typeface="Monotype Corsiva" pitchFamily="66" charset="0"/>
              </a:rPr>
              <a:t>автор манифеста 17 октября 1905 года, который предполагал начало трансформации России в конституционную </a:t>
            </a:r>
            <a:r>
              <a:rPr lang="ru-RU" sz="2400" dirty="0" smtClean="0">
                <a:latin typeface="Monotype Corsiva" pitchFamily="66" charset="0"/>
              </a:rPr>
              <a:t>монархию.</a:t>
            </a:r>
            <a:endParaRPr lang="ru-RU" sz="2400" dirty="0">
              <a:latin typeface="Monotype Corsiva" pitchFamily="66" charset="0"/>
            </a:endParaRPr>
          </a:p>
        </p:txBody>
      </p:sp>
      <p:sp>
        <p:nvSpPr>
          <p:cNvPr id="5" name="Прямоугольник 4"/>
          <p:cNvSpPr/>
          <p:nvPr/>
        </p:nvSpPr>
        <p:spPr>
          <a:xfrm>
            <a:off x="12303" y="260648"/>
            <a:ext cx="4561475" cy="1200329"/>
          </a:xfrm>
          <a:prstGeom prst="rect">
            <a:avLst/>
          </a:prstGeom>
        </p:spPr>
        <p:txBody>
          <a:bodyPr wrap="square">
            <a:spAutoFit/>
          </a:bodyPr>
          <a:lstStyle/>
          <a:p>
            <a:pPr algn="ctr"/>
            <a:r>
              <a:rPr lang="ru-RU" b="1" dirty="0">
                <a:solidFill>
                  <a:schemeClr val="tx1">
                    <a:lumMod val="95000"/>
                    <a:lumOff val="5000"/>
                  </a:schemeClr>
                </a:solidFill>
                <a:latin typeface="Book Antiqua" pitchFamily="18" charset="0"/>
              </a:rPr>
              <a:t>Некоторые  </a:t>
            </a:r>
            <a:r>
              <a:rPr lang="ru-RU" b="1" dirty="0" smtClean="0">
                <a:solidFill>
                  <a:schemeClr val="tx1">
                    <a:lumMod val="95000"/>
                    <a:lumOff val="5000"/>
                  </a:schemeClr>
                </a:solidFill>
                <a:latin typeface="Book Antiqua" pitchFamily="18" charset="0"/>
              </a:rPr>
              <a:t>  </a:t>
            </a:r>
            <a:r>
              <a:rPr lang="ru-RU" b="1" dirty="0">
                <a:solidFill>
                  <a:schemeClr val="tx1">
                    <a:lumMod val="95000"/>
                    <a:lumOff val="5000"/>
                  </a:schemeClr>
                </a:solidFill>
                <a:latin typeface="Book Antiqua" pitchFamily="18" charset="0"/>
              </a:rPr>
              <a:t>современники     находили императора излишне прямолинейным и даже простоватым. С. Ю. Витте писал о </a:t>
            </a:r>
            <a:r>
              <a:rPr lang="ru-RU" b="1" dirty="0" smtClean="0">
                <a:solidFill>
                  <a:schemeClr val="tx1">
                    <a:lumMod val="95000"/>
                    <a:lumOff val="5000"/>
                  </a:schemeClr>
                </a:solidFill>
                <a:latin typeface="Book Antiqua" pitchFamily="18" charset="0"/>
              </a:rPr>
              <a:t>нём:</a:t>
            </a:r>
            <a:endParaRPr lang="ru-RU" b="1" dirty="0">
              <a:solidFill>
                <a:schemeClr val="tx1">
                  <a:lumMod val="95000"/>
                  <a:lumOff val="5000"/>
                </a:schemeClr>
              </a:solidFill>
              <a:latin typeface="Book Antiqua" pitchFamily="18" charset="0"/>
            </a:endParaRPr>
          </a:p>
        </p:txBody>
      </p:sp>
    </p:spTree>
    <p:extLst>
      <p:ext uri="{BB962C8B-B14F-4D97-AF65-F5344CB8AC3E}">
        <p14:creationId xmlns:p14="http://schemas.microsoft.com/office/powerpoint/2010/main" val="1628342568"/>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744" y="-1"/>
            <a:ext cx="12313368" cy="8469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rot="20344617">
            <a:off x="773462" y="1519131"/>
            <a:ext cx="4572000" cy="4062651"/>
          </a:xfrm>
          <a:prstGeom prst="rect">
            <a:avLst/>
          </a:prstGeom>
        </p:spPr>
        <p:txBody>
          <a:bodyPr>
            <a:spAutoFit/>
          </a:bodyPr>
          <a:lstStyle/>
          <a:p>
            <a:r>
              <a:rPr lang="ru-RU" sz="2000" dirty="0" smtClean="0">
                <a:latin typeface="Mistral" pitchFamily="66" charset="0"/>
              </a:rPr>
              <a:t>Император </a:t>
            </a:r>
            <a:r>
              <a:rPr lang="ru-RU" sz="2000" dirty="0">
                <a:latin typeface="Mistral" pitchFamily="66" charset="0"/>
              </a:rPr>
              <a:t>Александр III был несомненно обыкновенного ума, и совершенно обыкновенных </a:t>
            </a:r>
            <a:r>
              <a:rPr lang="ru-RU" sz="2000" dirty="0" err="1" smtClean="0">
                <a:latin typeface="Mistral" pitchFamily="66" charset="0"/>
              </a:rPr>
              <a:t>способносте</a:t>
            </a:r>
            <a:r>
              <a:rPr lang="ru-RU" sz="2000" dirty="0" smtClean="0">
                <a:latin typeface="Mistral" pitchFamily="66" charset="0"/>
              </a:rPr>
              <a:t>…можно </a:t>
            </a:r>
            <a:r>
              <a:rPr lang="ru-RU" sz="2000" dirty="0">
                <a:latin typeface="Mistral" pitchFamily="66" charset="0"/>
              </a:rPr>
              <a:t>сказать, он был несколько в загоне: ни на его образование, ни на его воспитание особого внимания не обращали, так как все внимание, как я сказал, и отца, и матери, и всех окружающих было сосредоточено на наследнике Николае…</a:t>
            </a:r>
          </a:p>
          <a:p>
            <a:pPr algn="r"/>
            <a:r>
              <a:rPr lang="ru-RU" sz="2000" dirty="0">
                <a:latin typeface="Mistral" pitchFamily="66" charset="0"/>
              </a:rPr>
              <a:t>…император Александр III был совершенно обыденного ума, пожалуй, можно сказать, ниже среднего ума, ниже средних способностей и ниже среднего образования…</a:t>
            </a:r>
          </a:p>
          <a:p>
            <a:pPr algn="r"/>
            <a:r>
              <a:rPr lang="ru-RU" sz="2000" dirty="0">
                <a:latin typeface="Mistral" pitchFamily="66" charset="0"/>
              </a:rPr>
              <a:t>— С. Ю. Витте Воспоминания</a:t>
            </a:r>
            <a:r>
              <a:rPr lang="ru-RU" dirty="0" smtClean="0">
                <a:latin typeface="Mistral" pitchFamily="66" charset="0"/>
              </a:rPr>
              <a:t>.</a:t>
            </a:r>
            <a:endParaRPr lang="ru-RU" dirty="0">
              <a:latin typeface="Mistral" pitchFamily="66" charset="0"/>
            </a:endParaRPr>
          </a:p>
        </p:txBody>
      </p:sp>
    </p:spTree>
    <p:extLst>
      <p:ext uri="{BB962C8B-B14F-4D97-AF65-F5344CB8AC3E}">
        <p14:creationId xmlns:p14="http://schemas.microsoft.com/office/powerpoint/2010/main" val="3762690457"/>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547664" y="-2763688"/>
            <a:ext cx="8208912" cy="11665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619672" y="751344"/>
            <a:ext cx="6480720" cy="5632311"/>
          </a:xfrm>
          <a:prstGeom prst="rect">
            <a:avLst/>
          </a:prstGeom>
        </p:spPr>
        <p:txBody>
          <a:bodyPr wrap="square">
            <a:spAutoFit/>
          </a:bodyPr>
          <a:lstStyle/>
          <a:p>
            <a:pPr algn="ctr"/>
            <a:r>
              <a:rPr lang="ru-RU" sz="2000" dirty="0" smtClean="0">
                <a:latin typeface="Monotype Corsiva" pitchFamily="66" charset="0"/>
              </a:rPr>
              <a:t>…</a:t>
            </a:r>
            <a:r>
              <a:rPr lang="ru-RU" sz="2000" dirty="0">
                <a:latin typeface="Monotype Corsiva" pitchFamily="66" charset="0"/>
              </a:rPr>
              <a:t>фигура императора Александра III была очень импозантна: он не был красив, по манерам был скорее более или менее </a:t>
            </a:r>
            <a:r>
              <a:rPr lang="ru-RU" sz="2000" dirty="0" err="1">
                <a:latin typeface="Monotype Corsiva" pitchFamily="66" charset="0"/>
              </a:rPr>
              <a:t>медвежатый</a:t>
            </a:r>
            <a:r>
              <a:rPr lang="ru-RU" sz="2000" dirty="0">
                <a:latin typeface="Monotype Corsiva" pitchFamily="66" charset="0"/>
              </a:rPr>
              <a:t>; был очень большого роста, причем при всей своей комплекции он не был особенно силен или мускулист, а скорее был несколько толст и жирен, но тем не менее, если бы Александр III явился в толпу, где бы совсем не знали, что он император, все бы обратили внимание на эту фигуру. Он производил впечатление своей импозантностью, спокойствием своих манер и, с одной стороны, крайней твердостью, а с другой стороны, благодушием в </a:t>
            </a:r>
            <a:r>
              <a:rPr lang="ru-RU" sz="2000" dirty="0" smtClean="0">
                <a:latin typeface="Monotype Corsiva" pitchFamily="66" charset="0"/>
              </a:rPr>
              <a:t>лице…по </a:t>
            </a:r>
            <a:r>
              <a:rPr lang="ru-RU" sz="2000" dirty="0">
                <a:latin typeface="Monotype Corsiva" pitchFamily="66" charset="0"/>
              </a:rPr>
              <a:t>наружности — походил на большого русского мужика из центральных губерний, к нему больше всего подошёл бы костюм: полушубок, поддевка и лапти; и тем не менее он своей наружностью, в которой отражался его громадный характер, прекрасное сердце, благодушие, справедливость и вместе с тем твердость, несомненно, импонировал, и, как я говорил выше, если бы не знали, что он император, и он бы вошёл в комнату в каком угодно костюме, — несомненно, все бы обратили на него внимание</a:t>
            </a:r>
            <a:r>
              <a:rPr lang="ru-RU" sz="2000" dirty="0" smtClean="0">
                <a:latin typeface="Monotype Corsiva" pitchFamily="66" charset="0"/>
              </a:rPr>
              <a:t>.</a:t>
            </a:r>
            <a:endParaRPr lang="ru-RU" sz="2000" dirty="0">
              <a:latin typeface="Monotype Corsiva" pitchFamily="66" charset="0"/>
            </a:endParaRPr>
          </a:p>
        </p:txBody>
      </p:sp>
      <p:sp>
        <p:nvSpPr>
          <p:cNvPr id="3" name="Прямоугольник 2"/>
          <p:cNvSpPr/>
          <p:nvPr/>
        </p:nvSpPr>
        <p:spPr>
          <a:xfrm>
            <a:off x="1259632" y="-7873"/>
            <a:ext cx="7200800" cy="646331"/>
          </a:xfrm>
          <a:prstGeom prst="rect">
            <a:avLst/>
          </a:prstGeom>
        </p:spPr>
        <p:txBody>
          <a:bodyPr wrap="square">
            <a:spAutoFit/>
          </a:bodyPr>
          <a:lstStyle/>
          <a:p>
            <a:r>
              <a:rPr lang="ru-RU" b="1" dirty="0">
                <a:latin typeface="Book Antiqua" pitchFamily="18" charset="0"/>
              </a:rPr>
              <a:t>Внешность Александра III Витте описывал следующим образом:</a:t>
            </a:r>
          </a:p>
        </p:txBody>
      </p:sp>
    </p:spTree>
    <p:extLst>
      <p:ext uri="{BB962C8B-B14F-4D97-AF65-F5344CB8AC3E}">
        <p14:creationId xmlns:p14="http://schemas.microsoft.com/office/powerpoint/2010/main" val="3162774351"/>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4867" y="296888"/>
            <a:ext cx="3677053" cy="5940088"/>
          </a:xfrm>
          <a:prstGeom prst="rect">
            <a:avLst/>
          </a:prstGeom>
          <a:ln w="57150">
            <a:solidFill>
              <a:schemeClr val="tx1"/>
            </a:solidFill>
            <a:prstDash val="sysDot"/>
          </a:ln>
        </p:spPr>
        <p:txBody>
          <a:bodyPr wrap="square">
            <a:spAutoFit/>
          </a:bodyPr>
          <a:lstStyle/>
          <a:p>
            <a:pPr algn="ctr" fontAlgn="base"/>
            <a:r>
              <a:rPr lang="ru-RU" sz="2000" dirty="0">
                <a:latin typeface="Book Antiqua" pitchFamily="18" charset="0"/>
              </a:rPr>
              <a:t>Основным местопребыванием императора </a:t>
            </a:r>
            <a:r>
              <a:rPr lang="ru-RU" sz="2000" dirty="0" smtClean="0">
                <a:latin typeface="Book Antiqua" pitchFamily="18" charset="0"/>
              </a:rPr>
              <a:t>стала </a:t>
            </a:r>
            <a:r>
              <a:rPr lang="ru-RU" sz="2000" dirty="0">
                <a:latin typeface="Book Antiqua" pitchFamily="18" charset="0"/>
              </a:rPr>
              <a:t>Гатчина. Подолгу он живал в Петергофе и Царском Селе, а приезжая в Петербург, останавливался в </a:t>
            </a:r>
            <a:r>
              <a:rPr lang="ru-RU" sz="2000" dirty="0" err="1">
                <a:latin typeface="Book Antiqua" pitchFamily="18" charset="0"/>
              </a:rPr>
              <a:t>Аничковом</a:t>
            </a:r>
            <a:r>
              <a:rPr lang="ru-RU" sz="2000" dirty="0">
                <a:latin typeface="Book Antiqua" pitchFamily="18" charset="0"/>
              </a:rPr>
              <a:t> дворце. </a:t>
            </a:r>
            <a:r>
              <a:rPr lang="ru-RU" sz="2000" dirty="0" smtClean="0">
                <a:latin typeface="Book Antiqua" pitchFamily="18" charset="0"/>
              </a:rPr>
              <a:t>Придворный </a:t>
            </a:r>
            <a:r>
              <a:rPr lang="ru-RU" sz="2000" dirty="0">
                <a:latin typeface="Book Antiqua" pitchFamily="18" charset="0"/>
              </a:rPr>
              <a:t>этикет и церемониал при Александре стали гораздо проще. Он сильно сократил штат министерства двора, уменьшил число слуг и ввёл строгий надзор за расходованием денег. Дорогие заграничные вина были заменены крымскими и кавказскими, а число балов ограничено четырьмя в год.</a:t>
            </a:r>
          </a:p>
        </p:txBody>
      </p:sp>
      <p:sp>
        <p:nvSpPr>
          <p:cNvPr id="5" name="Прямоугольник 4"/>
          <p:cNvSpPr/>
          <p:nvPr/>
        </p:nvSpPr>
        <p:spPr>
          <a:xfrm>
            <a:off x="3991291" y="5085184"/>
            <a:ext cx="4851212" cy="1569660"/>
          </a:xfrm>
          <a:prstGeom prst="rect">
            <a:avLst/>
          </a:prstGeom>
        </p:spPr>
        <p:txBody>
          <a:bodyPr wrap="square">
            <a:spAutoFit/>
          </a:bodyPr>
          <a:lstStyle/>
          <a:p>
            <a:pPr algn="ctr"/>
            <a:r>
              <a:rPr lang="ru-RU" sz="2400" dirty="0" smtClean="0">
                <a:latin typeface="Monotype Corsiva" pitchFamily="66" charset="0"/>
              </a:rPr>
              <a:t>Император </a:t>
            </a:r>
            <a:r>
              <a:rPr lang="ru-RU" sz="2400" dirty="0">
                <a:latin typeface="Monotype Corsiva" pitchFamily="66" charset="0"/>
              </a:rPr>
              <a:t>Александр III и императрица Мария Федоровна в кругу приближенных на крыльце своего дома в </a:t>
            </a:r>
            <a:r>
              <a:rPr lang="ru-RU" sz="2400" dirty="0" err="1">
                <a:latin typeface="Monotype Corsiva" pitchFamily="66" charset="0"/>
              </a:rPr>
              <a:t>Лангинкоски</a:t>
            </a:r>
            <a:r>
              <a:rPr lang="ru-RU" sz="2400" dirty="0">
                <a:latin typeface="Monotype Corsiva" pitchFamily="66" charset="0"/>
              </a:rPr>
              <a:t> в Финляндии.</a:t>
            </a:r>
            <a:endParaRPr lang="ru-RU" sz="2400" dirty="0">
              <a:latin typeface="Monotype Corsiva" pitchFamily="66"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1291" y="260648"/>
            <a:ext cx="4851212" cy="450577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4458708"/>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1575" y="138617"/>
            <a:ext cx="4042394" cy="6740307"/>
          </a:xfrm>
          <a:prstGeom prst="rect">
            <a:avLst/>
          </a:prstGeom>
        </p:spPr>
        <p:txBody>
          <a:bodyPr wrap="square">
            <a:spAutoFit/>
          </a:bodyPr>
          <a:lstStyle/>
          <a:p>
            <a:r>
              <a:rPr lang="ru-RU" dirty="0">
                <a:latin typeface="Book Antiqua" pitchFamily="18" charset="0"/>
              </a:rPr>
              <a:t>Вместе с тем огромные деньги расходовались на приобретение предметов искусства. Император Александр III в молодости обучался рисованию </a:t>
            </a:r>
            <a:r>
              <a:rPr lang="ru-RU" dirty="0" smtClean="0">
                <a:latin typeface="Book Antiqua" pitchFamily="18" charset="0"/>
              </a:rPr>
              <a:t>.Позже он возобновил </a:t>
            </a:r>
            <a:r>
              <a:rPr lang="ru-RU" dirty="0">
                <a:latin typeface="Book Antiqua" pitchFamily="18" charset="0"/>
              </a:rPr>
              <a:t>занятия, продолжив рисовать вместе с </a:t>
            </a:r>
            <a:r>
              <a:rPr lang="ru-RU" dirty="0" smtClean="0">
                <a:latin typeface="Book Antiqua" pitchFamily="18" charset="0"/>
              </a:rPr>
              <a:t>женой. но после </a:t>
            </a:r>
            <a:r>
              <a:rPr lang="ru-RU" dirty="0">
                <a:latin typeface="Book Antiqua" pitchFamily="18" charset="0"/>
              </a:rPr>
              <a:t>восшествия на престол Александр III из-за загруженности делами оставил занятия </a:t>
            </a:r>
            <a:r>
              <a:rPr lang="ru-RU" dirty="0" smtClean="0">
                <a:latin typeface="Book Antiqua" pitchFamily="18" charset="0"/>
              </a:rPr>
              <a:t>.Император </a:t>
            </a:r>
            <a:r>
              <a:rPr lang="ru-RU" dirty="0">
                <a:latin typeface="Book Antiqua" pitchFamily="18" charset="0"/>
              </a:rPr>
              <a:t>был страстным коллекционером, уступая в этом отношении разве что Екатерине II. Гатчинский замок превратился буквально в склад бесценных сокровищ. Приобретения Александра </a:t>
            </a:r>
            <a:r>
              <a:rPr lang="ru-RU" dirty="0" smtClean="0">
                <a:latin typeface="Book Antiqua" pitchFamily="18" charset="0"/>
              </a:rPr>
              <a:t> уже </a:t>
            </a:r>
            <a:r>
              <a:rPr lang="ru-RU" dirty="0">
                <a:latin typeface="Book Antiqua" pitchFamily="18" charset="0"/>
              </a:rPr>
              <a:t>не помещались в галереях Зимнего, Аничкова и других дворцов. Собранная Александром III обширная коллекция картин, графики, предметов декоративно-прикладного искусства, скульптур была передана в основанный по его инициативе Русский музей</a:t>
            </a:r>
            <a:endParaRPr lang="ru-RU" dirty="0">
              <a:latin typeface="Book Antiqua"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59" y="-167408"/>
            <a:ext cx="5120320" cy="719281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644007" y="138617"/>
            <a:ext cx="2128111" cy="1815882"/>
          </a:xfrm>
          <a:prstGeom prst="rect">
            <a:avLst/>
          </a:prstGeom>
          <a:noFill/>
        </p:spPr>
        <p:txBody>
          <a:bodyPr wrap="square" rtlCol="0">
            <a:spAutoFit/>
          </a:bodyPr>
          <a:lstStyle/>
          <a:p>
            <a:r>
              <a:rPr lang="ru-RU" sz="2800" dirty="0" smtClean="0">
                <a:solidFill>
                  <a:schemeClr val="bg1"/>
                </a:solidFill>
                <a:latin typeface="Monotype Corsiva" pitchFamily="66" charset="0"/>
              </a:rPr>
              <a:t>Император и его семья в Гатчинском замке</a:t>
            </a:r>
            <a:endParaRPr lang="ru-RU" sz="2800" dirty="0">
              <a:solidFill>
                <a:schemeClr val="bg1"/>
              </a:solidFill>
              <a:latin typeface="Monotype Corsiva" pitchFamily="66" charset="0"/>
            </a:endParaRPr>
          </a:p>
        </p:txBody>
      </p:sp>
    </p:spTree>
    <p:extLst>
      <p:ext uri="{BB962C8B-B14F-4D97-AF65-F5344CB8AC3E}">
        <p14:creationId xmlns:p14="http://schemas.microsoft.com/office/powerpoint/2010/main" val="3165732474"/>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3168352" cy="6463308"/>
          </a:xfrm>
          <a:prstGeom prst="rect">
            <a:avLst/>
          </a:prstGeom>
        </p:spPr>
        <p:txBody>
          <a:bodyPr wrap="square">
            <a:spAutoFit/>
          </a:bodyPr>
          <a:lstStyle/>
          <a:p>
            <a:pPr fontAlgn="base"/>
            <a:r>
              <a:rPr lang="ru-RU" dirty="0" smtClean="0">
                <a:latin typeface="Book Antiqua" pitchFamily="18" charset="0"/>
              </a:rPr>
              <a:t>Увлечения </a:t>
            </a:r>
            <a:r>
              <a:rPr lang="ru-RU" dirty="0">
                <a:latin typeface="Book Antiqua" pitchFamily="18" charset="0"/>
              </a:rPr>
              <a:t>Александра также были простыми и безыскусными; увлекался охотой и рыбалкой. Часто летом царская семья уезжала в финские шхеры. Любимым местом охоты императора была Беловежская пуща. Иногда императорская семья вместо отдыха в шхерах уезжала в Польшу в </a:t>
            </a:r>
            <a:r>
              <a:rPr lang="ru-RU" dirty="0" err="1">
                <a:latin typeface="Book Antiqua" pitchFamily="18" charset="0"/>
              </a:rPr>
              <a:t>Ловическое</a:t>
            </a:r>
            <a:r>
              <a:rPr lang="ru-RU" dirty="0">
                <a:latin typeface="Book Antiqua" pitchFamily="18" charset="0"/>
              </a:rPr>
              <a:t> княжество, и там с азартом предавалась охотничьим забавам, особенно охоте на оленей, а завершала отпуск чаще всего поездкой в Данию, в замок </a:t>
            </a:r>
            <a:r>
              <a:rPr lang="ru-RU" dirty="0" err="1">
                <a:latin typeface="Book Antiqua" pitchFamily="18" charset="0"/>
              </a:rPr>
              <a:t>Бернсторф</a:t>
            </a:r>
            <a:r>
              <a:rPr lang="ru-RU" dirty="0">
                <a:latin typeface="Book Antiqua" pitchFamily="18" charset="0"/>
              </a:rPr>
              <a:t> — родовой замок </a:t>
            </a:r>
            <a:r>
              <a:rPr lang="ru-RU" dirty="0" err="1">
                <a:latin typeface="Book Antiqua" pitchFamily="18" charset="0"/>
              </a:rPr>
              <a:t>Дагмары</a:t>
            </a:r>
            <a:r>
              <a:rPr lang="ru-RU" dirty="0">
                <a:latin typeface="Book Antiqua" pitchFamily="18" charset="0"/>
              </a:rPr>
              <a:t>, где часто собирались со всей Европы её коронованные сородичи</a:t>
            </a:r>
            <a:r>
              <a:rPr lang="ru-RU" dirty="0" smtClean="0">
                <a:latin typeface="Book Antiqua" pitchFamily="18" charset="0"/>
              </a:rPr>
              <a:t>.</a:t>
            </a:r>
            <a:endParaRPr lang="ru-RU" dirty="0">
              <a:latin typeface="Book Antiqua"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241266"/>
            <a:ext cx="5482580" cy="411193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3563888" y="5096787"/>
            <a:ext cx="5338564" cy="1631216"/>
          </a:xfrm>
          <a:prstGeom prst="rect">
            <a:avLst/>
          </a:prstGeom>
        </p:spPr>
        <p:txBody>
          <a:bodyPr wrap="square">
            <a:spAutoFit/>
          </a:bodyPr>
          <a:lstStyle/>
          <a:p>
            <a:pPr algn="ctr" fontAlgn="base"/>
            <a:r>
              <a:rPr lang="ru-RU" sz="2000" dirty="0">
                <a:latin typeface="Book Antiqua" pitchFamily="18" charset="0"/>
              </a:rPr>
              <a:t>Во время летнего отдыха министры могли отвлекать императора лишь в экстренных случаях. Правда, в течение всего остального года Александр всецело отдавался делам.</a:t>
            </a:r>
            <a:endParaRPr lang="ru-RU" sz="2000" dirty="0">
              <a:latin typeface="Book Antiqua" pitchFamily="18" charset="0"/>
            </a:endParaRPr>
          </a:p>
        </p:txBody>
      </p:sp>
      <p:sp>
        <p:nvSpPr>
          <p:cNvPr id="4" name="Прямоугольник 3"/>
          <p:cNvSpPr/>
          <p:nvPr/>
        </p:nvSpPr>
        <p:spPr>
          <a:xfrm>
            <a:off x="4551747" y="4442901"/>
            <a:ext cx="3762568" cy="523220"/>
          </a:xfrm>
          <a:prstGeom prst="rect">
            <a:avLst/>
          </a:prstGeom>
          <a:ln w="38100">
            <a:solidFill>
              <a:schemeClr val="tx1"/>
            </a:solidFill>
          </a:ln>
        </p:spPr>
        <p:txBody>
          <a:bodyPr wrap="none">
            <a:spAutoFit/>
          </a:bodyPr>
          <a:lstStyle/>
          <a:p>
            <a:r>
              <a:rPr lang="ru-RU" sz="2800" dirty="0" smtClean="0">
                <a:latin typeface="Monotype Corsiva" pitchFamily="66" charset="0"/>
              </a:rPr>
              <a:t>Замок </a:t>
            </a:r>
            <a:r>
              <a:rPr lang="ru-RU" sz="2800" dirty="0" err="1" smtClean="0">
                <a:latin typeface="Monotype Corsiva" pitchFamily="66" charset="0"/>
              </a:rPr>
              <a:t>Бернсторф</a:t>
            </a:r>
            <a:r>
              <a:rPr lang="ru-RU" sz="2800" dirty="0" smtClean="0">
                <a:latin typeface="Monotype Corsiva" pitchFamily="66" charset="0"/>
              </a:rPr>
              <a:t>, Дания </a:t>
            </a:r>
            <a:endParaRPr lang="ru-RU" sz="2800" dirty="0">
              <a:latin typeface="Monotype Corsiva" pitchFamily="66" charset="0"/>
            </a:endParaRPr>
          </a:p>
        </p:txBody>
      </p:sp>
    </p:spTree>
    <p:extLst>
      <p:ext uri="{BB962C8B-B14F-4D97-AF65-F5344CB8AC3E}">
        <p14:creationId xmlns:p14="http://schemas.microsoft.com/office/powerpoint/2010/main" val="4026652106"/>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00192" y="335845"/>
            <a:ext cx="2520280" cy="6186309"/>
          </a:xfrm>
          <a:prstGeom prst="rect">
            <a:avLst/>
          </a:prstGeom>
        </p:spPr>
        <p:txBody>
          <a:bodyPr wrap="square">
            <a:spAutoFit/>
          </a:bodyPr>
          <a:lstStyle/>
          <a:p>
            <a:r>
              <a:rPr lang="ru-RU" dirty="0">
                <a:latin typeface="Book Antiqua" pitchFamily="18" charset="0"/>
              </a:rPr>
              <a:t>17 октября 1888 года царский поезд, идущий с юга, потерпел крушение у станции Борки, в 50 километрах от Харькова. Семь вагонов оказались разбитыми; были жертвы среди прислуги, но царская семья, находившаяся в вагоне-столовой, осталась цела. При крушении обвалилась крыша вагона; Александр, как говорили, удерживал её на своих плечах до тех пор, пока не прибыла помощь</a:t>
            </a:r>
            <a:r>
              <a:rPr lang="ru-RU" dirty="0" smtClean="0">
                <a:latin typeface="Book Antiqua" pitchFamily="18" charset="0"/>
              </a:rPr>
              <a:t>.</a:t>
            </a:r>
            <a:endParaRPr lang="ru-RU" dirty="0">
              <a:latin typeface="Book Antiqua" pitchFamily="18" charset="0"/>
            </a:endParaRPr>
          </a:p>
        </p:txBody>
      </p:sp>
      <p:sp>
        <p:nvSpPr>
          <p:cNvPr id="3" name="Прямоугольник 2"/>
          <p:cNvSpPr/>
          <p:nvPr/>
        </p:nvSpPr>
        <p:spPr>
          <a:xfrm>
            <a:off x="424191" y="4342438"/>
            <a:ext cx="5451638" cy="1815882"/>
          </a:xfrm>
          <a:prstGeom prst="rect">
            <a:avLst/>
          </a:prstGeom>
          <a:ln w="38100">
            <a:solidFill>
              <a:schemeClr val="tx1"/>
            </a:solidFill>
          </a:ln>
        </p:spPr>
        <p:txBody>
          <a:bodyPr wrap="square">
            <a:spAutoFit/>
          </a:bodyPr>
          <a:lstStyle/>
          <a:p>
            <a:pPr algn="ctr"/>
            <a:r>
              <a:rPr lang="ru-RU" sz="2800" b="1" dirty="0">
                <a:latin typeface="Monotype Corsiva" pitchFamily="66" charset="0"/>
              </a:rPr>
              <a:t>Катастрофа императорского поезда 17 октября 1888 года. Разрушенные вагоны — столовая и великокняжеский вагон. </a:t>
            </a:r>
            <a:endParaRPr lang="ru-RU" sz="2800" b="1" dirty="0">
              <a:latin typeface="Monotype Corsiva" pitchFamily="66" charset="0"/>
            </a:endParaRPr>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93" y="335845"/>
            <a:ext cx="5808118" cy="36692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5510842"/>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32" y="-182965"/>
            <a:ext cx="9249865" cy="722393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51520" y="188640"/>
            <a:ext cx="4572000" cy="1384995"/>
          </a:xfrm>
          <a:prstGeom prst="rect">
            <a:avLst/>
          </a:prstGeom>
        </p:spPr>
        <p:txBody>
          <a:bodyPr>
            <a:spAutoFit/>
          </a:bodyPr>
          <a:lstStyle/>
          <a:p>
            <a:r>
              <a:rPr lang="ru-RU" sz="2800" dirty="0" smtClean="0">
                <a:latin typeface="Mistral" pitchFamily="66" charset="0"/>
              </a:rPr>
              <a:t>17 </a:t>
            </a:r>
            <a:r>
              <a:rPr lang="ru-RU" sz="2800" dirty="0">
                <a:latin typeface="Mistral" pitchFamily="66" charset="0"/>
              </a:rPr>
              <a:t>октября 1888 года. </a:t>
            </a:r>
            <a:r>
              <a:rPr lang="ru-RU" sz="2800" dirty="0" smtClean="0">
                <a:latin typeface="Mistral" pitchFamily="66" charset="0"/>
              </a:rPr>
              <a:t>Фотография </a:t>
            </a:r>
            <a:r>
              <a:rPr lang="ru-RU" sz="2800" dirty="0">
                <a:latin typeface="Mistral" pitchFamily="66" charset="0"/>
              </a:rPr>
              <a:t>Иваницкого. Харьков. Фото на паспарту</a:t>
            </a:r>
            <a:endParaRPr lang="ru-RU" sz="2800" dirty="0">
              <a:latin typeface="Mistral" pitchFamily="66" charset="0"/>
            </a:endParaRPr>
          </a:p>
        </p:txBody>
      </p:sp>
    </p:spTree>
    <p:extLst>
      <p:ext uri="{BB962C8B-B14F-4D97-AF65-F5344CB8AC3E}">
        <p14:creationId xmlns:p14="http://schemas.microsoft.com/office/powerpoint/2010/main" val="1151560726"/>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76672"/>
            <a:ext cx="3024336" cy="6186309"/>
          </a:xfrm>
          <a:prstGeom prst="rect">
            <a:avLst/>
          </a:prstGeom>
        </p:spPr>
        <p:txBody>
          <a:bodyPr wrap="square">
            <a:spAutoFit/>
          </a:bodyPr>
          <a:lstStyle/>
          <a:p>
            <a:r>
              <a:rPr lang="ru-RU" dirty="0">
                <a:latin typeface="Book Antiqua" pitchFamily="18" charset="0"/>
              </a:rPr>
              <a:t>Однако вскоре после этого происшествия император стал жаловаться на боли в пояснице. Профессор Трубе, осмотревший Александра, пришёл к выводу, что страшное сотрясение при падении положило начало болезни почек. Болезнь неуклонно развивалась. Государь все чаще чувствовал себя нездоровым. Цвет лица его стал землистым, пропал аппетит, плохо работало сердце. Зимой 1894 года он простудился, а в сентябре, во время охоты в </a:t>
            </a:r>
            <a:r>
              <a:rPr lang="ru-RU" dirty="0" err="1">
                <a:latin typeface="Book Antiqua" pitchFamily="18" charset="0"/>
              </a:rPr>
              <a:t>Беловежье</a:t>
            </a:r>
            <a:r>
              <a:rPr lang="ru-RU" dirty="0">
                <a:latin typeface="Book Antiqua" pitchFamily="18" charset="0"/>
              </a:rPr>
              <a:t>, почувствовал себя совсем скверно. </a:t>
            </a:r>
            <a:endParaRPr lang="ru-RU" dirty="0">
              <a:latin typeface="Book Antiqua" pitchFamily="18" charset="0"/>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251521"/>
            <a:ext cx="5417437" cy="417142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3554558" y="4703787"/>
            <a:ext cx="5148064" cy="1938992"/>
          </a:xfrm>
          <a:prstGeom prst="rect">
            <a:avLst/>
          </a:prstGeom>
          <a:ln w="38100">
            <a:solidFill>
              <a:schemeClr val="tx1"/>
            </a:solidFill>
          </a:ln>
        </p:spPr>
        <p:txBody>
          <a:bodyPr wrap="square">
            <a:spAutoFit/>
          </a:bodyPr>
          <a:lstStyle/>
          <a:p>
            <a:pPr algn="ctr"/>
            <a:r>
              <a:rPr lang="ru-RU" sz="2400" dirty="0">
                <a:latin typeface="Monotype Corsiva" pitchFamily="66" charset="0"/>
              </a:rPr>
              <a:t>Берлинский профессор Эрнст Лейден, срочно приехавший по вызову в Россию, нашёл у императора нефрит — острое воспаление почек; по его настоянию Александра отправили в Крым, в Ливадию</a:t>
            </a:r>
          </a:p>
        </p:txBody>
      </p:sp>
      <p:sp>
        <p:nvSpPr>
          <p:cNvPr id="4" name="TextBox 3"/>
          <p:cNvSpPr txBox="1"/>
          <p:nvPr/>
        </p:nvSpPr>
        <p:spPr>
          <a:xfrm>
            <a:off x="3554558" y="474331"/>
            <a:ext cx="3465714" cy="1077218"/>
          </a:xfrm>
          <a:prstGeom prst="rect">
            <a:avLst/>
          </a:prstGeom>
          <a:noFill/>
        </p:spPr>
        <p:txBody>
          <a:bodyPr wrap="square" rtlCol="0">
            <a:spAutoFit/>
          </a:bodyPr>
          <a:lstStyle/>
          <a:p>
            <a:r>
              <a:rPr lang="ru-RU" sz="3200" dirty="0" smtClean="0">
                <a:latin typeface="Mistral" pitchFamily="66" charset="0"/>
              </a:rPr>
              <a:t>Семья императора в Ливадии</a:t>
            </a:r>
            <a:endParaRPr lang="ru-RU" sz="3200" dirty="0">
              <a:latin typeface="Mistral" pitchFamily="66" charset="0"/>
            </a:endParaRPr>
          </a:p>
        </p:txBody>
      </p:sp>
    </p:spTree>
    <p:extLst>
      <p:ext uri="{BB962C8B-B14F-4D97-AF65-F5344CB8AC3E}">
        <p14:creationId xmlns:p14="http://schemas.microsoft.com/office/powerpoint/2010/main" val="3529612191"/>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r="-11000" b="-4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rot="20475232">
            <a:off x="667020" y="1764074"/>
            <a:ext cx="5051715" cy="3785652"/>
          </a:xfrm>
          <a:prstGeom prst="rect">
            <a:avLst/>
          </a:prstGeom>
        </p:spPr>
        <p:txBody>
          <a:bodyPr wrap="square">
            <a:spAutoFit/>
          </a:bodyPr>
          <a:lstStyle/>
          <a:p>
            <a:r>
              <a:rPr lang="ru-RU" sz="2000" dirty="0" smtClean="0">
                <a:latin typeface="Monotype Corsiva" pitchFamily="66" charset="0"/>
              </a:rPr>
              <a:t>Ливадия</a:t>
            </a:r>
            <a:r>
              <a:rPr lang="ru-RU" sz="2000" dirty="0">
                <a:latin typeface="Monotype Corsiva" pitchFamily="66" charset="0"/>
              </a:rPr>
              <a:t>, 21 октября 1894. </a:t>
            </a:r>
            <a:endParaRPr lang="ru-RU" sz="2000" dirty="0" smtClean="0">
              <a:latin typeface="Monotype Corsiva" pitchFamily="66" charset="0"/>
            </a:endParaRPr>
          </a:p>
          <a:p>
            <a:r>
              <a:rPr lang="ru-RU" sz="2000" dirty="0" smtClean="0">
                <a:latin typeface="Monotype Corsiva" pitchFamily="66" charset="0"/>
              </a:rPr>
              <a:t>Диагноз </a:t>
            </a:r>
            <a:r>
              <a:rPr lang="ru-RU" sz="2000" dirty="0">
                <a:latin typeface="Monotype Corsiva" pitchFamily="66" charset="0"/>
              </a:rPr>
              <a:t>болезни Его Величества Государя Императора Александра Александровича, поведший к Его кончине: Хронический интерстициальный нефрит с последовательным поражением сердца и сосудов, геморрагический инфаркт в левом легком, с последовательным воспалением. </a:t>
            </a:r>
            <a:endParaRPr lang="ru-RU" sz="2000" dirty="0" smtClean="0">
              <a:latin typeface="Monotype Corsiva" pitchFamily="66" charset="0"/>
            </a:endParaRPr>
          </a:p>
          <a:p>
            <a:r>
              <a:rPr lang="ru-RU" sz="2000" dirty="0" smtClean="0">
                <a:latin typeface="Monotype Corsiva" pitchFamily="66" charset="0"/>
              </a:rPr>
              <a:t>Подписано</a:t>
            </a:r>
            <a:r>
              <a:rPr lang="ru-RU" sz="2000" dirty="0">
                <a:latin typeface="Monotype Corsiva" pitchFamily="66" charset="0"/>
              </a:rPr>
              <a:t>: Лейден, Захарьин, лейб-хирург </a:t>
            </a:r>
            <a:r>
              <a:rPr lang="ru-RU" sz="2000" dirty="0" err="1">
                <a:latin typeface="Monotype Corsiva" pitchFamily="66" charset="0"/>
              </a:rPr>
              <a:t>Гиршев</a:t>
            </a:r>
            <a:r>
              <a:rPr lang="ru-RU" sz="2000" dirty="0">
                <a:latin typeface="Monotype Corsiva" pitchFamily="66" charset="0"/>
              </a:rPr>
              <a:t>, профессор Н. Попов, почётный лейб-хирург Вельяминов, министр Двора граф Воронцов-Дашков.</a:t>
            </a:r>
          </a:p>
        </p:txBody>
      </p:sp>
      <p:sp>
        <p:nvSpPr>
          <p:cNvPr id="5" name="Прямоугольник 4"/>
          <p:cNvSpPr/>
          <p:nvPr/>
        </p:nvSpPr>
        <p:spPr>
          <a:xfrm>
            <a:off x="6177771" y="2533515"/>
            <a:ext cx="2706289" cy="2246769"/>
          </a:xfrm>
          <a:prstGeom prst="rect">
            <a:avLst/>
          </a:prstGeom>
          <a:ln w="38100">
            <a:solidFill>
              <a:schemeClr val="tx1"/>
            </a:solidFill>
          </a:ln>
        </p:spPr>
        <p:txBody>
          <a:bodyPr wrap="square">
            <a:spAutoFit/>
          </a:bodyPr>
          <a:lstStyle/>
          <a:p>
            <a:pPr algn="r"/>
            <a:r>
              <a:rPr lang="ru-RU" sz="2000" dirty="0">
                <a:latin typeface="Book Antiqua" pitchFamily="18" charset="0"/>
              </a:rPr>
              <a:t>20 октября 1894 года, в 2 часа 15 минут пополудни, Александр скончался. Диагноз болезни императора Александра III:</a:t>
            </a:r>
            <a:endParaRPr lang="ru-RU" sz="2000" dirty="0">
              <a:latin typeface="Book Antiqua" pitchFamily="18" charset="0"/>
            </a:endParaRPr>
          </a:p>
        </p:txBody>
      </p:sp>
    </p:spTree>
    <p:extLst>
      <p:ext uri="{BB962C8B-B14F-4D97-AF65-F5344CB8AC3E}">
        <p14:creationId xmlns:p14="http://schemas.microsoft.com/office/powerpoint/2010/main" val="1919959976"/>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908720"/>
            <a:ext cx="2232248" cy="3139321"/>
          </a:xfrm>
          <a:prstGeom prst="rect">
            <a:avLst/>
          </a:prstGeom>
        </p:spPr>
        <p:txBody>
          <a:bodyPr wrap="square">
            <a:spAutoFit/>
          </a:bodyPr>
          <a:lstStyle/>
          <a:p>
            <a:pPr algn="ctr"/>
            <a:r>
              <a:rPr lang="ru-RU" dirty="0">
                <a:latin typeface="Book Antiqua" pitchFamily="18" charset="0"/>
              </a:rPr>
              <a:t>Тело покойного несколько дней оставалось в </a:t>
            </a:r>
            <a:r>
              <a:rPr lang="ru-RU" dirty="0" err="1">
                <a:latin typeface="Book Antiqua" pitchFamily="18" charset="0"/>
              </a:rPr>
              <a:t>ливадийском</a:t>
            </a:r>
            <a:r>
              <a:rPr lang="ru-RU" dirty="0">
                <a:latin typeface="Book Antiqua" pitchFamily="18" charset="0"/>
              </a:rPr>
              <a:t> дворце, в ожидании прибытия из Петербурга дубового и металлического </a:t>
            </a:r>
            <a:r>
              <a:rPr lang="ru-RU" dirty="0" smtClean="0">
                <a:latin typeface="Book Antiqua" pitchFamily="18" charset="0"/>
              </a:rPr>
              <a:t>гробов</a:t>
            </a:r>
            <a:r>
              <a:rPr lang="ru-RU" dirty="0">
                <a:latin typeface="Book Antiqua" pitchFamily="18" charset="0"/>
              </a:rPr>
              <a:t>.</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2748" y="210320"/>
            <a:ext cx="6325716" cy="492502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395536" y="5301208"/>
            <a:ext cx="8352928" cy="1200329"/>
          </a:xfrm>
          <a:prstGeom prst="rect">
            <a:avLst/>
          </a:prstGeom>
        </p:spPr>
        <p:txBody>
          <a:bodyPr wrap="square">
            <a:spAutoFit/>
          </a:bodyPr>
          <a:lstStyle/>
          <a:p>
            <a:pPr algn="ctr"/>
            <a:r>
              <a:rPr lang="ru-RU" dirty="0">
                <a:latin typeface="Book Antiqua" pitchFamily="18" charset="0"/>
              </a:rPr>
              <a:t>27 октября на руках было перенесено в Ялту и морем доставлено в Севастополь; далее по железной дороге проследовало чрез Москву в Санкт-Петербург, куда было доставлено 1 ноября того же года и положено в Петропавловском соборе. </a:t>
            </a:r>
            <a:endParaRPr lang="ru-RU" dirty="0">
              <a:latin typeface="Book Antiqua" pitchFamily="18" charset="0"/>
            </a:endParaRPr>
          </a:p>
        </p:txBody>
      </p:sp>
    </p:spTree>
    <p:extLst>
      <p:ext uri="{BB962C8B-B14F-4D97-AF65-F5344CB8AC3E}">
        <p14:creationId xmlns:p14="http://schemas.microsoft.com/office/powerpoint/2010/main" val="321156254"/>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rot="20640869">
            <a:off x="684684" y="1952836"/>
            <a:ext cx="7774632" cy="2952328"/>
          </a:xfrm>
        </p:spPr>
        <p:txBody>
          <a:bodyPr>
            <a:noAutofit/>
          </a:bodyPr>
          <a:lstStyle/>
          <a:p>
            <a:r>
              <a:rPr lang="ru-RU" sz="9600" b="1" dirty="0" smtClean="0">
                <a:latin typeface="Monotype Corsiva" pitchFamily="66" charset="0"/>
              </a:rPr>
              <a:t>СПАСИБО ЗА ВНИМАНИЕ!</a:t>
            </a:r>
            <a:endParaRPr lang="ru-RU" sz="9600" b="1" dirty="0">
              <a:latin typeface="Monotype Corsiva" pitchFamily="66" charset="0"/>
            </a:endParaRPr>
          </a:p>
        </p:txBody>
      </p:sp>
    </p:spTree>
    <p:extLst>
      <p:ext uri="{BB962C8B-B14F-4D97-AF65-F5344CB8AC3E}">
        <p14:creationId xmlns:p14="http://schemas.microsoft.com/office/powerpoint/2010/main" val="1158695606"/>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303</TotalTime>
  <Words>2037</Words>
  <Application>Microsoft Office PowerPoint</Application>
  <PresentationFormat>Экран (4:3)</PresentationFormat>
  <Paragraphs>71</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Презентация PowerPoint</vt:lpstr>
      <vt:lpstr>Презентация PowerPoint</vt:lpstr>
      <vt:lpstr>Монограмма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Пользователь</cp:lastModifiedBy>
  <cp:revision>31</cp:revision>
  <dcterms:created xsi:type="dcterms:W3CDTF">2014-05-12T10:39:32Z</dcterms:created>
  <dcterms:modified xsi:type="dcterms:W3CDTF">2014-05-15T19:04:01Z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2726246</vt:lpwstr>
  </property>
  <property fmtid="{D5CDD505-2E9C-101B-9397-08002B2CF9AE}" name="NXPowerLiteSettings" pid="3">
    <vt:lpwstr>F7000400038000</vt:lpwstr>
  </property>
  <property fmtid="{D5CDD505-2E9C-101B-9397-08002B2CF9AE}" name="NXPowerLiteVersion" pid="4">
    <vt:lpwstr>D5.0.3</vt:lpwstr>
  </property>
</Properties>
</file>