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3.xml" ContentType="application/vnd.openxmlformats-officedocument.themeOverrid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7"/>
  </p:notesMasterIdLst>
  <p:sldIdLst>
    <p:sldId id="256" r:id="rId3"/>
    <p:sldId id="257" r:id="rId4"/>
    <p:sldId id="258" r:id="rId5"/>
    <p:sldId id="262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97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4043E9D-1F7E-48D9-8C4F-7480B4D85293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C7F4221-7F86-4AE1-96CD-2EF5FD68B3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7523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EEBD5-AA02-4022-9A73-E0CCAD04280A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43B581B2-72C0-4843-9D79-45B9A49088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06311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E94E-BBCB-434E-9EED-883B025862D0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12347C-E203-4996-84DC-1F1479E26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0197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C3C14-7C5B-4BA7-B903-3B391E5D5A70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9515A5DA-0152-4B39-8F10-8BF0E126ECF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03930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34B91-5714-4564-89B5-58320840A889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2ED24E-7880-4145-A372-D1404D35654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7796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40CBF-DEA3-4384-A69B-671125B1860E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52A6F3-0CD9-4510-AFDF-C2ACED42D91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320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5B8AD-6220-4594-9DB4-E057B00F61D5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56268A-EB2C-4402-B140-77CF106F580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3653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A7254-F190-4BE6-9D14-A931615C1794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A11FD-05CF-403A-98FD-3726FE08D1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6150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893E5-C278-4ED6-8B3D-55D633C0B114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52DBB-55DE-443C-8F3A-FFFB8F0C1C5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7620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0D2FF-6311-42E6-A402-1AF306B3171F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7445CFFB-E3DE-44F6-B29E-C3B61757A4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767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EFE74-C5EB-41A9-AC4F-46696DF32F5A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5FE50-27EB-4FB2-8205-6EA912913D6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622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8C82-8EA3-410A-A938-BFD750BB41F5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75E955-012D-44C3-9B06-F08D058D1AD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8863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4D041-A0AF-4F32-88CD-136C88AB8329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CADF3690-82C3-4F74-ACBA-0541D02A515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1410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DA33C-D73F-4066-B84F-F53A0E350E8F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BC5F347B-46DE-4B84-8211-DFE94C1BB6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7266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D242D-F07D-49DD-A7D5-7818608A52A5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77DB7-277E-4330-9D26-90787ACF8C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9977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48999-35FE-4463-82AE-BD13A01C775C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33D37-0009-4413-8510-A367D9F850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5759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9DCB0-72F3-4363-8686-6227A82934CA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419F4904-70D4-471F-A370-50A9C27132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7221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E1D46-6B02-429A-8C8A-DCD1F1923215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00E39-A28F-4947-B38F-FFAF1BBD36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7337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C439D-504C-4637-8298-713E11DBCF7F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B184E-ADAF-4147-8072-E236754A567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7391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B99A1-E924-4EE2-B09C-3D17C597CC99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21DB2-BD6F-4F05-819B-16C7D3ECE6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380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770B0-0082-4890-A91A-8F8DDE04EF1C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BE67A-8568-414E-A94C-41DF074204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8324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A13DA-7761-4184-8EF0-239A6E87851C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97FBC-BB61-45FF-B314-2B26D99043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9881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2A3CA-3B7F-480B-B9C4-DB3450C5B970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36736-2291-4EC0-B6C0-BB9184E1251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201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C53C046-FF26-4967-BFD3-4FA8D6881293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fld id="{27B4F80A-D0A3-4AC6-AFE7-07692BC3AE3C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28" r:id="rId2"/>
    <p:sldLayoutId id="2147483740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41" r:id="rId9"/>
    <p:sldLayoutId id="2147483734" r:id="rId10"/>
    <p:sldLayoutId id="21474837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053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44F918-5A3D-440D-A4C6-C679062ECC6C}" type="datetimeFigureOut">
              <a:rPr lang="ru-RU"/>
              <a:pPr>
                <a:defRPr/>
              </a:pPr>
              <a:t>16.04.2014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latin typeface="Franklin Gothic Book" panose="020B0503020102020204" pitchFamily="34" charset="0"/>
              </a:defRPr>
            </a:lvl1pPr>
          </a:lstStyle>
          <a:p>
            <a:fld id="{961116AD-F5D1-482B-B81F-7943E9F55E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36" r:id="rId4"/>
    <p:sldLayoutId id="2147483745" r:id="rId5"/>
    <p:sldLayoutId id="2147483737" r:id="rId6"/>
    <p:sldLayoutId id="2147483746" r:id="rId7"/>
    <p:sldLayoutId id="2147483747" r:id="rId8"/>
    <p:sldLayoutId id="2147483748" r:id="rId9"/>
    <p:sldLayoutId id="2147483738" r:id="rId10"/>
    <p:sldLayoutId id="21474837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hyperlink" Target="http://ru.wikipedia.org/wiki/%D0%A1%D0%B5%D0%B2%D0%B5%D1%80%D0%BD%D1%8B%D0%B9_%D0%BF%D0%BE%D0%BB%D1%8F%D1%80%D0%BD%D1%8B%D0%B9_%D0%BA%D1%80%D1%83%D0%B3" TargetMode="External"/><Relationship Id="rId4" Type="http://schemas.openxmlformats.org/officeDocument/2006/relationships/hyperlink" Target="http://ru.wikipedia.org/wiki/%D0%A1%D0%B8%D0%B1%D0%B8%D1%80%D1%8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ru.wikipedia.org/wiki/%D0%9F%D0%BE%D0%B1%D0%B5%D0%B4%D0%B0_(%D0%B3%D0%BE%D1%80%D0%B0)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A5%D1%80%D0%B5%D0%B1%D0%B5%D1%82_%D0%A7%D0%B5%D1%80%D1%81%D0%BA%D0%BE%D0%B3%D0%BE_(%D0%A1%D0%B5%D0%B2%D0%B5%D1%80%D0%BE-%D0%92%D0%BE%D1%81%D1%82%D0%BE%D1%87%D0%BD%D0%B0%D1%8F_%D0%A1%D0%B8%D0%B1%D0%B8%D1%80%D1%8C)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A1%D1%80%D0%B5%D0%B4%D0%BD%D0%B5%D1%81%D0%B8%D0%B1%D0%B8%D1%80%D1%81%D0%BA%D0%BE%D0%B5_%D0%BF%D0%BB%D0%BE%D1%81%D0%BA%D0%BE%D0%B3%D0%BE%D1%80%D1%8C%D0%B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ru.wikipedia.org/wiki/%D0%9A%D1%80%D0%B0%D0%B9%D0%BD%D0%B8%D0%B9_%D0%A1%D0%B5%D0%B2%D0%B5%D1%8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iki/%D0%A1%D0%B5%D0%B2%D0%B5%D1%80%D0%BD%D0%BE%D0%B5_%D0%BF%D0%BE%D0%BB%D1%83%D1%88%D0%B0%D1%80%D0%B8%D0%B5" TargetMode="External"/><Relationship Id="rId4" Type="http://schemas.openxmlformats.org/officeDocument/2006/relationships/hyperlink" Target="http://ru.wikipedia.org/wiki/%D0%A0%D0%B5%D0%B7%D0%BA%D0%BE_%D0%BA%D0%BE%D0%BD%D1%82%D0%B8%D0%BD%D0%B5%D0%BD%D1%82%D0%B0%D0%BB%D1%8C%D0%BD%D1%8B%D0%B9_%D0%BA%D0%BB%D0%B8%D0%BC%D0%B0%D1%82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ru.wikipedia.org/wiki/%D0%9F%D0%BE%D0%BB%D1%8E%D1%81%D1%8B_%D1%85%D0%BE%D0%BB%D0%BE%D0%B4%D0%B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3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endParaRPr lang="ru-RU" alt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908720"/>
            <a:ext cx="6928500" cy="2800767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cap="all" dirty="0">
                <a:ln w="76200"/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ПРИРОДА ЯКУТИИ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z="180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2900323" y="2967335"/>
            <a:ext cx="33433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+mn-lt"/>
                <a:cs typeface="+mn-cs"/>
              </a:rPr>
              <a:t> надписи</a:t>
            </a:r>
          </a:p>
        </p:txBody>
      </p:sp>
      <p:sp>
        <p:nvSpPr>
          <p:cNvPr id="15364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5365" name="Picture 4" descr="C:\Users\DS\Desktop\DSC_00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6488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-396552" y="0"/>
            <a:ext cx="9887160" cy="2431435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Якутия-одно</a:t>
            </a: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 из самых удивительных мест на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карте России</a:t>
            </a: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. </a:t>
            </a: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Её площадь составляет 3083,523тыс.км2.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Она расположена в северо-восточной части </a:t>
            </a: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  <a:hlinkClick r:id="rId4" tooltip="Сибирь"/>
              </a:rPr>
              <a:t>Сибири</a:t>
            </a: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Более 40 % территории Якутии находится за </a:t>
            </a: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  <a:hlinkClick r:id="rId5" tooltip="Северный полярный круг"/>
              </a:rPr>
              <a:t>Северным полярным кругом</a:t>
            </a:r>
            <a:endParaRPr lang="ru-RU" sz="2000" b="1" dirty="0">
              <a:ln/>
              <a:solidFill>
                <a:schemeClr val="accent3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ln/>
              <a:solidFill>
                <a:schemeClr val="accent3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7088"/>
          </a:xfrm>
          <a:ln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 </a:t>
            </a:r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Большую часть Якутии занимают горы и плоскогорья</a:t>
            </a:r>
            <a:endParaRPr lang="ru-RU" sz="4400" dirty="0"/>
          </a:p>
        </p:txBody>
      </p:sp>
      <p:pic>
        <p:nvPicPr>
          <p:cNvPr id="2050" name="Picture 2" descr="C:\Users\DS\Desktop\047187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935163"/>
            <a:ext cx="9144000" cy="4922837"/>
          </a:xfrm>
          <a:noFill/>
        </p:spPr>
      </p:pic>
      <p:pic>
        <p:nvPicPr>
          <p:cNvPr id="2052" name="Picture 4" descr="C:\Users\DS\Desktop\DSCN06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6481763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5288" y="333375"/>
            <a:ext cx="7200900" cy="92233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053" name="Picture 5" descr="C:\Users\DS\Desktop\1111773_0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1857375"/>
            <a:ext cx="66675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2424"/>
          </a:xfrm>
          <a:ln>
            <a:miter lim="800000"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Самая высокая точка — гора </a:t>
            </a:r>
            <a:r>
              <a:rPr lang="ru-RU" dirty="0" smtClean="0">
                <a:solidFill>
                  <a:schemeClr val="tx1"/>
                </a:solidFill>
                <a:hlinkClick r:id="rId2" tooltip="Победа (гора)"/>
              </a:rPr>
              <a:t>Победа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146" name="Picture 2" descr="C:\Users\DS\Desktop\N_ccdi_chemin_12560_123876937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060575"/>
            <a:ext cx="8135938" cy="4389438"/>
          </a:xfrm>
          <a:noFill/>
        </p:spPr>
      </p:pic>
      <p:sp>
        <p:nvSpPr>
          <p:cNvPr id="5" name="TextBox 4"/>
          <p:cNvSpPr txBox="1"/>
          <p:nvPr/>
        </p:nvSpPr>
        <p:spPr>
          <a:xfrm>
            <a:off x="683568" y="5949280"/>
            <a:ext cx="7992888" cy="830997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r>
              <a:rPr lang="ru-RU" sz="2400" dirty="0"/>
              <a:t>Высота 3147 м, по другим данным 3003 м,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 находится на </a:t>
            </a:r>
            <a:r>
              <a:rPr lang="ru-RU" sz="2400" dirty="0">
                <a:hlinkClick r:id="rId4" tooltip="Хребет Черского (Северо-Восточная Сибирь)"/>
              </a:rPr>
              <a:t>хребте Черского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6440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⅓ Якутии  расположена на низменности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 descr="C:\Users\DS\Desktop\9f4a50b837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935163"/>
            <a:ext cx="7497763" cy="4922837"/>
          </a:xfrm>
          <a:noFill/>
        </p:spPr>
      </p:pic>
      <p:pic>
        <p:nvPicPr>
          <p:cNvPr id="3075" name="Picture 3" descr="C:\Users\DS\Desktop\250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16113"/>
            <a:ext cx="7620000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C:\Users\DS\Desktop\ja-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29050"/>
            <a:ext cx="47244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4098" name="Picture 2" descr="C:\Users\DS\Desktop\f0080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916113"/>
            <a:ext cx="7362825" cy="4941887"/>
          </a:xfrm>
          <a:noFill/>
        </p:spPr>
      </p:pic>
      <p:pic>
        <p:nvPicPr>
          <p:cNvPr id="4099" name="Picture 3" descr="C:\Users\DS\Desktop\bploskog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50" y="1844675"/>
            <a:ext cx="6788150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Западную часть Якутии занимает одно из крупнейших плоскогорий — </a:t>
            </a:r>
            <a:r>
              <a:rPr lang="ru-RU" sz="28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hlinkClick r:id="rId4" tooltip="Среднесибирское плоскогорье"/>
              </a:rPr>
              <a:t>Среднесибирское</a:t>
            </a:r>
            <a:r>
              <a:rPr lang="ru-RU" sz="28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ln>
            <a:miter lim="800000"/>
            <a:headEnd/>
            <a:tailEnd/>
          </a:ln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>
                  <a:solidFill>
                    <a:schemeClr val="accent4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Крупнейшие низменности</a:t>
            </a:r>
            <a:endParaRPr lang="ru-RU" b="1" dirty="0">
              <a:ln w="11430">
                <a:solidFill>
                  <a:schemeClr val="accent4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122" name="Picture 2" descr="C:\Users\DS\Desktop\IMG_72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989138"/>
            <a:ext cx="4064000" cy="2706687"/>
          </a:xfrm>
          <a:noFill/>
        </p:spPr>
      </p:pic>
      <p:sp>
        <p:nvSpPr>
          <p:cNvPr id="5" name="TextBox 4"/>
          <p:cNvSpPr txBox="1"/>
          <p:nvPr/>
        </p:nvSpPr>
        <p:spPr>
          <a:xfrm>
            <a:off x="468313" y="4868863"/>
            <a:ext cx="3887787" cy="369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/>
              <a:t>Центральноякутская</a:t>
            </a:r>
            <a:r>
              <a:rPr lang="ru-RU" dirty="0"/>
              <a:t> </a:t>
            </a:r>
          </a:p>
        </p:txBody>
      </p:sp>
      <p:pic>
        <p:nvPicPr>
          <p:cNvPr id="5123" name="Picture 3" descr="C:\Users\DS\Desktop\foto_122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3600"/>
            <a:ext cx="435768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43438" y="6308725"/>
            <a:ext cx="4249737" cy="3698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Колымская </a:t>
            </a:r>
          </a:p>
        </p:txBody>
      </p:sp>
      <p:pic>
        <p:nvPicPr>
          <p:cNvPr id="5124" name="Picture 4" descr="C:\Users\DS\Desktop\36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375"/>
            <a:ext cx="57150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9388" y="6165850"/>
            <a:ext cx="4248150" cy="3683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Западная часть Северо-Сибирской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7088"/>
          </a:xfrm>
          <a:ln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Якутия — один из наиболее речных и озерных регионов  </a:t>
            </a:r>
            <a:r>
              <a:rPr lang="ru-RU" sz="4400" dirty="0" err="1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России.Крупней</a:t>
            </a:r>
            <a:r>
              <a:rPr lang="ru-RU" sz="4400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-</a:t>
            </a:r>
            <a:br>
              <a:rPr lang="ru-RU" sz="4400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4400" dirty="0" err="1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шие</a:t>
            </a:r>
            <a:r>
              <a:rPr lang="ru-RU" sz="4400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реки- </a:t>
            </a:r>
            <a:r>
              <a:rPr lang="ru-RU" sz="4400" dirty="0" err="1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Лена,Вилюй,Оленёк</a:t>
            </a:r>
            <a:r>
              <a:rPr lang="ru-RU" sz="4400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и др.</a:t>
            </a:r>
            <a:endParaRPr lang="ru-RU" sz="4400" dirty="0">
              <a:solidFill>
                <a:srgbClr val="C0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7170" name="Picture 2" descr="C:\Users\DS\Desktop\0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844675"/>
            <a:ext cx="5724525" cy="5013325"/>
          </a:xfrm>
          <a:noFill/>
        </p:spPr>
      </p:pic>
      <p:sp>
        <p:nvSpPr>
          <p:cNvPr id="5" name="TextBox 4"/>
          <p:cNvSpPr txBox="1"/>
          <p:nvPr/>
        </p:nvSpPr>
        <p:spPr>
          <a:xfrm>
            <a:off x="5795963" y="2060575"/>
            <a:ext cx="2952750" cy="34163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Вилюй - крупнейший из левых притоков Лены. Площадь бассейна реки Вилюй 454 тысяч кв.км. Протекает она с севера на юг по территории Якутии и Красноярского края на целых 2650 километров. Свое начало Вилюй берет на живописных просторах Вилюйского плато, недалеко от Тунгуски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  <a:ln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8">
              <a:defRPr/>
            </a:pPr>
            <a:r>
              <a:rPr lang="ru-RU" sz="2000" dirty="0" smtClean="0">
                <a:latin typeface="+mj-lt"/>
              </a:rPr>
              <a:t>В верховьях, на правом берегу реки Вилюй, находится так называемая "Долина смерти" или "Вилюйские котлы". Это труднопроходимая местность, которая имеет следы непонятного глобального катаклизма - сплошные вывалы леса, разбросанные на сотни километров каменные обломки. Здесь рассредоточены непонятные металлические объекты, находящиеся глубоко под землей, в мерзлоте. Их присутствие проявляется на поверхности земли только пятнами причудливой растительности. Древнее название этой местности - </a:t>
            </a:r>
            <a:r>
              <a:rPr lang="ru-RU" sz="2000" dirty="0" err="1" smtClean="0">
                <a:latin typeface="+mj-lt"/>
              </a:rPr>
              <a:t>Улюю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Черкечех</a:t>
            </a:r>
            <a:r>
              <a:rPr lang="ru-RU" sz="2000" dirty="0" smtClean="0">
                <a:latin typeface="+mj-lt"/>
              </a:rPr>
              <a:t>, что в переводе означает "Долина смерти".</a:t>
            </a:r>
            <a:endParaRPr lang="ru-RU" sz="2000" dirty="0">
              <a:latin typeface="+mj-lt"/>
            </a:endParaRPr>
          </a:p>
        </p:txBody>
      </p:sp>
      <p:pic>
        <p:nvPicPr>
          <p:cNvPr id="8195" name="Picture 3" descr="C:\Users\DS\Desktop\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675"/>
            <a:ext cx="2843213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6444" y="764704"/>
            <a:ext cx="8526501" cy="923330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«ВИЛЮЙСКИЕ КОТЛЫ»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accent3">
              <a:lumMod val="60000"/>
              <a:lumOff val="40000"/>
            </a:schemeClr>
          </a:solidFill>
          <a:ln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t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КОЛЫМА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9218" name="Picture 2" descr="C:\Users\DS\Desktop\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84313"/>
            <a:ext cx="4500563" cy="5373687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4932040" y="1772816"/>
            <a:ext cx="3600400" cy="378565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Колыма (якут. </a:t>
            </a:r>
            <a:r>
              <a:rPr lang="ru-RU" sz="2400" dirty="0" err="1"/>
              <a:t>Халыма</a:t>
            </a:r>
            <a:r>
              <a:rPr lang="ru-RU" sz="2400" dirty="0"/>
              <a:t>) - река, протекающая по территории Якутии и Магаданской области России. Эвены, по территории расселения которых протекает река, называли ее Кулу. Длина реки 2129 км. Площадь бассейна 643 тыс.кв. км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165893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Здесь рождается Колыма. </a:t>
            </a:r>
            <a:r>
              <a:rPr lang="ru-RU" i="1" dirty="0" err="1" smtClean="0"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Охотско-Колымское</a:t>
            </a:r>
            <a:r>
              <a:rPr lang="ru-RU" i="1" dirty="0" smtClean="0"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нагорье.</a:t>
            </a:r>
            <a:endParaRPr lang="ru-RU" dirty="0">
              <a:solidFill>
                <a:srgbClr val="FFC0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42" name="Picture 2" descr="C:\Users\DS\Desktop\0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773238"/>
            <a:ext cx="9144000" cy="50847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1266" name="Picture 2" descr="C:\Users\DS\Desktop\03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81075"/>
            <a:ext cx="5148263" cy="5876925"/>
          </a:xfr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  <a:scene3d>
              <a:camera prst="obliqueTop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19700" y="981075"/>
            <a:ext cx="3744913" cy="39703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Река Лена входит в первую десятку самых крупных рек мира. По своей протяженности, которая равняется 4400 км., среди российских рек она занимает третье место. В среднем течении ширина русла достигает 15 км, в низовьях - 20-25 км. Лена впадает в море Лаптевых (Северный </a:t>
            </a:r>
            <a:r>
              <a:rPr lang="ru-RU" dirty="0" err="1"/>
              <a:t>Ледивитый</a:t>
            </a:r>
            <a:r>
              <a:rPr lang="ru-RU" dirty="0"/>
              <a:t> океан). Семь месяцев в году она скована ледяным панцирем толщиной более метра, половодье наступает во второй половине мая.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7088"/>
          </a:xfrm>
          <a:ln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i="1" dirty="0" smtClean="0"/>
              <a:t>Вот такие огромные, выросшие из земли, камни можно увидеть на берегах Лены в Якутии</a:t>
            </a:r>
            <a:endParaRPr lang="ru-RU" sz="4000" dirty="0"/>
          </a:p>
        </p:txBody>
      </p:sp>
      <p:pic>
        <p:nvPicPr>
          <p:cNvPr id="12290" name="Picture 2" descr="C:\Users\DS\Desktop\03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773238"/>
            <a:ext cx="9144000" cy="50847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3314" name="Picture 2" descr="C:\Users\DS\Desktop\03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08050"/>
            <a:ext cx="5003800" cy="5949950"/>
          </a:xfr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ЛЕНСКИЕ ЩЕКИ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4048" y="980728"/>
            <a:ext cx="3960440" cy="48013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Ленские щеки </a:t>
            </a:r>
            <a:r>
              <a:rPr lang="ru-RU" dirty="0"/>
              <a:t>расположены в Иркутской области Долина Лены на отрезке от устья реки </a:t>
            </a:r>
            <a:r>
              <a:rPr lang="ru-RU" dirty="0" err="1"/>
              <a:t>Ичеры</a:t>
            </a:r>
            <a:r>
              <a:rPr lang="ru-RU" dirty="0"/>
              <a:t> до устья реки Витим глубоко врезается в скальные породы — на протяжении нескольких километров, возвышаются по берегам крутые склоны. Ниже с. </a:t>
            </a:r>
            <a:r>
              <a:rPr lang="ru-RU" dirty="0" err="1"/>
              <a:t>Частинского</a:t>
            </a:r>
            <a:r>
              <a:rPr lang="ru-RU" dirty="0"/>
              <a:t> начинается перекат, получивший название «Чертова дорожка», за которым русло реки делает несколько крутых поворотов. Три огромные оранжево-красные скалы, круто обрывающиеся в реку, сжимают русло в узкое - местами до 700 метров - извилистое ущелье. Это знаменитые Ленские щеки.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4338" name="Picture 2" descr="C:\Users\DS\Desktop\03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08050"/>
            <a:ext cx="5724525" cy="5949950"/>
          </a:xfr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ЛЕНСКИЕ СТОЛБЫ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52120" y="908720"/>
            <a:ext cx="3491880" cy="59093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Ленские столбы </a:t>
            </a:r>
            <a:r>
              <a:rPr lang="ru-RU" dirty="0"/>
              <a:t>- это геологические образования, представляющие собой отвесные, обрывистые скалы, сложенные так называемыми кембрийскими известняками. Время, ветер и вода, жара и мороз придали красновато-коричневым скалам, тянущимся вдоль реки почти на 80 км, причудливые и загадочные формы: башни, колонны и столбы. Ленские столбы относятся к территории национального природного парка, носящего то же название. Некоторые скалы Ленских столбов являются памятниками археологии, на них можно увидеть </a:t>
            </a:r>
            <a:r>
              <a:rPr lang="ru-RU" dirty="0" err="1"/>
              <a:t>писаницы</a:t>
            </a:r>
            <a:r>
              <a:rPr lang="ru-RU" dirty="0"/>
              <a:t> и древние жертвенники..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7088"/>
          </a:xfrm>
          <a:ln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Большая часть территории Саха (Якутии) расположена в зоне средней</a:t>
            </a:r>
            <a:r>
              <a:rPr lang="ru-RU" sz="3200" dirty="0" smtClean="0">
                <a:solidFill>
                  <a:schemeClr val="tx1"/>
                </a:solidFill>
              </a:rPr>
              <a:t> тайги, </a:t>
            </a:r>
            <a:r>
              <a:rPr lang="ru-RU" sz="3200" dirty="0" smtClean="0"/>
              <a:t>которая к северу сменяется зонами лесотундры и тундры.</a:t>
            </a:r>
            <a:endParaRPr lang="ru-RU" sz="3200" dirty="0"/>
          </a:p>
        </p:txBody>
      </p:sp>
      <p:pic>
        <p:nvPicPr>
          <p:cNvPr id="29701" name="Picture 3" descr="C:\Users\DS\Desktop\8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844675"/>
            <a:ext cx="9144000" cy="50133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11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/>
              <a:t>Вся территория Республики Саха (Якутия) относится к районам </a:t>
            </a:r>
            <a:r>
              <a:rPr lang="ru-RU" sz="3600" b="1" u="sng" dirty="0" smtClean="0">
                <a:hlinkClick r:id="rId2" tooltip="Крайний Север"/>
              </a:rPr>
              <a:t>Крайнего Севера</a:t>
            </a:r>
            <a:endParaRPr lang="ru-RU" sz="3600" dirty="0"/>
          </a:p>
        </p:txBody>
      </p:sp>
      <p:pic>
        <p:nvPicPr>
          <p:cNvPr id="16386" name="Picture 2" descr="C:\Users\DS\Desktop\1192860820_032le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916113"/>
            <a:ext cx="4391025" cy="4941887"/>
          </a:xfrm>
          <a:noFill/>
        </p:spPr>
      </p:pic>
      <p:pic>
        <p:nvPicPr>
          <p:cNvPr id="16387" name="Picture 3" descr="C:\Users\DS\Desktop\DSC_00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13" y="1916113"/>
            <a:ext cx="75199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C:\Users\DS\Desktop\DSC56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963" y="1916113"/>
            <a:ext cx="4745037" cy="494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ru-RU" alt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Климат Якутии</a:t>
            </a:r>
          </a:p>
        </p:txBody>
      </p:sp>
      <p:pic>
        <p:nvPicPr>
          <p:cNvPr id="17410" name="Picture 2" descr="C:\Users\DS\Desktop\1192860171_0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08050"/>
            <a:ext cx="5292725" cy="4389438"/>
          </a:xfrm>
          <a:noFill/>
        </p:spPr>
      </p:pic>
      <p:pic>
        <p:nvPicPr>
          <p:cNvPr id="17411" name="Picture 3" descr="C:\Users\DS\Desktop\f_112913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5450"/>
            <a:ext cx="5292725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20072" y="908720"/>
            <a:ext cx="3923928" cy="535531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Климат </a:t>
            </a:r>
            <a:r>
              <a:rPr lang="ru-RU" dirty="0">
                <a:hlinkClick r:id="rId4" tooltip="Резко континентальный климат"/>
              </a:rPr>
              <a:t>резко континентальный</a:t>
            </a:r>
            <a:r>
              <a:rPr lang="ru-RU" dirty="0"/>
              <a:t>, отличается продолжительным зимним и коротким летним периодами. Апрель и октябрь в Якутии — зимние месяцы. Максимальная амплитуда средних температур самого холодного месяца — января и самого тёплого — июля составляет 70—75 °C. По абсолютной величине минимальной температуры (в восточных горных системах — котловинах, впадинах и других понижениях до −70 °C) и по суммарной продолжительности периода с отрицательной температурой (от 6,5 до 9 месяцев в год) республика не имеет аналогов в </a:t>
            </a:r>
            <a:r>
              <a:rPr lang="ru-RU" dirty="0">
                <a:hlinkClick r:id="rId5" tooltip="Северное полушарие"/>
              </a:rPr>
              <a:t>Северном полушарии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  <a:ln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Оймякон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83968" y="1340768"/>
            <a:ext cx="4860032" cy="35394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CCFF66"/>
                </a:solidFill>
              </a:rPr>
              <a:t>Оймякон наиболее известен как один из </a:t>
            </a:r>
            <a:r>
              <a:rPr lang="ru-RU" sz="2800" dirty="0">
                <a:solidFill>
                  <a:srgbClr val="CCFF66"/>
                </a:solidFill>
                <a:hlinkClick r:id="rId2" tooltip="Полюсы холода"/>
              </a:rPr>
              <a:t>«Полюсов холода»</a:t>
            </a:r>
            <a:r>
              <a:rPr lang="ru-RU" sz="2800" dirty="0">
                <a:solidFill>
                  <a:srgbClr val="CCFF66"/>
                </a:solidFill>
              </a:rPr>
              <a:t> на планете, по ряду параметров </a:t>
            </a:r>
            <a:r>
              <a:rPr lang="ru-RU" sz="2800" dirty="0" err="1">
                <a:solidFill>
                  <a:srgbClr val="CCFF66"/>
                </a:solidFill>
              </a:rPr>
              <a:t>Оймяконская</a:t>
            </a:r>
            <a:r>
              <a:rPr lang="ru-RU" sz="2800" dirty="0">
                <a:solidFill>
                  <a:srgbClr val="CCFF66"/>
                </a:solidFill>
              </a:rPr>
              <a:t> долина — наиболее суровое место на Земле, где проживает постоянное население.</a:t>
            </a:r>
          </a:p>
        </p:txBody>
      </p:sp>
      <p:pic>
        <p:nvPicPr>
          <p:cNvPr id="18434" name="Picture 2" descr="C:\Users\DS\Desktop\503db3f3-085f-ea84-085f-ea8b90004bcd.photo.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4284663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 descr="C:\Users\DS\Desktop\42225e062cb3e4584bb708ade52fc975_resize_keep_680_None.jpe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149725"/>
            <a:ext cx="4284663" cy="27082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Растения Якутии</a:t>
            </a:r>
          </a:p>
        </p:txBody>
      </p:sp>
      <p:pic>
        <p:nvPicPr>
          <p:cNvPr id="19458" name="Picture 2" descr="C:\Users\DS\Desktop\0005-008-Rastenija-arkticheskikh-pusty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08050"/>
            <a:ext cx="2922588" cy="4389438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395536" y="4941168"/>
            <a:ext cx="223224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>
                  <a:solidFill>
                    <a:srgbClr val="FF0066"/>
                  </a:solidFill>
                </a:ln>
              </a:rPr>
              <a:t>Полярный мак</a:t>
            </a:r>
          </a:p>
        </p:txBody>
      </p:sp>
      <p:pic>
        <p:nvPicPr>
          <p:cNvPr id="19459" name="Picture 3" descr="C:\Users\DS\Desktop\202708_dd31ae1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908050"/>
            <a:ext cx="6227762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91880" y="3861048"/>
            <a:ext cx="5256584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Лук-скорода</a:t>
            </a:r>
          </a:p>
        </p:txBody>
      </p:sp>
      <p:pic>
        <p:nvPicPr>
          <p:cNvPr id="19460" name="Picture 4" descr="C:\Users\DS\Desktop\207950_edb296f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363"/>
            <a:ext cx="4176713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3528" y="5733256"/>
            <a:ext cx="3168352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/>
            </a:r>
            <a:br>
              <a:rPr lang="ru-RU" dirty="0"/>
            </a:br>
            <a:r>
              <a:rPr lang="ru-RU" b="1" u="sng" dirty="0" err="1"/>
              <a:t>Рассечённокотовник</a:t>
            </a:r>
            <a:r>
              <a:rPr lang="ru-RU" b="1" u="sng" dirty="0"/>
              <a:t> </a:t>
            </a:r>
            <a:r>
              <a:rPr lang="ru-RU" b="1" u="sng" dirty="0" err="1"/>
              <a:t>многонадрезанный</a:t>
            </a:r>
            <a:endParaRPr lang="ru-RU" b="1" dirty="0"/>
          </a:p>
        </p:txBody>
      </p:sp>
      <p:pic>
        <p:nvPicPr>
          <p:cNvPr id="19461" name="Picture 5" descr="C:\Users\DS\Desktop\220526_7708d6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781300"/>
            <a:ext cx="50038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436096" y="6488668"/>
            <a:ext cx="3240360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n>
                  <a:solidFill>
                    <a:srgbClr val="FF0066"/>
                  </a:solidFill>
                </a:ln>
              </a:rPr>
              <a:t>Кастиллегия</a:t>
            </a:r>
            <a:r>
              <a:rPr lang="ru-RU" dirty="0">
                <a:ln>
                  <a:solidFill>
                    <a:srgbClr val="FF0066"/>
                  </a:solidFill>
                </a:ln>
              </a:rPr>
              <a:t> красная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20482" name="Picture 2" descr="C:\Users\DS\Desktop\75320_7af999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41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3645024"/>
            <a:ext cx="316835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>
                  <a:solidFill>
                    <a:srgbClr val="FF0066"/>
                  </a:solidFill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морошка</a:t>
            </a:r>
          </a:p>
        </p:txBody>
      </p:sp>
      <p:pic>
        <p:nvPicPr>
          <p:cNvPr id="20483" name="Picture 3" descr="C:\Users\DS\Desktop\75303_deaacd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42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48064" y="3717032"/>
            <a:ext cx="3240360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>
                  <a:solidFill>
                    <a:srgbClr val="FF0000"/>
                  </a:solidFill>
                </a:ln>
              </a:rPr>
              <a:t>Майник двулистный</a:t>
            </a:r>
          </a:p>
        </p:txBody>
      </p:sp>
      <p:pic>
        <p:nvPicPr>
          <p:cNvPr id="20484" name="Picture 4" descr="C:\Users\DS\Desktop\74096_536dd699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78275"/>
            <a:ext cx="4500563" cy="2879725"/>
          </a:xfrm>
          <a:noFill/>
        </p:spPr>
      </p:pic>
      <p:sp>
        <p:nvSpPr>
          <p:cNvPr id="9" name="TextBox 8"/>
          <p:cNvSpPr txBox="1"/>
          <p:nvPr/>
        </p:nvSpPr>
        <p:spPr>
          <a:xfrm>
            <a:off x="539552" y="6488668"/>
            <a:ext cx="309634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>
                  <a:solidFill>
                    <a:srgbClr val="FF0000"/>
                  </a:solidFill>
                </a:ln>
              </a:rPr>
              <a:t>Горечавка крупнолистная</a:t>
            </a:r>
          </a:p>
        </p:txBody>
      </p:sp>
      <p:pic>
        <p:nvPicPr>
          <p:cNvPr id="20485" name="Picture 5" descr="C:\Users\DS\Desktop\54633_70d723c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573463"/>
            <a:ext cx="4643437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508104" y="6488668"/>
            <a:ext cx="280831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>
                  <a:solidFill>
                    <a:srgbClr val="FF0000"/>
                  </a:solidFill>
                </a:ln>
              </a:rPr>
              <a:t>Астрагал </a:t>
            </a:r>
            <a:r>
              <a:rPr lang="ru-RU" dirty="0" err="1">
                <a:ln>
                  <a:solidFill>
                    <a:srgbClr val="FF0000"/>
                  </a:solidFill>
                </a:ln>
              </a:rPr>
              <a:t>алпийский</a:t>
            </a:r>
            <a:endParaRPr lang="ru-RU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20487" name="Picture 7" descr="C:\Users\DS\Desktop\206893_554caf3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0"/>
            <a:ext cx="4273550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8" name="TextBox 13"/>
          <p:cNvSpPr txBox="1">
            <a:spLocks noChangeArrowheads="1"/>
          </p:cNvSpPr>
          <p:nvPr/>
        </p:nvSpPr>
        <p:spPr bwMode="auto">
          <a:xfrm>
            <a:off x="827088" y="2636838"/>
            <a:ext cx="21605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onstantia" panose="020306020503060303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3068960"/>
            <a:ext cx="2736304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>
                  <a:solidFill>
                    <a:srgbClr val="FF0000"/>
                  </a:solidFill>
                </a:ln>
              </a:rPr>
              <a:t>Лапчатка сильно-шероховатая</a:t>
            </a:r>
          </a:p>
        </p:txBody>
      </p:sp>
      <p:pic>
        <p:nvPicPr>
          <p:cNvPr id="20488" name="Picture 8" descr="C:\Users\DS\Desktop\205428_6d41b13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868144" y="3501008"/>
            <a:ext cx="2520280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>
                  <a:solidFill>
                    <a:srgbClr val="FF0000"/>
                  </a:solidFill>
                </a:ln>
              </a:rPr>
              <a:t>Очиток живучий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 Якутии</a:t>
            </a:r>
          </a:p>
        </p:txBody>
      </p:sp>
      <p:pic>
        <p:nvPicPr>
          <p:cNvPr id="21506" name="Picture 2" descr="C:\Users\DS\Desktop\ole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08050"/>
            <a:ext cx="5435600" cy="3459163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1259632" y="3933056"/>
            <a:ext cx="2736304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bliqueTopRight"/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>
                  <a:solidFill>
                    <a:srgbClr val="FF0000"/>
                  </a:solidFill>
                </a:ln>
              </a:rPr>
              <a:t>олень</a:t>
            </a:r>
          </a:p>
        </p:txBody>
      </p:sp>
      <p:pic>
        <p:nvPicPr>
          <p:cNvPr id="21507" name="Picture 3" descr="C:\Users\DS\Desktop\belk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88" y="908050"/>
            <a:ext cx="5700712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48064" y="4221088"/>
            <a:ext cx="3168352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>
                  <a:solidFill>
                    <a:srgbClr val="FF0066"/>
                  </a:solidFill>
                </a:ln>
              </a:rPr>
              <a:t>Белка</a:t>
            </a:r>
          </a:p>
        </p:txBody>
      </p:sp>
      <p:pic>
        <p:nvPicPr>
          <p:cNvPr id="21508" name="Picture 4" descr="C:\Users\DS\Desktop\29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100"/>
            <a:ext cx="4284663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5536" y="6309320"/>
            <a:ext cx="345638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ln>
                  <a:solidFill>
                    <a:srgbClr val="FF0000"/>
                  </a:solidFill>
                </a:ln>
              </a:rPr>
              <a:t>Верхоянский</a:t>
            </a:r>
            <a:r>
              <a:rPr lang="ru-RU" sz="2000" dirty="0">
                <a:ln>
                  <a:solidFill>
                    <a:srgbClr val="FF0000"/>
                  </a:solidFill>
                </a:ln>
              </a:rPr>
              <a:t> суслик</a:t>
            </a:r>
          </a:p>
        </p:txBody>
      </p:sp>
      <p:pic>
        <p:nvPicPr>
          <p:cNvPr id="21509" name="Picture 5" descr="C:\Users\DS\Desktop\1170882793_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2419350"/>
            <a:ext cx="59245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32040" y="6488668"/>
            <a:ext cx="302433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>
                  <a:solidFill>
                    <a:srgbClr val="FF0066"/>
                  </a:solidFill>
                </a:ln>
                <a:solidFill>
                  <a:srgbClr val="FF0000"/>
                </a:solidFill>
              </a:rPr>
              <a:t>Волки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22530" name="Picture 2" descr="C:\Users\DS\Desktop\28424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11813" cy="368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3140968"/>
            <a:ext cx="324036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>
                  <a:solidFill>
                    <a:srgbClr val="FF0066"/>
                  </a:solidFill>
                </a:ln>
              </a:rPr>
              <a:t>Овцебык</a:t>
            </a:r>
          </a:p>
        </p:txBody>
      </p:sp>
      <p:pic>
        <p:nvPicPr>
          <p:cNvPr id="22531" name="Picture 3" descr="C:\Users\DS\Desktop\1771858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30500" y="0"/>
            <a:ext cx="6413500" cy="4389438"/>
          </a:xfrm>
          <a:noFill/>
        </p:spPr>
      </p:pic>
      <p:sp>
        <p:nvSpPr>
          <p:cNvPr id="7" name="TextBox 6"/>
          <p:cNvSpPr txBox="1"/>
          <p:nvPr/>
        </p:nvSpPr>
        <p:spPr>
          <a:xfrm>
            <a:off x="4283968" y="3933056"/>
            <a:ext cx="352839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>
                  <a:solidFill>
                    <a:srgbClr val="FF0066"/>
                  </a:solidFill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Трясогузка белая </a:t>
            </a:r>
          </a:p>
        </p:txBody>
      </p:sp>
      <p:pic>
        <p:nvPicPr>
          <p:cNvPr id="22532" name="Picture 4" descr="C:\Users\DS\Desktop\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5100"/>
            <a:ext cx="6096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7544" y="6488668"/>
            <a:ext cx="388843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>
                  <a:solidFill>
                    <a:srgbClr val="FF0066"/>
                  </a:solidFill>
                </a:ln>
              </a:rPr>
              <a:t>Лоси</a:t>
            </a:r>
          </a:p>
        </p:txBody>
      </p:sp>
      <p:pic>
        <p:nvPicPr>
          <p:cNvPr id="22533" name="Picture 5" descr="C:\Users\DS\Desktop\0008-006-Les-prirod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486025"/>
            <a:ext cx="5715000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435600" y="6237288"/>
            <a:ext cx="2376488" cy="369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Зубр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67744" y="2967335"/>
            <a:ext cx="8408520" cy="258532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ПРЕЗЕНТАЦИЮ СОСТАВИЛ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УЧЕНИК 8 класса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Фатеев Роман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9 0.091 L 0.125 0.091 L 0.048 0.147 L 0.077 0.238 L 0 0.182 L -0.077 0.238 L -0.048 0.147 L -0.125 0.091 L -0.029 0.091 L 0 0 Z" pathEditMode="relative" ptsTypes="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9 0.091 L 0.125 0.091 L 0.048 0.147 L 0.077 0.238 L 0 0.182 L -0.077 0.238 L -0.048 0.147 L -0.125 0.091 L -0.029 0.091 L 0 0 Z" pathEditMode="relative" ptsTypes="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9 0.091 L 0.125 0.091 L 0.048 0.147 L 0.077 0.238 L 0 0.182 L -0.077 0.238 L -0.048 0.147 L -0.125 0.091 L -0.029 0.091 L 0 0 Z" pathEditMode="relative" ptsTypes="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200</TotalTime>
  <Words>387</Words>
  <Application>Microsoft Office PowerPoint</Application>
  <PresentationFormat>Экран (4:3)</PresentationFormat>
  <Paragraphs>59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Calibri</vt:lpstr>
      <vt:lpstr>Constantia</vt:lpstr>
      <vt:lpstr>Wingdings 2</vt:lpstr>
      <vt:lpstr>Franklin Gothic Medium</vt:lpstr>
      <vt:lpstr>Franklin Gothic Book</vt:lpstr>
      <vt:lpstr>Поток</vt:lpstr>
      <vt:lpstr>Трек</vt:lpstr>
      <vt:lpstr>Презентация PowerPoint</vt:lpstr>
      <vt:lpstr>Презентация PowerPoint</vt:lpstr>
      <vt:lpstr> Большую часть Якутии занимают горы и плоскогорья</vt:lpstr>
      <vt:lpstr>Самая высокая точка — гора Победа</vt:lpstr>
      <vt:lpstr>⅓ Якутии  расположена на низменности</vt:lpstr>
      <vt:lpstr>Презентация PowerPoint</vt:lpstr>
      <vt:lpstr>Крупнейшие низменности</vt:lpstr>
      <vt:lpstr> Якутия — один из наиболее речных и озерных регионов  России.Крупней- шие реки- Лена,Вилюй,Оленёк и др.</vt:lpstr>
      <vt:lpstr>Презентация PowerPoint</vt:lpstr>
      <vt:lpstr>КОЛЫМА</vt:lpstr>
      <vt:lpstr>Здесь рождается Колыма. Охотско-Колымское нагорье.</vt:lpstr>
      <vt:lpstr>Презентация PowerPoint</vt:lpstr>
      <vt:lpstr>Вот такие огромные, выросшие из земли, камни можно увидеть на берегах Лены в Якутии</vt:lpstr>
      <vt:lpstr>Презентация PowerPoint</vt:lpstr>
      <vt:lpstr>Презентация PowerPoint</vt:lpstr>
      <vt:lpstr> Большая часть территории Саха (Якутии) расположена в зоне средней тайги, которая к северу сменяется зонами лесотундры и тундры.</vt:lpstr>
      <vt:lpstr>Вся территория Республики Саха (Якутия) относится к районам Крайнего Севера</vt:lpstr>
      <vt:lpstr>Презентация PowerPoint</vt:lpstr>
      <vt:lpstr>Оймякон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DS</dc:creator>
  <cp:lastModifiedBy>База Шарташская</cp:lastModifiedBy>
  <cp:revision>20</cp:revision>
  <dcterms:created xsi:type="dcterms:W3CDTF">2014-04-13T10:23:05Z</dcterms:created>
  <dcterms:modified xsi:type="dcterms:W3CDTF">2014-04-16T03:26:29Z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0008005abf0000000000010250300207f7000400038000</vt:lpwstr>
  </property>
</Properties>
</file>