
<file path=[Content_Types].xml><?xml version="1.0" encoding="utf-8"?>
<Types xmlns="http://schemas.openxmlformats.org/package/2006/content-types">
  <Override ContentType="application/vnd.openxmlformats-officedocument.presentationml.slide+xml" PartName="/ppt/slides/slide6.xml"/>
  <Override ContentType="application/vnd.openxmlformats-officedocument.presentationml.slideLayout+xml" PartName="/ppt/slideLayouts/slideLayout8.xml"/>
  <Override ContentType="application/vnd.openxmlformats-officedocument.presentationml.notesSlide+xml" PartName="/ppt/notesSlides/notesSlide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theme+xml" PartName="/ppt/theme/theme2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theme+xml" PartName="/ppt/theme/theme1.xml"/>
  <Default ContentType="image/jpeg" Extension="jpeg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Default ContentType="application/vnd.openxmlformats-package.relationships+xml" Extension="rels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slide+xml" PartName="/ppt/slides/slide13.xml"/>
  <Override ContentType="application/vnd.openxmlformats-officedocument.presentationml.notesMaster+xml" PartName="/ppt/notesMasters/notesMaster1.xml"/>
  <Override ContentType="application/vnd.openxmlformats-officedocument.presentationml.slideLayout+xml" PartName="/ppt/slideLayouts/slideLayout1.xml"/>
  <Override ContentType="application/vnd.openxmlformats-officedocument.extended-properties+xml" PartName="/docProps/app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0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0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viewProps+xml" PartName="/ppt/viewProps.xml"/>
  <Override ContentType="application/vnd.openxmlformats-officedocument.presentationml.slideLayout+xml" PartName="/ppt/slideLayouts/slideLayout9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package.core-properties+xml" PartName="/docProps/core.xml"/>
  <Override ContentType="application/vnd.openxmlformats-officedocument.presentationml.slide+xml" PartName="/ppt/slides/slide5.xml"/>
  <Override ContentType="application/vnd.openxmlformats-officedocument.presentationml.slideLayout+xml" PartName="/ppt/slideLayouts/slideLayout7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5"/>
  </p:notesMasterIdLst>
  <p:sldIdLst>
    <p:sldId id="271" r:id="rId2"/>
    <p:sldId id="256" r:id="rId3"/>
    <p:sldId id="258" r:id="rId4"/>
    <p:sldId id="261" r:id="rId5"/>
    <p:sldId id="262" r:id="rId6"/>
    <p:sldId id="263" r:id="rId7"/>
    <p:sldId id="264" r:id="rId8"/>
    <p:sldId id="265" r:id="rId9"/>
    <p:sldId id="259" r:id="rId10"/>
    <p:sldId id="266" r:id="rId11"/>
    <p:sldId id="269" r:id="rId12"/>
    <p:sldId id="270" r:id="rId13"/>
    <p:sldId id="267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CC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4718" autoAdjust="0"/>
  </p:normalViewPr>
  <p:slideViewPr>
    <p:cSldViewPr>
      <p:cViewPr varScale="1">
        <p:scale>
          <a:sx n="86" d="100"/>
          <a:sy n="86" d="100"/>
        </p:scale>
        <p:origin x="-109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506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CB4AB5-B5CB-4826-825F-6D69618A9E11}" type="datetimeFigureOut">
              <a:rPr lang="ru-RU" smtClean="0"/>
              <a:pPr/>
              <a:t>26.02.2014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661C8A-2C7F-4D4D-A783-36D030DCFE8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661C8A-2C7F-4D4D-A783-36D030DCFE8F}" type="slidenum">
              <a:rPr lang="ru-RU" smtClean="0"/>
              <a:pPr/>
              <a:t>2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661C8A-2C7F-4D4D-A783-36D030DCFE8F}" type="slidenum">
              <a:rPr lang="ru-RU" smtClean="0"/>
              <a:pPr/>
              <a:t>3</a:t>
            </a:fld>
            <a:endParaRPr lang="ru-RU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661C8A-2C7F-4D4D-A783-36D030DCFE8F}" type="slidenum">
              <a:rPr lang="ru-RU" smtClean="0"/>
              <a:pPr/>
              <a:t>4</a:t>
            </a:fld>
            <a:endParaRPr lang="ru-RU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661C8A-2C7F-4D4D-A783-36D030DCFE8F}" type="slidenum">
              <a:rPr lang="ru-RU" smtClean="0"/>
              <a:pPr/>
              <a:t>5</a:t>
            </a:fld>
            <a:endParaRPr lang="ru-RU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661C8A-2C7F-4D4D-A783-36D030DCFE8F}" type="slidenum">
              <a:rPr lang="ru-RU" smtClean="0"/>
              <a:pPr/>
              <a:t>6</a:t>
            </a:fld>
            <a:endParaRPr lang="ru-RU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661C8A-2C7F-4D4D-A783-36D030DCFE8F}" type="slidenum">
              <a:rPr lang="ru-RU" smtClean="0"/>
              <a:pPr/>
              <a:t>7</a:t>
            </a:fld>
            <a:endParaRPr lang="ru-RU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661C8A-2C7F-4D4D-A783-36D030DCFE8F}" type="slidenum">
              <a:rPr lang="ru-RU" smtClean="0"/>
              <a:pPr/>
              <a:t>8</a:t>
            </a:fld>
            <a:endParaRPr lang="ru-RU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661C8A-2C7F-4D4D-A783-36D030DCFE8F}" type="slidenum">
              <a:rPr lang="ru-RU" smtClean="0"/>
              <a:pPr/>
              <a:t>9</a:t>
            </a:fld>
            <a:endParaRPr lang="ru-RU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661C8A-2C7F-4D4D-A783-36D030DCFE8F}" type="slidenum">
              <a:rPr lang="ru-RU" smtClean="0"/>
              <a:pPr/>
              <a:t>10</a:t>
            </a:fld>
            <a:endParaRPr lang="ru-RU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661C8A-2C7F-4D4D-A783-36D030DCFE8F}" type="slidenum">
              <a:rPr lang="ru-RU" smtClean="0"/>
              <a:pPr/>
              <a:t>11</a:t>
            </a:fld>
            <a:endParaRPr lang="ru-RU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661C8A-2C7F-4D4D-A783-36D030DCFE8F}" type="slidenum">
              <a:rPr lang="ru-RU" smtClean="0"/>
              <a:pPr/>
              <a:t>12</a:t>
            </a:fld>
            <a:endParaRPr lang="ru-RU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661C8A-2C7F-4D4D-A783-36D030DCFE8F}" type="slidenum">
              <a:rPr lang="ru-RU" smtClean="0"/>
              <a:pPr/>
              <a:t>13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01DF2-2018-4F91-AA1E-871B17EA7E13}" type="datetimeFigureOut">
              <a:rPr lang="ru-RU" smtClean="0"/>
              <a:pPr/>
              <a:t>26.02.2014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A4AA7-CA96-4161-AEF5-201AFD84085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01DF2-2018-4F91-AA1E-871B17EA7E13}" type="datetimeFigureOut">
              <a:rPr lang="ru-RU" smtClean="0"/>
              <a:pPr/>
              <a:t>26.02.2014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A4AA7-CA96-4161-AEF5-201AFD84085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01DF2-2018-4F91-AA1E-871B17EA7E13}" type="datetimeFigureOut">
              <a:rPr lang="ru-RU" smtClean="0"/>
              <a:pPr/>
              <a:t>26.02.2014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292A4AA7-CA96-4161-AEF5-201AFD84085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01DF2-2018-4F91-AA1E-871B17EA7E13}" type="datetimeFigureOut">
              <a:rPr lang="ru-RU" smtClean="0"/>
              <a:pPr/>
              <a:t>26.02.2014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A4AA7-CA96-4161-AEF5-201AFD84085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01DF2-2018-4F91-AA1E-871B17EA7E13}" type="datetimeFigureOut">
              <a:rPr lang="ru-RU" smtClean="0"/>
              <a:pPr/>
              <a:t>26.02.2014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A4AA7-CA96-4161-AEF5-201AFD84085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01DF2-2018-4F91-AA1E-871B17EA7E13}" type="datetimeFigureOut">
              <a:rPr lang="ru-RU" smtClean="0"/>
              <a:pPr/>
              <a:t>26.02.2014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A4AA7-CA96-4161-AEF5-201AFD84085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01DF2-2018-4F91-AA1E-871B17EA7E13}" type="datetimeFigureOut">
              <a:rPr lang="ru-RU" smtClean="0"/>
              <a:pPr/>
              <a:t>26.02.2014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A4AA7-CA96-4161-AEF5-201AFD84085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01DF2-2018-4F91-AA1E-871B17EA7E13}" type="datetimeFigureOut">
              <a:rPr lang="ru-RU" smtClean="0"/>
              <a:pPr/>
              <a:t>26.02.2014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A4AA7-CA96-4161-AEF5-201AFD84085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01DF2-2018-4F91-AA1E-871B17EA7E13}" type="datetimeFigureOut">
              <a:rPr lang="ru-RU" smtClean="0"/>
              <a:pPr/>
              <a:t>26.02.2014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A4AA7-CA96-4161-AEF5-201AFD84085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01DF2-2018-4F91-AA1E-871B17EA7E13}" type="datetimeFigureOut">
              <a:rPr lang="ru-RU" smtClean="0"/>
              <a:pPr/>
              <a:t>26.02.2014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A4AA7-CA96-4161-AEF5-201AFD84085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01DF2-2018-4F91-AA1E-871B17EA7E13}" type="datetimeFigureOut">
              <a:rPr lang="ru-RU" smtClean="0"/>
              <a:pPr/>
              <a:t>26.02.2014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A4AA7-CA96-4161-AEF5-201AFD84085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6701DF2-2018-4F91-AA1E-871B17EA7E13}" type="datetimeFigureOut">
              <a:rPr lang="ru-RU" smtClean="0"/>
              <a:pPr/>
              <a:t>26.02.2014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92A4AA7-CA96-4161-AEF5-201AFD84085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ru-RU" sz="3100" i="1" dirty="0" smtClean="0"/>
              <a:t/>
            </a:r>
            <a:br>
              <a:rPr lang="ru-RU" sz="3100" i="1" dirty="0" smtClean="0"/>
            </a:br>
            <a:r>
              <a:rPr lang="ru-RU" sz="2900" i="1" dirty="0" smtClean="0">
                <a:solidFill>
                  <a:schemeClr val="tx1"/>
                </a:solidFill>
              </a:rPr>
              <a:t>Волжский институт экономики, педагогики и права</a:t>
            </a:r>
            <a:r>
              <a:rPr lang="ru-RU" sz="3100" i="1" dirty="0" smtClean="0">
                <a:solidFill>
                  <a:schemeClr val="tx1"/>
                </a:solidFill>
              </a:rPr>
              <a:t/>
            </a:r>
            <a:br>
              <a:rPr lang="ru-RU" sz="3100" i="1" dirty="0" smtClean="0">
                <a:solidFill>
                  <a:schemeClr val="tx1"/>
                </a:solidFill>
              </a:rPr>
            </a:br>
            <a:r>
              <a:rPr lang="ru-RU" sz="3100" i="1" dirty="0" smtClean="0">
                <a:solidFill>
                  <a:schemeClr val="tx1"/>
                </a:solidFill>
              </a:rPr>
              <a:t>Социально- педагогический колледж</a:t>
            </a:r>
            <a:r>
              <a:rPr lang="ru-RU" sz="2400" dirty="0" smtClean="0">
                <a:solidFill>
                  <a:schemeClr val="tx1"/>
                </a:solidFill>
              </a:rPr>
              <a:t/>
            </a:r>
            <a:br>
              <a:rPr lang="ru-RU" sz="2400" dirty="0" smtClean="0">
                <a:solidFill>
                  <a:schemeClr val="tx1"/>
                </a:solidFill>
              </a:rPr>
            </a:b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4" name="Содержимое 3"/>
          <p:cNvSpPr txBox="1">
            <a:spLocks noGrp="1"/>
          </p:cNvSpPr>
          <p:nvPr>
            <p:ph idx="1"/>
          </p:nvPr>
        </p:nvSpPr>
        <p:spPr>
          <a:xfrm>
            <a:off x="457200" y="4071942"/>
            <a:ext cx="8229600" cy="31146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400" dirty="0" smtClean="0"/>
          </a:p>
          <a:p>
            <a:pPr algn="ctr"/>
            <a:endParaRPr lang="ru-RU" sz="1400" dirty="0" smtClean="0"/>
          </a:p>
          <a:p>
            <a:pPr algn="ctr"/>
            <a:endParaRPr lang="ru-RU" sz="1400" dirty="0" smtClean="0"/>
          </a:p>
          <a:p>
            <a:pPr algn="ctr"/>
            <a:r>
              <a:rPr lang="ru-RU" sz="1600" dirty="0" smtClean="0"/>
              <a:t>Презентацию подготовили студентки 3 курса</a:t>
            </a:r>
          </a:p>
          <a:p>
            <a:pPr algn="ctr"/>
            <a:r>
              <a:rPr lang="ru-RU" sz="1600" dirty="0" smtClean="0"/>
              <a:t>Специальности «Экономика и бухгалтерский учет (по отраслям)»</a:t>
            </a:r>
          </a:p>
          <a:p>
            <a:pPr algn="ctr"/>
            <a:r>
              <a:rPr lang="ru-RU" sz="1600" dirty="0" smtClean="0"/>
              <a:t>Горюнова Ольга </a:t>
            </a:r>
          </a:p>
          <a:p>
            <a:pPr algn="ctr"/>
            <a:r>
              <a:rPr lang="ru-RU" sz="1600" dirty="0" smtClean="0"/>
              <a:t>Девина Мария</a:t>
            </a:r>
          </a:p>
          <a:p>
            <a:pPr algn="ctr"/>
            <a:endParaRPr lang="ru-RU" sz="1600" dirty="0" smtClean="0"/>
          </a:p>
          <a:p>
            <a:pPr algn="ctr"/>
            <a:r>
              <a:rPr lang="ru-RU" sz="1600" dirty="0" smtClean="0"/>
              <a:t>Научный руководитель: </a:t>
            </a:r>
            <a:r>
              <a:rPr lang="ru-RU" sz="1600" dirty="0" err="1" smtClean="0"/>
              <a:t>Мозолевич</a:t>
            </a:r>
            <a:r>
              <a:rPr lang="ru-RU" sz="1600" dirty="0" smtClean="0"/>
              <a:t> Анна Сергеевна</a:t>
            </a:r>
          </a:p>
          <a:p>
            <a:pPr algn="ctr"/>
            <a:endParaRPr lang="ru-RU" sz="1400" dirty="0" smtClean="0"/>
          </a:p>
          <a:p>
            <a:pPr algn="ctr"/>
            <a:r>
              <a:rPr lang="ru-RU" sz="1400" dirty="0" smtClean="0"/>
              <a:t> </a:t>
            </a:r>
            <a:endParaRPr lang="ru-RU" sz="1400" dirty="0"/>
          </a:p>
        </p:txBody>
      </p:sp>
      <p:pic>
        <p:nvPicPr>
          <p:cNvPr id="1026" name="Picture 2" descr="http://edu.cps.tver.ru/wp-content/uploads/images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43636" y="1928802"/>
            <a:ext cx="2529419" cy="2071702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428596" y="1785926"/>
            <a:ext cx="5643602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Презентация специальности</a:t>
            </a:r>
          </a:p>
          <a:p>
            <a:pPr algn="ctr"/>
            <a:endParaRPr lang="ru-RU" dirty="0" smtClean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pPr algn="ctr"/>
            <a:r>
              <a:rPr lang="ru-RU" sz="3200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3200" i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«Экономика и бухгалтерский учет (по отраслям)»</a:t>
            </a:r>
          </a:p>
          <a:p>
            <a:pPr algn="ctr"/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9704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«Экономика и бухгалтерский учет (по отраслям)»</a:t>
            </a:r>
            <a:br>
              <a:rPr lang="ru-RU" dirty="0" smtClean="0"/>
            </a:br>
            <a:r>
              <a:rPr lang="ru-RU" dirty="0" smtClean="0"/>
              <a:t>080110.51</a:t>
            </a:r>
            <a:endParaRPr lang="ru-RU" dirty="0"/>
          </a:p>
        </p:txBody>
      </p:sp>
      <p:pic>
        <p:nvPicPr>
          <p:cNvPr id="10" name="Содержимое 9" descr="апоан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71472" y="2357430"/>
            <a:ext cx="7911873" cy="38576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4786314" y="5000636"/>
            <a:ext cx="3500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4414" y="214290"/>
            <a:ext cx="6972328" cy="533384"/>
          </a:xfrm>
        </p:spPr>
        <p:txBody>
          <a:bodyPr/>
          <a:lstStyle/>
          <a:p>
            <a:r>
              <a:rPr lang="ru-RU" dirty="0" smtClean="0"/>
              <a:t>   О специальности: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0" y="857232"/>
            <a:ext cx="9144000" cy="6000768"/>
          </a:xfrm>
        </p:spPr>
        <p:txBody>
          <a:bodyPr>
            <a:normAutofit/>
          </a:bodyPr>
          <a:lstStyle/>
          <a:p>
            <a:r>
              <a:rPr lang="ru-RU" dirty="0" smtClean="0"/>
              <a:t>   "Экономика и бухгалтерский учет" — самая популярная экономическая специальность. Это и не удивительно: ни одно предприятие невозможно представить без бухгалтера. </a:t>
            </a:r>
            <a:br>
              <a:rPr lang="ru-RU" dirty="0" smtClean="0"/>
            </a:br>
            <a:r>
              <a:rPr lang="ru-RU" dirty="0" smtClean="0"/>
              <a:t>   "Экономика и бухгалтерский учет" представлена в большинстве институтов и колледжей. </a:t>
            </a:r>
            <a:br>
              <a:rPr lang="ru-RU" dirty="0" smtClean="0"/>
            </a:br>
            <a:r>
              <a:rPr lang="ru-RU" dirty="0" smtClean="0"/>
              <a:t>    Специальность можно получить на базе девяти и одиннадцати классов. </a:t>
            </a:r>
            <a:br>
              <a:rPr lang="ru-RU" dirty="0" smtClean="0"/>
            </a:br>
            <a:r>
              <a:rPr lang="ru-RU" dirty="0" smtClean="0"/>
              <a:t>    Выпускникам колледжа присваивается квалификация "бухгалтер". </a:t>
            </a:r>
            <a:br>
              <a:rPr lang="ru-RU" dirty="0" smtClean="0"/>
            </a:br>
            <a:r>
              <a:rPr lang="ru-RU" dirty="0" smtClean="0"/>
              <a:t>    Учеба на бухгалтера требует большой собранности и усидчивости — все профилирующие дисциплины так или иначе связаны с цифрами, расчетами и таблицами:  бухгалтерский учет, финансы и кредит, международная система ведения бухгалтерского учета, аудит, налоги  и налогообложение.</a:t>
            </a:r>
            <a:br>
              <a:rPr lang="ru-RU" dirty="0" smtClean="0"/>
            </a:br>
            <a:r>
              <a:rPr lang="ru-RU" dirty="0" smtClean="0"/>
              <a:t>    Из общеобразовательных дисциплин студенты "Экономики и бухгалтерского учета" изучают основы экономической теории, организацию и технологию отрасли, микроэкономику, теорию бухгалтерского учета и т.д. </a:t>
            </a:r>
            <a:br>
              <a:rPr lang="ru-RU" dirty="0" smtClean="0"/>
            </a:br>
            <a:r>
              <a:rPr lang="ru-RU" dirty="0" smtClean="0"/>
              <a:t>    Также будущие бухгалтеры осваивают специализированные компьютерные программы, в том числе и 1C: Бухгалтерия, работу с электронными таблицами и базами данных.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28794" y="285728"/>
            <a:ext cx="5543568" cy="723912"/>
          </a:xfrm>
        </p:spPr>
        <p:txBody>
          <a:bodyPr/>
          <a:lstStyle/>
          <a:p>
            <a:r>
              <a:rPr lang="ru-RU" dirty="0" smtClean="0"/>
              <a:t>Чем занимается: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0" y="1000108"/>
            <a:ext cx="9144000" cy="5857892"/>
          </a:xfrm>
        </p:spPr>
        <p:txBody>
          <a:bodyPr>
            <a:normAutofit/>
          </a:bodyPr>
          <a:lstStyle/>
          <a:p>
            <a:r>
              <a:rPr lang="ru-RU" dirty="0" smtClean="0"/>
              <a:t>   На предприятиях бухгалтеры работают по направлениям: 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  </a:t>
            </a:r>
            <a:r>
              <a:rPr lang="ru-RU" sz="2400" dirty="0" smtClean="0"/>
              <a:t>касса, 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/>
              <a:t>  основные средства, 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/>
              <a:t>  валютные операции, 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/>
              <a:t>  расчет зарплаты, 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/>
              <a:t>  склад. </a:t>
            </a:r>
          </a:p>
          <a:p>
            <a:r>
              <a:rPr lang="ru-RU" dirty="0" smtClean="0"/>
              <a:t>    За ведение всей бухгалтерии отвечает главный бухгалтер. </a:t>
            </a:r>
            <a:br>
              <a:rPr lang="ru-RU" dirty="0" smtClean="0"/>
            </a:br>
            <a:r>
              <a:rPr lang="ru-RU" dirty="0" smtClean="0"/>
              <a:t>    Квалифицированный бухгалтер, разбирающийся во всех вопросах учета и налоговой политики бесценный работник и самый уважаемый человек на предприятии. Однако и ответственность высока он отвечает за любую ошибку в расчетах.</a:t>
            </a:r>
            <a:br>
              <a:rPr lang="ru-RU" dirty="0" smtClean="0"/>
            </a:br>
            <a:r>
              <a:rPr lang="ru-RU" dirty="0" smtClean="0"/>
              <a:t>     Бухгалтеру нужно держать в голове всю финансовую картину предприятия, чтобы знать, как какая-либо сделка отразится на балансе, отчетности и премии генерального директора. </a:t>
            </a:r>
          </a:p>
          <a:p>
            <a:r>
              <a:rPr lang="ru-RU" dirty="0" smtClean="0"/>
              <a:t>     С такой профессией , как бухгалтер, можно сделать хорошую карьеру - дорасти до главного бухгалтера или финансового директора организации.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3042" y="214290"/>
            <a:ext cx="6257948" cy="795350"/>
          </a:xfrm>
        </p:spPr>
        <p:txBody>
          <a:bodyPr/>
          <a:lstStyle/>
          <a:p>
            <a:r>
              <a:rPr lang="ru-RU" dirty="0" smtClean="0"/>
              <a:t>Плюсы профессии: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14282" y="1500174"/>
            <a:ext cx="8929718" cy="5357826"/>
          </a:xfrm>
        </p:spPr>
        <p:txBody>
          <a:bodyPr>
            <a:normAutofit/>
          </a:bodyPr>
          <a:lstStyle/>
          <a:p>
            <a:pPr lvl="0">
              <a:buFont typeface="Wingdings" pitchFamily="2" charset="2"/>
              <a:buChar char="Ø"/>
            </a:pPr>
            <a:r>
              <a:rPr lang="ru-RU" sz="4000" dirty="0" smtClean="0"/>
              <a:t>  Востребованность на рынке труда;</a:t>
            </a:r>
            <a:r>
              <a:rPr lang="ru-RU" sz="3800" dirty="0" smtClean="0"/>
              <a:t>   </a:t>
            </a:r>
          </a:p>
          <a:p>
            <a:pPr lvl="0">
              <a:buFont typeface="Wingdings" pitchFamily="2" charset="2"/>
              <a:buChar char="Ø"/>
            </a:pPr>
            <a:r>
              <a:rPr lang="ru-RU" sz="3800" dirty="0" smtClean="0"/>
              <a:t>  Преимущественно нормированный</a:t>
            </a:r>
          </a:p>
          <a:p>
            <a:pPr lvl="0"/>
            <a:r>
              <a:rPr lang="ru-RU" sz="3800" dirty="0" smtClean="0"/>
              <a:t>    рабочий день;</a:t>
            </a:r>
          </a:p>
          <a:p>
            <a:pPr>
              <a:buFont typeface="Wingdings" pitchFamily="2" charset="2"/>
              <a:buChar char="Ø"/>
            </a:pPr>
            <a:r>
              <a:rPr lang="ru-RU" sz="4000" dirty="0" smtClean="0"/>
              <a:t>  Можно иметь дополнительный</a:t>
            </a:r>
          </a:p>
          <a:p>
            <a:r>
              <a:rPr lang="ru-RU" sz="4000" dirty="0" smtClean="0"/>
              <a:t>    заработок, например, помогать с</a:t>
            </a:r>
          </a:p>
          <a:p>
            <a:r>
              <a:rPr lang="ru-RU" sz="4000" dirty="0" smtClean="0"/>
              <a:t>    ведением    бухгалтерии мелким </a:t>
            </a:r>
          </a:p>
          <a:p>
            <a:r>
              <a:rPr lang="ru-RU" sz="4000" dirty="0" smtClean="0"/>
              <a:t>    предпринимателям.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14290"/>
            <a:ext cx="6643734" cy="1357322"/>
          </a:xfrm>
        </p:spPr>
        <p:txBody>
          <a:bodyPr/>
          <a:lstStyle/>
          <a:p>
            <a:r>
              <a:rPr lang="ru-RU" dirty="0" smtClean="0"/>
              <a:t>Требуемые личные качества: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0" y="1643050"/>
            <a:ext cx="9144000" cy="521495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800" b="1" u="sng" dirty="0" smtClean="0"/>
              <a:t>Ответственность и организованность</a:t>
            </a:r>
            <a:r>
              <a:rPr lang="ru-RU" sz="2800" dirty="0" smtClean="0"/>
              <a:t>, потому что несвоевременная сдача   отчета или потеря какого-нибудь документа может дорого обойтись компании. </a:t>
            </a:r>
          </a:p>
          <a:p>
            <a:pPr>
              <a:buFont typeface="Wingdings" pitchFamily="2" charset="2"/>
              <a:buChar char="Ø"/>
            </a:pPr>
            <a:r>
              <a:rPr lang="ru-RU" sz="2800" dirty="0" smtClean="0"/>
              <a:t> </a:t>
            </a:r>
            <a:r>
              <a:rPr lang="ru-RU" sz="2800" b="1" u="sng" dirty="0" smtClean="0"/>
              <a:t>Должен любить цифры </a:t>
            </a:r>
            <a:r>
              <a:rPr lang="ru-RU" sz="2800" b="1" dirty="0" smtClean="0"/>
              <a:t>,</a:t>
            </a:r>
            <a:r>
              <a:rPr lang="ru-RU" sz="2800" dirty="0" smtClean="0"/>
              <a:t>с ними ему придется сталкиваться ежедневно, а ошибка может оказаться роковой. </a:t>
            </a:r>
          </a:p>
          <a:p>
            <a:pPr>
              <a:buFont typeface="Wingdings" pitchFamily="2" charset="2"/>
              <a:buChar char="Ø"/>
            </a:pPr>
            <a:r>
              <a:rPr lang="ru-RU" sz="2800" b="1" u="sng" dirty="0" smtClean="0"/>
              <a:t>Высокая концентрация внимания</a:t>
            </a:r>
            <a:r>
              <a:rPr lang="ru-RU" sz="2800" dirty="0" smtClean="0"/>
              <a:t>, скрупулезность и усидчивость.</a:t>
            </a:r>
          </a:p>
          <a:p>
            <a:pPr>
              <a:buFont typeface="Wingdings" pitchFamily="2" charset="2"/>
              <a:buChar char="Ø"/>
            </a:pPr>
            <a:r>
              <a:rPr lang="ru-RU" sz="2800" b="1" u="sng" dirty="0" smtClean="0"/>
              <a:t>Хорошая память ,умение  молчать </a:t>
            </a:r>
            <a:r>
              <a:rPr lang="ru-RU" sz="2800" dirty="0" smtClean="0"/>
              <a:t>(так как нередко бухгалтеру приходится хранить коммерческую тайну).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57422" y="214290"/>
            <a:ext cx="4614874" cy="795350"/>
          </a:xfrm>
        </p:spPr>
        <p:txBody>
          <a:bodyPr/>
          <a:lstStyle/>
          <a:p>
            <a:r>
              <a:rPr lang="ru-RU" dirty="0" smtClean="0"/>
              <a:t>Образование: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0" y="1142984"/>
            <a:ext cx="9144000" cy="5715016"/>
          </a:xfrm>
        </p:spPr>
        <p:txBody>
          <a:bodyPr>
            <a:normAutofit/>
          </a:bodyPr>
          <a:lstStyle/>
          <a:p>
            <a:r>
              <a:rPr lang="ru-RU" sz="2400" dirty="0" smtClean="0"/>
              <a:t>  Бухгалтер должен обладать знаниями по следующим направлениям:</a:t>
            </a:r>
            <a:br>
              <a:rPr lang="ru-RU" sz="2400" dirty="0" smtClean="0"/>
            </a:br>
            <a:r>
              <a:rPr lang="ru-RU" sz="2400" dirty="0" smtClean="0"/>
              <a:t> </a:t>
            </a:r>
          </a:p>
          <a:p>
            <a:pPr lvl="0">
              <a:buFont typeface="Wingdings" pitchFamily="2" charset="2"/>
              <a:buChar char="Ø"/>
            </a:pPr>
            <a:r>
              <a:rPr lang="ru-RU" sz="2400" dirty="0" smtClean="0"/>
              <a:t> бухгалтерский учет, налоговый учет,</a:t>
            </a:r>
          </a:p>
          <a:p>
            <a:pPr lvl="0">
              <a:buFont typeface="Wingdings" pitchFamily="2" charset="2"/>
              <a:buChar char="Ø"/>
            </a:pPr>
            <a:r>
              <a:rPr lang="ru-RU" sz="2400" dirty="0" smtClean="0"/>
              <a:t> финансовый анализ, основы аудита,</a:t>
            </a:r>
          </a:p>
          <a:p>
            <a:pPr lvl="0">
              <a:buFont typeface="Wingdings" pitchFamily="2" charset="2"/>
              <a:buChar char="Ø"/>
            </a:pPr>
            <a:r>
              <a:rPr lang="ru-RU" sz="2400" dirty="0" smtClean="0"/>
              <a:t> законодательство в бухгалтерской сфере,</a:t>
            </a:r>
          </a:p>
          <a:p>
            <a:pPr lvl="0"/>
            <a:r>
              <a:rPr lang="ru-RU" sz="2400" dirty="0" smtClean="0"/>
              <a:t>сведения о МСФО,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smtClean="0"/>
              <a:t> базовые знания компьютера, 1C, </a:t>
            </a:r>
            <a:r>
              <a:rPr lang="ru-RU" sz="2400" dirty="0" err="1" smtClean="0"/>
              <a:t>Exсel</a:t>
            </a:r>
            <a:r>
              <a:rPr lang="ru-RU" sz="2400" dirty="0" smtClean="0"/>
              <a:t>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0"/>
            <a:ext cx="7572428" cy="1143008"/>
          </a:xfrm>
        </p:spPr>
        <p:txBody>
          <a:bodyPr/>
          <a:lstStyle/>
          <a:p>
            <a:r>
              <a:rPr lang="ru-RU" dirty="0" smtClean="0"/>
              <a:t>Карьера и зарплата:</a:t>
            </a:r>
            <a:endParaRPr lang="ru-RU" dirty="0"/>
          </a:p>
        </p:txBody>
      </p:sp>
      <p:pic>
        <p:nvPicPr>
          <p:cNvPr id="6" name="Содержимое 5" descr="апоаплорлроаа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428727" y="1000108"/>
            <a:ext cx="6500859" cy="585789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572560" cy="1714512"/>
          </a:xfrm>
        </p:spPr>
        <p:txBody>
          <a:bodyPr numCol="1"/>
          <a:lstStyle/>
          <a:p>
            <a:r>
              <a:rPr lang="ru-RU" sz="4000" dirty="0" smtClean="0"/>
              <a:t>Выпускники данной специальности могут занимать должность:</a:t>
            </a:r>
            <a:endParaRPr lang="ru-RU" sz="40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0" y="2071678"/>
            <a:ext cx="9144000" cy="4786322"/>
          </a:xfrm>
        </p:spPr>
        <p:txBody>
          <a:bodyPr/>
          <a:lstStyle/>
          <a:p>
            <a:pPr algn="just">
              <a:buFont typeface="Wingdings" pitchFamily="2" charset="2"/>
              <a:buChar char="§"/>
            </a:pPr>
            <a:r>
              <a:rPr lang="ru-RU" sz="2800" dirty="0" smtClean="0"/>
              <a:t>  </a:t>
            </a:r>
            <a:r>
              <a:rPr lang="ru-RU" sz="3600" dirty="0" smtClean="0"/>
              <a:t>налоговый консультант;</a:t>
            </a:r>
          </a:p>
          <a:p>
            <a:pPr algn="just">
              <a:buFont typeface="Wingdings" pitchFamily="2" charset="2"/>
              <a:buChar char="§"/>
            </a:pPr>
            <a:r>
              <a:rPr lang="ru-RU" sz="3600" dirty="0" smtClean="0"/>
              <a:t>  финансовый аналитик;</a:t>
            </a:r>
          </a:p>
          <a:p>
            <a:pPr algn="just">
              <a:buFont typeface="Wingdings" pitchFamily="2" charset="2"/>
              <a:buChar char="§"/>
            </a:pPr>
            <a:r>
              <a:rPr lang="ru-RU" sz="3600" dirty="0" smtClean="0"/>
              <a:t>  бухгалтер инвестиционной компании;</a:t>
            </a:r>
          </a:p>
          <a:p>
            <a:pPr algn="just">
              <a:buFont typeface="Wingdings" pitchFamily="2" charset="2"/>
              <a:buChar char="§"/>
            </a:pPr>
            <a:r>
              <a:rPr lang="ru-RU" sz="3600" dirty="0" smtClean="0"/>
              <a:t>  бухгалтер управляющей компании;</a:t>
            </a:r>
          </a:p>
          <a:p>
            <a:pPr algn="just">
              <a:buFont typeface="Wingdings" pitchFamily="2" charset="2"/>
              <a:buChar char="§"/>
            </a:pPr>
            <a:r>
              <a:rPr lang="ru-RU" sz="3600" dirty="0" smtClean="0"/>
              <a:t>  инвестиционный консультант;</a:t>
            </a:r>
          </a:p>
          <a:p>
            <a:pPr algn="just">
              <a:buFont typeface="Wingdings" pitchFamily="2" charset="2"/>
              <a:buChar char="§"/>
            </a:pPr>
            <a:r>
              <a:rPr lang="ru-RU" sz="3600" dirty="0" smtClean="0"/>
              <a:t>  финансовый контролер;</a:t>
            </a:r>
          </a:p>
          <a:p>
            <a:pPr algn="just">
              <a:buFont typeface="Wingdings" pitchFamily="2" charset="2"/>
              <a:buChar char="§"/>
            </a:pPr>
            <a:r>
              <a:rPr lang="ru-RU" sz="3600" dirty="0" smtClean="0"/>
              <a:t>  помощник бухгалтера.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42910" y="214290"/>
            <a:ext cx="7901014" cy="866788"/>
          </a:xfrm>
        </p:spPr>
        <p:txBody>
          <a:bodyPr/>
          <a:lstStyle/>
          <a:p>
            <a:r>
              <a:rPr lang="ru-RU" dirty="0" smtClean="0"/>
              <a:t>Статистические данные: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0" y="1142984"/>
            <a:ext cx="9144000" cy="5715016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ru-RU" sz="2400" dirty="0" smtClean="0"/>
              <a:t>  Возрастной диапазон востребованных бухгалтеров - 23-50 лет; </a:t>
            </a:r>
            <a:br>
              <a:rPr lang="ru-RU" sz="2400" dirty="0" smtClean="0"/>
            </a:br>
            <a:r>
              <a:rPr lang="ru-RU" sz="2400" dirty="0" smtClean="0"/>
              <a:t>     бухгалтеры в возрасте до 30 лет составляют 60 % от общего</a:t>
            </a:r>
            <a:br>
              <a:rPr lang="ru-RU" sz="2400" dirty="0" smtClean="0"/>
            </a:br>
            <a:r>
              <a:rPr lang="ru-RU" sz="2400" dirty="0" smtClean="0"/>
              <a:t>     числа специалистов; в возрасте от 30 до 40 лет — 25 %, в</a:t>
            </a:r>
            <a:br>
              <a:rPr lang="ru-RU" sz="2400" dirty="0" smtClean="0"/>
            </a:br>
            <a:r>
              <a:rPr lang="ru-RU" sz="2400" dirty="0" smtClean="0"/>
              <a:t>     возрасте от 40 до 50 — 12 %;</a:t>
            </a:r>
          </a:p>
          <a:p>
            <a:pPr>
              <a:buFont typeface="Wingdings" pitchFamily="2" charset="2"/>
              <a:buChar char="v"/>
            </a:pPr>
            <a:r>
              <a:rPr lang="ru-RU" sz="2400" dirty="0" smtClean="0"/>
              <a:t>  95 % бухгалтеров — женщины;</a:t>
            </a:r>
          </a:p>
          <a:p>
            <a:pPr>
              <a:buFont typeface="Wingdings" pitchFamily="2" charset="2"/>
              <a:buChar char="v"/>
            </a:pPr>
            <a:r>
              <a:rPr lang="ru-RU" sz="2400" dirty="0" smtClean="0"/>
              <a:t>  57 % бухгалтеров владеют английским языком на базовом уровне</a:t>
            </a:r>
            <a:br>
              <a:rPr lang="ru-RU" sz="2400" dirty="0" smtClean="0"/>
            </a:br>
            <a:r>
              <a:rPr lang="ru-RU" sz="2400" dirty="0" smtClean="0"/>
              <a:t>     и на уровне, достаточном для чтения специализированной</a:t>
            </a:r>
            <a:br>
              <a:rPr lang="ru-RU" sz="2400" dirty="0" smtClean="0"/>
            </a:br>
            <a:r>
              <a:rPr lang="ru-RU" sz="2400" dirty="0" smtClean="0"/>
              <a:t>     литературы; на разговорном и на свободном уровнях — 8 %;</a:t>
            </a:r>
          </a:p>
          <a:p>
            <a:pPr>
              <a:buFont typeface="Wingdings" pitchFamily="2" charset="2"/>
              <a:buChar char="v"/>
            </a:pPr>
            <a:r>
              <a:rPr lang="ru-RU" sz="2400" dirty="0" smtClean="0"/>
              <a:t>  64 % бухгалтеров имеют высшее образование;</a:t>
            </a:r>
          </a:p>
          <a:p>
            <a:pPr>
              <a:buFont typeface="Wingdings" pitchFamily="2" charset="2"/>
              <a:buChar char="v"/>
            </a:pPr>
            <a:r>
              <a:rPr lang="ru-RU" sz="2400" dirty="0" smtClean="0"/>
              <a:t>  20 % — неполное высшее; </a:t>
            </a:r>
          </a:p>
          <a:p>
            <a:pPr>
              <a:buFont typeface="Wingdings" pitchFamily="2" charset="2"/>
              <a:buChar char="v"/>
            </a:pPr>
            <a:r>
              <a:rPr lang="ru-RU" sz="2400" dirty="0" smtClean="0"/>
              <a:t>  16 % — среднее специальное;</a:t>
            </a:r>
          </a:p>
          <a:p>
            <a:pPr>
              <a:buFont typeface="Wingdings" pitchFamily="2" charset="2"/>
              <a:buChar char="v"/>
            </a:pPr>
            <a:r>
              <a:rPr lang="ru-RU" sz="2400" dirty="0" smtClean="0"/>
              <a:t>  42 % бухгалтеров имеют водительские права категории «В».</a:t>
            </a:r>
          </a:p>
          <a:p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285728"/>
            <a:ext cx="7715272" cy="795374"/>
          </a:xfrm>
        </p:spPr>
        <p:txBody>
          <a:bodyPr/>
          <a:lstStyle/>
          <a:p>
            <a:r>
              <a:rPr lang="ru-RU" dirty="0" smtClean="0"/>
              <a:t>Праздники бухгалтеров: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42844" y="1785926"/>
            <a:ext cx="9001156" cy="3929090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ru-RU" sz="3200" dirty="0" smtClean="0"/>
              <a:t> </a:t>
            </a:r>
            <a:r>
              <a:rPr lang="ru-RU" dirty="0" smtClean="0"/>
              <a:t> </a:t>
            </a:r>
            <a:r>
              <a:rPr lang="ru-RU" sz="3200" dirty="0" smtClean="0"/>
              <a:t>16 июля – День бухгалтера Украины;</a:t>
            </a:r>
          </a:p>
          <a:p>
            <a:pPr>
              <a:buFont typeface="Wingdings" pitchFamily="2" charset="2"/>
              <a:buChar char="Ø"/>
            </a:pPr>
            <a:r>
              <a:rPr lang="ru-RU" sz="3200" dirty="0" smtClean="0"/>
              <a:t>  11 ноября – Международный день бухгалтерии;</a:t>
            </a:r>
          </a:p>
          <a:p>
            <a:pPr>
              <a:buFont typeface="Wingdings" pitchFamily="2" charset="2"/>
              <a:buChar char="Ø"/>
            </a:pPr>
            <a:r>
              <a:rPr lang="ru-RU" sz="3200" dirty="0" smtClean="0"/>
              <a:t>  15 ноября – День Петербургского  бухгалтера;</a:t>
            </a:r>
          </a:p>
          <a:p>
            <a:pPr>
              <a:buFont typeface="Wingdings" pitchFamily="2" charset="2"/>
              <a:buChar char="Ø"/>
            </a:pPr>
            <a:r>
              <a:rPr lang="ru-RU" sz="3200" dirty="0" smtClean="0"/>
              <a:t>  16 ноября – День Московского бухгалтера;</a:t>
            </a:r>
          </a:p>
          <a:p>
            <a:pPr>
              <a:buFont typeface="Wingdings" pitchFamily="2" charset="2"/>
              <a:buChar char="Ø"/>
            </a:pPr>
            <a:r>
              <a:rPr lang="ru-RU" sz="3200" dirty="0" smtClean="0"/>
              <a:t>  25 ноября - день публикации Федерального   </a:t>
            </a:r>
            <a:br>
              <a:rPr lang="ru-RU" sz="3200" dirty="0" smtClean="0"/>
            </a:br>
            <a:r>
              <a:rPr lang="ru-RU" sz="3200" dirty="0" smtClean="0"/>
              <a:t>    Закона «О бухгалтерском учете».</a:t>
            </a:r>
          </a:p>
          <a:p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85728"/>
            <a:ext cx="9144000" cy="5214950"/>
          </a:xfrm>
        </p:spPr>
        <p:txBody>
          <a:bodyPr/>
          <a:lstStyle/>
          <a:p>
            <a:pPr algn="ctr"/>
            <a:r>
              <a:rPr lang="ru-RU" sz="6000" dirty="0" smtClean="0"/>
              <a:t>Выбирайте специальность:</a:t>
            </a:r>
            <a:br>
              <a:rPr lang="ru-RU" sz="6000" dirty="0" smtClean="0"/>
            </a:br>
            <a:r>
              <a:rPr lang="ru-RU" sz="66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«Экономика и бухгалтерский учет(по отраслям)»</a:t>
            </a:r>
            <a:endParaRPr lang="ru-RU" sz="6600" dirty="0">
              <a:solidFill>
                <a:schemeClr val="bg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diplom-vuza-novogo-obrazca.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 rot="19325958">
            <a:off x="519402" y="1321418"/>
            <a:ext cx="3502016" cy="4986871"/>
          </a:xfrm>
        </p:spPr>
      </p:pic>
      <p:pic>
        <p:nvPicPr>
          <p:cNvPr id="10" name="Рисунок 9" descr="diploma_exhibition_1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4612" y="0"/>
            <a:ext cx="4098712" cy="6072166"/>
          </a:xfrm>
          <a:prstGeom prst="rect">
            <a:avLst/>
          </a:prstGeom>
        </p:spPr>
      </p:pic>
      <p:pic>
        <p:nvPicPr>
          <p:cNvPr id="11" name="Рисунок 10" descr="diplom-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399128">
            <a:off x="5045288" y="1634627"/>
            <a:ext cx="3569961" cy="49953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674</TotalTime>
  <Words>334</Words>
  <Application>Microsoft Office PowerPoint</Application>
  <PresentationFormat>Экран (4:3)</PresentationFormat>
  <Paragraphs>84</Paragraphs>
  <Slides>13</Slides>
  <Notes>12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Апекс</vt:lpstr>
      <vt:lpstr> Волжский институт экономики, педагогики и права Социально- педагогический колледж </vt:lpstr>
      <vt:lpstr>«Экономика и бухгалтерский учет (по отраслям)» 080110.51</vt:lpstr>
      <vt:lpstr>   О специальности:</vt:lpstr>
      <vt:lpstr>Чем занимается:</vt:lpstr>
      <vt:lpstr>Плюсы профессии:</vt:lpstr>
      <vt:lpstr>Требуемые личные качества:</vt:lpstr>
      <vt:lpstr>Образование:</vt:lpstr>
      <vt:lpstr>Карьера и зарплата:</vt:lpstr>
      <vt:lpstr>Выпускники данной специальности могут занимать должность:</vt:lpstr>
      <vt:lpstr>Статистические данные:</vt:lpstr>
      <vt:lpstr>Праздники бухгалтеров:</vt:lpstr>
      <vt:lpstr>Выбирайте специальность: «Экономика и бухгалтерский учет(по отраслям)»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«Экономика и бухгалтерский учет (по отраслям)» 080110.51</dc:title>
  <dc:creator>Василенко</dc:creator>
  <cp:lastModifiedBy>fkg003a</cp:lastModifiedBy>
  <cp:revision>68</cp:revision>
  <dcterms:created xsi:type="dcterms:W3CDTF">2010-11-01T15:34:53Z</dcterms:created>
  <dcterms:modified xsi:type="dcterms:W3CDTF">2014-02-26T06:56:03Z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392817</vt:lpwstr>
  </property>
  <property fmtid="{D5CDD505-2E9C-101B-9397-08002B2CF9AE}" name="NXPowerLiteSettings" pid="3">
    <vt:lpwstr>F7000400038000</vt:lpwstr>
  </property>
  <property fmtid="{D5CDD505-2E9C-101B-9397-08002B2CF9AE}" name="NXPowerLiteVersion" pid="4">
    <vt:lpwstr>D5.0.3</vt:lpwstr>
  </property>
</Properties>
</file>