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9/25/2011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vx2.narod.ru/Ne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A8%D1%80%D1%91%D1%82%D1%82%D0%B5%D1%80,_%D0%90%D0%BD%D1%82%D0%BE%D0%BD_%D0%A0%D0%B8%D1%82%D1%82%D0%B5%D1%80_%D1%84%D0%BE%D0%BD_%D0%9A%D1%80%D0%B8%D1%81%D1%82%D0%B5%D0%BB%D0%BB%D0%B8&amp;action=edit&amp;redlink=1" TargetMode="External"/><Relationship Id="rId2" Type="http://schemas.openxmlformats.org/officeDocument/2006/relationships/hyperlink" Target="http://ru.wikipedia.org/wiki/1847_%D0%B3%D0%BE%D0%B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E%D1%81%D1%84%D0%B8%D0%BD" TargetMode="External"/><Relationship Id="rId2" Type="http://schemas.openxmlformats.org/officeDocument/2006/relationships/hyperlink" Target="http://ru.wikipedia.org/wiki/%D0%9F%D0%94%D0%9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u.wikipedia.org/wiki/%D0%9B%D0%B5%D1%82%D0%B0%D0%BB%D1%8C%D0%BD%D0%B0%D1%8F_%D0%B4%D0%BE%D0%B7%D0%B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E%D1%81%D1%84%D0%B8%D0%BD" TargetMode="External"/><Relationship Id="rId2" Type="http://schemas.openxmlformats.org/officeDocument/2006/relationships/hyperlink" Target="http://ru.wikipedia.org/wiki/%D0%A4%D0%BE%D1%81%D1%84%D0%B8%D0%B4%D1%8B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A4%D0%BE%D1%81%D1%84%D0%B0%D1%82%D1%8B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а 49 из 417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43" y="0"/>
            <a:ext cx="577158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0" y="0"/>
            <a:ext cx="5334000" cy="1828800"/>
          </a:xfrm>
        </p:spPr>
        <p:txBody>
          <a:bodyPr/>
          <a:lstStyle/>
          <a:p>
            <a:r>
              <a:rPr lang="ru-RU" dirty="0" smtClean="0"/>
              <a:t>Фосфор и его соединения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9144000" cy="2819400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Составил:</a:t>
            </a:r>
          </a:p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учитель химии </a:t>
            </a:r>
          </a:p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МОУ «Средняя общеобразовательная </a:t>
            </a:r>
          </a:p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школа №92 с углубленным </a:t>
            </a:r>
          </a:p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изучением отдельных предметов» </a:t>
            </a:r>
          </a:p>
          <a:p>
            <a:pPr algn="r"/>
            <a:r>
              <a:rPr lang="ru-RU" sz="3600" b="1" dirty="0" smtClean="0">
                <a:solidFill>
                  <a:srgbClr val="00B0F0"/>
                </a:solidFill>
                <a:latin typeface="Monotype Corsiva" pitchFamily="66" charset="0"/>
              </a:rPr>
              <a:t>Барсуков Д. Б.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г</a:t>
            </a:r>
            <a:r>
              <a:rPr lang="ru-RU" sz="3600" b="1" dirty="0" smtClean="0">
                <a:solidFill>
                  <a:srgbClr val="00B0F0"/>
                </a:solidFill>
              </a:rPr>
              <a:t>. Кемерово</a:t>
            </a:r>
            <a:endParaRPr lang="ru-RU" sz="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410200" cy="1143000"/>
          </a:xfrm>
        </p:spPr>
        <p:txBody>
          <a:bodyPr/>
          <a:lstStyle/>
          <a:p>
            <a:r>
              <a:rPr lang="ru-RU" dirty="0" smtClean="0"/>
              <a:t>Строение атома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0" y="0"/>
            <a:ext cx="3048000" cy="6858000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Символ элемента:</a:t>
            </a:r>
            <a:r>
              <a:rPr lang="ru-RU" b="1" dirty="0" smtClean="0"/>
              <a:t> P. </a:t>
            </a:r>
            <a:br>
              <a:rPr lang="ru-RU" b="1" dirty="0" smtClean="0"/>
            </a:br>
            <a:r>
              <a:rPr lang="ru-RU" b="1" i="1" dirty="0" smtClean="0"/>
              <a:t>Атомный номер:</a:t>
            </a:r>
            <a:r>
              <a:rPr lang="ru-RU" b="1" dirty="0" smtClean="0"/>
              <a:t> 15.</a:t>
            </a:r>
            <a:br>
              <a:rPr lang="ru-RU" b="1" dirty="0" smtClean="0"/>
            </a:br>
            <a:r>
              <a:rPr lang="ru-RU" b="1" i="1" dirty="0" smtClean="0"/>
              <a:t>Положение в таблице:</a:t>
            </a:r>
            <a:r>
              <a:rPr lang="ru-RU" b="1" dirty="0" smtClean="0"/>
              <a:t> 3-й период, группа - VA (2)</a:t>
            </a:r>
            <a:br>
              <a:rPr lang="ru-RU" b="1" dirty="0" smtClean="0"/>
            </a:br>
            <a:r>
              <a:rPr lang="ru-RU" b="1" i="1" dirty="0" smtClean="0"/>
              <a:t>Относительная атомная масса:</a:t>
            </a:r>
            <a:r>
              <a:rPr lang="ru-RU" b="1" dirty="0" smtClean="0"/>
              <a:t> 30.973761</a:t>
            </a:r>
            <a:br>
              <a:rPr lang="ru-RU" b="1" dirty="0" smtClean="0"/>
            </a:br>
            <a:r>
              <a:rPr lang="ru-RU" b="1" i="1" dirty="0" smtClean="0"/>
              <a:t>Степени (жирным шрифтом выделена наиболее характерная):</a:t>
            </a:r>
            <a:r>
              <a:rPr lang="ru-RU" b="1" dirty="0" smtClean="0"/>
              <a:t> </a:t>
            </a:r>
            <a:endParaRPr lang="ru-RU" b="1" dirty="0" smtClean="0"/>
          </a:p>
          <a:p>
            <a:r>
              <a:rPr lang="ru-RU" dirty="0" smtClean="0"/>
              <a:t>-</a:t>
            </a:r>
            <a:r>
              <a:rPr lang="ru-RU" dirty="0" smtClean="0"/>
              <a:t>3,+1,+3,+4,</a:t>
            </a:r>
            <a:r>
              <a:rPr lang="ru-RU" b="1" dirty="0" smtClean="0"/>
              <a:t>+5</a:t>
            </a:r>
            <a:br>
              <a:rPr lang="ru-RU" b="1" dirty="0" smtClean="0"/>
            </a:br>
            <a:r>
              <a:rPr lang="ru-RU" b="1" i="1" dirty="0" smtClean="0"/>
              <a:t>Валентности (жирным шрифтом выделена наиболее характерная):</a:t>
            </a:r>
            <a:r>
              <a:rPr lang="ru-RU" b="1" dirty="0" smtClean="0"/>
              <a:t> I, III, VI,V</a:t>
            </a:r>
            <a:br>
              <a:rPr lang="ru-RU" b="1" dirty="0" smtClean="0"/>
            </a:br>
            <a:r>
              <a:rPr lang="ru-RU" b="1" i="1" dirty="0" err="1" smtClean="0"/>
              <a:t>Электроотрицательность</a:t>
            </a:r>
            <a:r>
              <a:rPr lang="ru-RU" b="1" i="1" dirty="0" smtClean="0"/>
              <a:t>:</a:t>
            </a:r>
            <a:r>
              <a:rPr lang="ru-RU" b="1" dirty="0" smtClean="0"/>
              <a:t> 2,10.</a:t>
            </a:r>
            <a:br>
              <a:rPr lang="ru-RU" b="1" dirty="0" smtClean="0"/>
            </a:br>
            <a:r>
              <a:rPr lang="ru-RU" b="1" i="1" dirty="0" smtClean="0"/>
              <a:t>Электронная конфигурация</a:t>
            </a:r>
            <a:r>
              <a:rPr lang="ru-RU" b="1" i="1" dirty="0" smtClean="0"/>
              <a:t>: </a:t>
            </a:r>
            <a:r>
              <a:rPr lang="ru-RU" b="1" dirty="0" smtClean="0"/>
              <a:t>[</a:t>
            </a:r>
            <a:r>
              <a:rPr lang="ru-RU" b="1" dirty="0" err="1" smtClean="0">
                <a:hlinkClick r:id="rId2"/>
              </a:rPr>
              <a:t>Ne</a:t>
            </a:r>
            <a:r>
              <a:rPr lang="ru-RU" b="1" dirty="0" smtClean="0"/>
              <a:t>]3s</a:t>
            </a:r>
            <a:r>
              <a:rPr lang="ru-RU" b="1" baseline="30000" dirty="0" smtClean="0"/>
              <a:t>2</a:t>
            </a:r>
            <a:r>
              <a:rPr lang="ru-RU" b="1" dirty="0" smtClean="0"/>
              <a:t>3р</a:t>
            </a:r>
            <a:r>
              <a:rPr lang="ru-RU" b="1" baseline="30000" dirty="0" smtClean="0"/>
              <a:t>3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6626" name="Picture 2" descr="Картинка 5 из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6674632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884238"/>
          </a:xfrm>
        </p:spPr>
        <p:txBody>
          <a:bodyPr/>
          <a:lstStyle/>
          <a:p>
            <a:r>
              <a:rPr lang="ru-RU" i="1" dirty="0" smtClean="0">
                <a:solidFill>
                  <a:srgbClr val="FFFF00"/>
                </a:solidFill>
              </a:rPr>
              <a:t>Нахождение в природе</a:t>
            </a:r>
            <a:endParaRPr lang="ru-RU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81400" y="685800"/>
            <a:ext cx="5562600" cy="6019800"/>
          </a:xfrm>
        </p:spPr>
        <p:txBody>
          <a:bodyPr>
            <a:normAutofit fontScale="92500" lnSpcReduction="10000"/>
          </a:bodyPr>
          <a:lstStyle/>
          <a:p>
            <a:r>
              <a:rPr lang="ru-RU" sz="2900" b="1" dirty="0" smtClean="0"/>
              <a:t>Содержание в земной коре 0,105% по массе, что значительно превосходит содержание, например, азота. В морской воде 0,07 мг/л. В свободном виде в природе фосфор не встречается, но он входит в состав 200 различных минералов. Наиболее известны фосфорит кальция </a:t>
            </a:r>
            <a:r>
              <a:rPr lang="ru-RU" sz="2900" b="1" dirty="0" err="1" smtClean="0"/>
              <a:t>Са</a:t>
            </a:r>
            <a:r>
              <a:rPr lang="ru-RU" sz="2900" b="1" baseline="-25000" dirty="0" smtClean="0"/>
              <a:t> 3</a:t>
            </a:r>
            <a:r>
              <a:rPr lang="ru-RU" sz="2900" b="1" dirty="0" smtClean="0"/>
              <a:t>(РО</a:t>
            </a:r>
            <a:r>
              <a:rPr lang="ru-RU" sz="2900" b="1" baseline="-25000" dirty="0" smtClean="0"/>
              <a:t>4</a:t>
            </a:r>
            <a:r>
              <a:rPr lang="ru-RU" sz="2900" b="1" dirty="0" smtClean="0"/>
              <a:t> )</a:t>
            </a:r>
            <a:r>
              <a:rPr lang="ru-RU" sz="2900" b="1" baseline="-25000" dirty="0" smtClean="0"/>
              <a:t> 3</a:t>
            </a:r>
            <a:r>
              <a:rPr lang="ru-RU" sz="2900" b="1" dirty="0" smtClean="0"/>
              <a:t> , апатиты (</a:t>
            </a:r>
            <a:r>
              <a:rPr lang="ru-RU" sz="2900" b="1" dirty="0" err="1" smtClean="0"/>
              <a:t>фторапатит</a:t>
            </a:r>
            <a:r>
              <a:rPr lang="ru-RU" sz="2900" b="1" dirty="0" smtClean="0"/>
              <a:t> 3Са</a:t>
            </a:r>
            <a:r>
              <a:rPr lang="ru-RU" sz="2900" b="1" baseline="-25000" dirty="0" smtClean="0"/>
              <a:t>3</a:t>
            </a:r>
            <a:r>
              <a:rPr lang="ru-RU" sz="2900" b="1" dirty="0" smtClean="0"/>
              <a:t>(РО</a:t>
            </a:r>
            <a:r>
              <a:rPr lang="ru-RU" sz="2900" b="1" baseline="-25000" dirty="0" smtClean="0"/>
              <a:t>4</a:t>
            </a:r>
            <a:r>
              <a:rPr lang="ru-RU" sz="2900" b="1" dirty="0" smtClean="0"/>
              <a:t>)</a:t>
            </a:r>
            <a:r>
              <a:rPr lang="ru-RU" sz="2900" b="1" baseline="-25000" dirty="0" smtClean="0"/>
              <a:t>3</a:t>
            </a:r>
            <a:r>
              <a:rPr lang="ru-RU" sz="2900" b="1" dirty="0" smtClean="0"/>
              <a:t>·СаF</a:t>
            </a:r>
            <a:r>
              <a:rPr lang="ru-RU" sz="2900" b="1" baseline="-25000" dirty="0" smtClean="0"/>
              <a:t>2</a:t>
            </a:r>
            <a:r>
              <a:rPr lang="ru-RU" sz="2900" b="1" dirty="0" smtClean="0"/>
              <a:t>, или, Ca</a:t>
            </a:r>
            <a:r>
              <a:rPr lang="ru-RU" sz="2900" b="1" baseline="-25000" dirty="0" smtClean="0"/>
              <a:t>5</a:t>
            </a:r>
            <a:r>
              <a:rPr lang="ru-RU" sz="2900" b="1" dirty="0" smtClean="0"/>
              <a:t>(PO</a:t>
            </a:r>
            <a:r>
              <a:rPr lang="ru-RU" sz="2900" b="1" baseline="-25000" dirty="0" smtClean="0"/>
              <a:t>4</a:t>
            </a:r>
            <a:r>
              <a:rPr lang="ru-RU" sz="2900" b="1" dirty="0" smtClean="0"/>
              <a:t>)</a:t>
            </a:r>
            <a:r>
              <a:rPr lang="ru-RU" sz="2900" b="1" baseline="-25000" dirty="0" smtClean="0"/>
              <a:t>3</a:t>
            </a:r>
            <a:r>
              <a:rPr lang="ru-RU" sz="2900" b="1" dirty="0" smtClean="0"/>
              <a:t>F), монацит ,бирюза. Фосфор входит в состав всех живых организмов</a:t>
            </a:r>
            <a:r>
              <a:rPr lang="ru-RU" sz="2900" b="1" dirty="0" smtClean="0"/>
              <a:t>.</a:t>
            </a:r>
            <a:endParaRPr lang="ru-RU" sz="2900" b="1" i="1" dirty="0" smtClean="0"/>
          </a:p>
          <a:p>
            <a:endParaRPr lang="ru-RU" dirty="0"/>
          </a:p>
        </p:txBody>
      </p:sp>
      <p:pic>
        <p:nvPicPr>
          <p:cNvPr id="27650" name="Picture 2" descr="Картинка 1 из 360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3886200" cy="3429000"/>
          </a:xfrm>
          <a:prstGeom prst="rect">
            <a:avLst/>
          </a:prstGeom>
          <a:noFill/>
        </p:spPr>
      </p:pic>
      <p:pic>
        <p:nvPicPr>
          <p:cNvPr id="27652" name="Picture 4" descr="Картинка 11 из 360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5200"/>
            <a:ext cx="38862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/>
              <a:t>Физические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0160"/>
          </a:xfrm>
        </p:spPr>
        <p:txBody>
          <a:bodyPr/>
          <a:lstStyle/>
          <a:p>
            <a:r>
              <a:rPr lang="ru-RU" dirty="0" smtClean="0"/>
              <a:t>Элементарный фосфор в обычных условиях представляет собой несколько устойчивых аллотропических модификаций; </a:t>
            </a:r>
            <a:r>
              <a:rPr lang="ru-RU" dirty="0" smtClean="0"/>
              <a:t>вопрос аллотропии</a:t>
            </a:r>
            <a:r>
              <a:rPr lang="ru-RU" dirty="0" smtClean="0"/>
              <a:t> фосфора сложен и до конца не решён. Обычно выделяют четыре модификации простого вещества — белый, красный, черный и металлический фосфор.</a:t>
            </a:r>
            <a:endParaRPr lang="ru-RU" dirty="0"/>
          </a:p>
        </p:txBody>
      </p:sp>
      <p:pic>
        <p:nvPicPr>
          <p:cNvPr id="28674" name="Picture 2" descr="http://upload.wikimedia.org/wikipedia/commons/8/88/PhosphComb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62400"/>
            <a:ext cx="91440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4724400" cy="66294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Красный фосфор, также называемый фиолетовым фосфором, — это более </a:t>
            </a:r>
            <a:r>
              <a:rPr lang="ru-RU" dirty="0" err="1" smtClean="0"/>
              <a:t>термодинамически</a:t>
            </a:r>
            <a:r>
              <a:rPr lang="ru-RU" dirty="0" smtClean="0"/>
              <a:t> стабильная модификация элементарного фосфора. Впервые он был получен в </a:t>
            </a:r>
            <a:r>
              <a:rPr lang="ru-RU" dirty="0" smtClean="0">
                <a:hlinkClick r:id="rId2" tooltip="1847 год"/>
              </a:rPr>
              <a:t>1847 году</a:t>
            </a:r>
            <a:r>
              <a:rPr lang="ru-RU" dirty="0" smtClean="0"/>
              <a:t> в Швеции австрийским химиком </a:t>
            </a:r>
            <a:r>
              <a:rPr lang="ru-RU" dirty="0" smtClean="0">
                <a:hlinkClick r:id="rId3" tooltip="Шрёттер, Антон Риттер фон Кристелли (страница отсутствует)"/>
              </a:rPr>
              <a:t>А. </a:t>
            </a:r>
            <a:r>
              <a:rPr lang="ru-RU" dirty="0" err="1" smtClean="0">
                <a:hlinkClick r:id="rId3" tooltip="Шрёттер, Антон Риттер фон Кристелли (страница отсутствует)"/>
              </a:rPr>
              <a:t>Шрёттером</a:t>
            </a:r>
            <a:r>
              <a:rPr lang="ru-RU" dirty="0" smtClean="0"/>
              <a:t> при нагревании белого фосфора при 500 °С в атмосфере </a:t>
            </a:r>
            <a:r>
              <a:rPr lang="ru-RU" dirty="0" smtClean="0"/>
              <a:t>угарного газа</a:t>
            </a:r>
            <a:r>
              <a:rPr lang="ru-RU" dirty="0" smtClean="0"/>
              <a:t> (СО) в запаянной стеклянной ампуле.</a:t>
            </a:r>
          </a:p>
          <a:p>
            <a:r>
              <a:rPr lang="ru-RU" dirty="0" smtClean="0"/>
              <a:t>Красный фосфор имеет формулу </a:t>
            </a:r>
            <a:r>
              <a:rPr lang="ru-RU" dirty="0" err="1" smtClean="0"/>
              <a:t>Р</a:t>
            </a:r>
            <a:r>
              <a:rPr lang="ru-RU" baseline="-25000" dirty="0" err="1" smtClean="0"/>
              <a:t>n</a:t>
            </a:r>
            <a:r>
              <a:rPr lang="ru-RU" dirty="0" smtClean="0"/>
              <a:t> и представляет собой </a:t>
            </a:r>
            <a:r>
              <a:rPr lang="ru-RU" dirty="0" smtClean="0"/>
              <a:t>полимер</a:t>
            </a:r>
            <a:r>
              <a:rPr lang="ru-RU" dirty="0" smtClean="0"/>
              <a:t> со сложной структурой.</a:t>
            </a:r>
          </a:p>
          <a:p>
            <a:endParaRPr lang="ru-RU" dirty="0"/>
          </a:p>
        </p:txBody>
      </p:sp>
      <p:pic>
        <p:nvPicPr>
          <p:cNvPr id="29700" name="Picture 4" descr="Картинка 29 из 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5669" y="3124200"/>
            <a:ext cx="2328331" cy="1676400"/>
          </a:xfrm>
          <a:prstGeom prst="rect">
            <a:avLst/>
          </a:prstGeom>
          <a:noFill/>
        </p:spPr>
      </p:pic>
      <p:pic>
        <p:nvPicPr>
          <p:cNvPr id="29702" name="Picture 6" descr="Картинка 1 из 13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0"/>
            <a:ext cx="44450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228600" y="0"/>
            <a:ext cx="4876800" cy="6629400"/>
          </a:xfrm>
        </p:spPr>
        <p:txBody>
          <a:bodyPr>
            <a:normAutofit fontScale="55000" lnSpcReduction="20000"/>
          </a:bodyPr>
          <a:lstStyle/>
          <a:p>
            <a:r>
              <a:rPr lang="ru-RU" sz="4700" dirty="0" smtClean="0"/>
              <a:t>Неочищенный </a:t>
            </a:r>
            <a:r>
              <a:rPr lang="ru-RU" sz="4700" dirty="0" smtClean="0"/>
              <a:t>белый фосфор обычно называют «жёлтый фосфор». Сильно ядовитое (</a:t>
            </a:r>
            <a:r>
              <a:rPr lang="ru-RU" sz="4700" dirty="0" smtClean="0">
                <a:hlinkClick r:id="rId2" tooltip="ПДК"/>
              </a:rPr>
              <a:t>ПДК</a:t>
            </a:r>
            <a:r>
              <a:rPr lang="ru-RU" sz="4700" dirty="0" smtClean="0"/>
              <a:t> в атмосферном воздухе 0,0005 мг/м³), огнеопасное кристаллическое вещество от светло-жёлтого до тёмно-бурого цвета. Удельный вес 1,83 г/см³, плавится при +34 °C, кипит при +280 °C. В воде не растворяется, на воздухе легко окисляется и самовоспламеняется. Горит ослепительным ярко-зеленым пламенем с выделением густого белого дыма — мелких частичек </a:t>
            </a:r>
            <a:r>
              <a:rPr lang="ru-RU" sz="4700" dirty="0" err="1" smtClean="0"/>
              <a:t>декаоксида</a:t>
            </a:r>
            <a:r>
              <a:rPr lang="ru-RU" sz="4700" dirty="0" smtClean="0"/>
              <a:t> </a:t>
            </a:r>
            <a:r>
              <a:rPr lang="ru-RU" sz="4700" dirty="0" err="1" smtClean="0"/>
              <a:t>тетрафосфора</a:t>
            </a:r>
            <a:r>
              <a:rPr lang="ru-RU" sz="4700" dirty="0" smtClean="0"/>
              <a:t> </a:t>
            </a:r>
            <a:r>
              <a:rPr lang="ru-RU" sz="4700" dirty="0" smtClean="0"/>
              <a:t>P</a:t>
            </a:r>
            <a:r>
              <a:rPr lang="ru-RU" sz="4700" baseline="-25000" dirty="0" smtClean="0"/>
              <a:t>4</a:t>
            </a:r>
            <a:r>
              <a:rPr lang="ru-RU" sz="4700" dirty="0" smtClean="0"/>
              <a:t>O</a:t>
            </a:r>
            <a:r>
              <a:rPr lang="ru-RU" sz="4700" baseline="-25000" dirty="0" smtClean="0"/>
              <a:t>10</a:t>
            </a:r>
            <a:r>
              <a:rPr lang="ru-RU" sz="4700" dirty="0" smtClean="0"/>
              <a:t>. </a:t>
            </a:r>
            <a:endParaRPr lang="ru-RU" sz="4700" dirty="0" smtClean="0"/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191000" y="1600200"/>
            <a:ext cx="4953000" cy="5105400"/>
          </a:xfrm>
        </p:spPr>
        <p:txBody>
          <a:bodyPr>
            <a:noAutofit/>
          </a:bodyPr>
          <a:lstStyle/>
          <a:p>
            <a:endParaRPr lang="ru-RU" sz="2100" dirty="0" smtClean="0"/>
          </a:p>
          <a:p>
            <a:endParaRPr lang="ru-RU" sz="2100" dirty="0" smtClean="0"/>
          </a:p>
          <a:p>
            <a:pPr>
              <a:buNone/>
            </a:pPr>
            <a:endParaRPr lang="ru-RU" sz="2100" dirty="0" smtClean="0"/>
          </a:p>
          <a:p>
            <a:r>
              <a:rPr lang="ru-RU" sz="2000" b="1" dirty="0" smtClean="0"/>
              <a:t>Несмотря </a:t>
            </a:r>
            <a:r>
              <a:rPr lang="ru-RU" sz="2000" b="1" dirty="0" smtClean="0"/>
              <a:t>на то, что в результате реакции между фосфором и водой (4Р + 6Н</a:t>
            </a:r>
            <a:r>
              <a:rPr lang="ru-RU" sz="2000" b="1" baseline="-25000" dirty="0" smtClean="0"/>
              <a:t>2</a:t>
            </a:r>
            <a:r>
              <a:rPr lang="ru-RU" sz="2000" b="1" dirty="0" smtClean="0"/>
              <a:t>О → РН</a:t>
            </a:r>
            <a:r>
              <a:rPr lang="ru-RU" sz="2000" b="1" baseline="-25000" dirty="0" smtClean="0"/>
              <a:t>3</a:t>
            </a:r>
            <a:r>
              <a:rPr lang="ru-RU" sz="2000" b="1" dirty="0" smtClean="0"/>
              <a:t> + 3Н</a:t>
            </a:r>
            <a:r>
              <a:rPr lang="ru-RU" sz="2000" b="1" baseline="-25000" dirty="0" smtClean="0"/>
              <a:t>3</a:t>
            </a:r>
            <a:r>
              <a:rPr lang="ru-RU" sz="2000" b="1" dirty="0" smtClean="0"/>
              <a:t>РО</a:t>
            </a:r>
            <a:r>
              <a:rPr lang="ru-RU" sz="2000" b="1" baseline="-25000" dirty="0" smtClean="0"/>
              <a:t>2</a:t>
            </a:r>
            <a:r>
              <a:rPr lang="ru-RU" sz="2000" b="1" dirty="0" smtClean="0"/>
              <a:t>) выделяется ядовитый газ </a:t>
            </a:r>
            <a:r>
              <a:rPr lang="ru-RU" sz="2000" b="1" dirty="0" err="1" smtClean="0">
                <a:hlinkClick r:id="rId3" tooltip="Фосфин"/>
              </a:rPr>
              <a:t>фосфин</a:t>
            </a:r>
            <a:r>
              <a:rPr lang="ru-RU" sz="2000" b="1" dirty="0" smtClean="0"/>
              <a:t> (</a:t>
            </a:r>
            <a:r>
              <a:rPr lang="ru-RU" sz="2000" b="1" dirty="0" smtClean="0"/>
              <a:t>РН</a:t>
            </a:r>
            <a:r>
              <a:rPr lang="ru-RU" sz="2000" b="1" baseline="-25000" dirty="0" smtClean="0"/>
              <a:t>3</a:t>
            </a:r>
            <a:r>
              <a:rPr lang="ru-RU" sz="2000" b="1" dirty="0" smtClean="0"/>
              <a:t>), для тушения фосфора используют воду в больших количествах (для снижения температуры очага возгорания и перевода фосфора в твердое состояние) или раствор сульфата меди (медного купороса), после гашения фосфор засыпают влажным песком</a:t>
            </a:r>
            <a:r>
              <a:rPr lang="ru-RU" sz="2000" b="1" dirty="0" smtClean="0"/>
              <a:t>.).</a:t>
            </a:r>
            <a:endParaRPr lang="ru-RU" sz="2000" b="1" dirty="0"/>
          </a:p>
        </p:txBody>
      </p:sp>
      <p:pic>
        <p:nvPicPr>
          <p:cNvPr id="5" name="Picture 2" descr="Картинка 22 из 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0"/>
            <a:ext cx="3733800" cy="2743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52400" y="0"/>
            <a:ext cx="5257800" cy="6400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Белый фосфор представляет собой белое вещество (из-за примесей может иметь желтоватый </a:t>
            </a:r>
            <a:r>
              <a:rPr lang="ru-RU" b="1" dirty="0" smtClean="0"/>
              <a:t>оттенок) </a:t>
            </a:r>
            <a:r>
              <a:rPr lang="ru-RU" b="1" dirty="0" smtClean="0"/>
              <a:t>с температурой плавления 44,1 °С. По внешнему виду он очень похож на очищенный воск или </a:t>
            </a:r>
            <a:r>
              <a:rPr lang="ru-RU" b="1" dirty="0" smtClean="0"/>
              <a:t>парафин, </a:t>
            </a:r>
            <a:r>
              <a:rPr lang="ru-RU" b="1" dirty="0" smtClean="0"/>
              <a:t>легко режется ножом и деформируется от небольших усилий.</a:t>
            </a:r>
          </a:p>
          <a:p>
            <a:r>
              <a:rPr lang="ru-RU" b="1" dirty="0" smtClean="0"/>
              <a:t>Белый фосфор имеет молекулярное строение; формула P</a:t>
            </a:r>
            <a:r>
              <a:rPr lang="ru-RU" b="1" baseline="-25000" dirty="0" smtClean="0"/>
              <a:t>4</a:t>
            </a:r>
            <a:r>
              <a:rPr lang="ru-RU" b="1" dirty="0" smtClean="0"/>
              <a:t>. Отливаемый в инертной атмосфере в виде палочек (слитков), он сохраняется в отсутствии </a:t>
            </a:r>
            <a:r>
              <a:rPr lang="ru-RU" b="1" dirty="0" smtClean="0"/>
              <a:t>воздуха</a:t>
            </a:r>
            <a:r>
              <a:rPr lang="ru-RU" b="1" dirty="0" smtClean="0"/>
              <a:t> под слоем очищенной воды или в специальных инертных средах.</a:t>
            </a:r>
          </a:p>
          <a:p>
            <a:r>
              <a:rPr lang="ru-RU" b="1" dirty="0" smtClean="0"/>
              <a:t>Белый фосфор не только активен химически, но и весьма </a:t>
            </a:r>
            <a:r>
              <a:rPr lang="ru-RU" b="1" dirty="0" smtClean="0"/>
              <a:t>ядовит</a:t>
            </a:r>
            <a:r>
              <a:rPr lang="ru-RU" b="1" dirty="0" smtClean="0"/>
              <a:t> (вызывает поражение костей, костного мозга, некроз челюстей). </a:t>
            </a:r>
            <a:r>
              <a:rPr lang="ru-RU" b="1" dirty="0" smtClean="0">
                <a:hlinkClick r:id="rId2" tooltip="Летальная доза"/>
              </a:rPr>
              <a:t>Летальная доза</a:t>
            </a:r>
            <a:r>
              <a:rPr lang="ru-RU" b="1" dirty="0" smtClean="0"/>
              <a:t> белого фосфора для взрослого мужчины составляет 0,05—0,1 г.</a:t>
            </a:r>
            <a:endParaRPr lang="ru-RU" b="1" dirty="0"/>
          </a:p>
        </p:txBody>
      </p:sp>
      <p:pic>
        <p:nvPicPr>
          <p:cNvPr id="4" name="Picture 8" descr="Картинка 3 из 25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8400" y="3733800"/>
            <a:ext cx="41656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Взаимодействие с простыми веществами</a:t>
            </a:r>
          </a:p>
          <a:p>
            <a:r>
              <a:rPr lang="ru-RU" dirty="0" smtClean="0"/>
              <a:t>Фосфор легко окисляется </a:t>
            </a:r>
            <a:r>
              <a:rPr lang="ru-RU" dirty="0" smtClean="0"/>
              <a:t>кислородом:</a:t>
            </a:r>
            <a:endParaRPr lang="ru-RU" dirty="0" smtClean="0"/>
          </a:p>
          <a:p>
            <a:r>
              <a:rPr lang="ru-RU" dirty="0" smtClean="0"/>
              <a:t>4P + 5O</a:t>
            </a:r>
            <a:r>
              <a:rPr lang="ru-RU" baseline="-25000" dirty="0" smtClean="0"/>
              <a:t>2</a:t>
            </a:r>
            <a:r>
              <a:rPr lang="ru-RU" dirty="0" smtClean="0"/>
              <a:t> → 2P</a:t>
            </a:r>
            <a:r>
              <a:rPr lang="ru-RU" baseline="-25000" dirty="0" smtClean="0"/>
              <a:t>2</a:t>
            </a:r>
            <a:r>
              <a:rPr lang="ru-RU" dirty="0" smtClean="0"/>
              <a:t>O</a:t>
            </a:r>
            <a:r>
              <a:rPr lang="ru-RU" baseline="-25000" dirty="0" smtClean="0"/>
              <a:t>5</a:t>
            </a:r>
            <a:r>
              <a:rPr lang="ru-RU" dirty="0" smtClean="0"/>
              <a:t> (с избытком кислорода),</a:t>
            </a:r>
          </a:p>
          <a:p>
            <a:r>
              <a:rPr lang="ru-RU" dirty="0" smtClean="0"/>
              <a:t>4P + 3O</a:t>
            </a:r>
            <a:r>
              <a:rPr lang="ru-RU" baseline="-25000" dirty="0" smtClean="0"/>
              <a:t>2</a:t>
            </a:r>
            <a:r>
              <a:rPr lang="ru-RU" dirty="0" smtClean="0"/>
              <a:t> → 2P</a:t>
            </a:r>
            <a:r>
              <a:rPr lang="ru-RU" baseline="-25000" dirty="0" smtClean="0"/>
              <a:t>2</a:t>
            </a:r>
            <a:r>
              <a:rPr lang="ru-RU" dirty="0" smtClean="0"/>
              <a:t>O</a:t>
            </a:r>
            <a:r>
              <a:rPr lang="ru-RU" baseline="-25000" dirty="0" smtClean="0"/>
              <a:t>3</a:t>
            </a:r>
            <a:r>
              <a:rPr lang="ru-RU" dirty="0" smtClean="0"/>
              <a:t> (при медленном окислении или при недостатке кислорода).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9283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Взаимодействует со многими простыми веществами — </a:t>
            </a:r>
            <a:r>
              <a:rPr lang="ru-RU" dirty="0" smtClean="0"/>
              <a:t>галогенами,</a:t>
            </a:r>
            <a:r>
              <a:rPr lang="ru-RU" dirty="0" smtClean="0"/>
              <a:t> </a:t>
            </a:r>
            <a:r>
              <a:rPr lang="ru-RU" dirty="0" smtClean="0"/>
              <a:t>серой, </a:t>
            </a:r>
            <a:r>
              <a:rPr lang="ru-RU" dirty="0" smtClean="0"/>
              <a:t>некоторыми металлами, проявляя окислительные и восстановительные свойства:</a:t>
            </a:r>
          </a:p>
          <a:p>
            <a:r>
              <a:rPr lang="ru-RU" dirty="0" smtClean="0"/>
              <a:t>с металлами — </a:t>
            </a:r>
            <a:r>
              <a:rPr lang="ru-RU" dirty="0" smtClean="0"/>
              <a:t>окислитель, </a:t>
            </a:r>
            <a:r>
              <a:rPr lang="ru-RU" dirty="0" smtClean="0"/>
              <a:t>образует </a:t>
            </a:r>
            <a:r>
              <a:rPr lang="ru-RU" dirty="0" smtClean="0">
                <a:hlinkClick r:id="rId2" tooltip="Фосфиды"/>
              </a:rPr>
              <a:t>фосфиды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2P + 3Ca → Ca</a:t>
            </a:r>
            <a:r>
              <a:rPr lang="ru-RU" baseline="-25000" dirty="0" smtClean="0"/>
              <a:t>3</a:t>
            </a:r>
            <a:r>
              <a:rPr lang="ru-RU" dirty="0" smtClean="0"/>
              <a:t>P</a:t>
            </a:r>
            <a:r>
              <a:rPr lang="ru-RU" baseline="-25000" dirty="0" smtClean="0"/>
              <a:t>2</a:t>
            </a:r>
            <a:r>
              <a:rPr lang="ru-RU" dirty="0" smtClean="0"/>
              <a:t>,</a:t>
            </a:r>
          </a:p>
          <a:p>
            <a:r>
              <a:rPr lang="ru-RU" dirty="0" smtClean="0"/>
              <a:t>2P + 3Mg → Mg</a:t>
            </a:r>
            <a:r>
              <a:rPr lang="ru-RU" baseline="-25000" dirty="0" smtClean="0"/>
              <a:t>3</a:t>
            </a:r>
            <a:r>
              <a:rPr lang="ru-RU" dirty="0" smtClean="0"/>
              <a:t>P</a:t>
            </a:r>
            <a:r>
              <a:rPr lang="ru-RU" baseline="-25000" dirty="0" smtClean="0"/>
              <a:t>2</a:t>
            </a:r>
            <a:r>
              <a:rPr lang="ru-RU" dirty="0" smtClean="0"/>
              <a:t>.</a:t>
            </a:r>
          </a:p>
          <a:p>
            <a:r>
              <a:rPr lang="ru-RU" dirty="0" smtClean="0"/>
              <a:t>фосфиды разлагаются водой и кислотами с образованием </a:t>
            </a:r>
            <a:r>
              <a:rPr lang="ru-RU" dirty="0" err="1" smtClean="0">
                <a:hlinkClick r:id="rId3" tooltip="Фосфин"/>
              </a:rPr>
              <a:t>фосфина</a:t>
            </a:r>
            <a:endParaRPr lang="ru-RU" dirty="0" smtClean="0"/>
          </a:p>
          <a:p>
            <a:r>
              <a:rPr lang="ru-RU" dirty="0" smtClean="0"/>
              <a:t>с неметаллами — </a:t>
            </a:r>
            <a:r>
              <a:rPr lang="ru-RU" dirty="0" smtClean="0"/>
              <a:t>восстановитель:</a:t>
            </a:r>
            <a:endParaRPr lang="ru-RU" dirty="0" smtClean="0"/>
          </a:p>
          <a:p>
            <a:r>
              <a:rPr lang="ru-RU" dirty="0" smtClean="0"/>
              <a:t>2P + 3S → P</a:t>
            </a:r>
            <a:r>
              <a:rPr lang="ru-RU" baseline="-25000" dirty="0" smtClean="0"/>
              <a:t>2</a:t>
            </a:r>
            <a:r>
              <a:rPr lang="ru-RU" dirty="0" smtClean="0"/>
              <a:t>S</a:t>
            </a:r>
            <a:r>
              <a:rPr lang="ru-RU" baseline="-25000" dirty="0" smtClean="0"/>
              <a:t>3</a:t>
            </a:r>
            <a:r>
              <a:rPr lang="ru-RU" dirty="0" smtClean="0"/>
              <a:t>,</a:t>
            </a:r>
          </a:p>
          <a:p>
            <a:r>
              <a:rPr lang="ru-RU" dirty="0" smtClean="0"/>
              <a:t>2P + 3Cl</a:t>
            </a:r>
            <a:r>
              <a:rPr lang="ru-RU" baseline="-25000" dirty="0" smtClean="0"/>
              <a:t>2</a:t>
            </a:r>
            <a:r>
              <a:rPr lang="ru-RU" dirty="0" smtClean="0"/>
              <a:t> → 2PCl</a:t>
            </a:r>
            <a:r>
              <a:rPr lang="ru-RU" baseline="-25000" dirty="0" smtClean="0"/>
              <a:t>3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Не взаимодействует с</a:t>
            </a:r>
            <a:r>
              <a:rPr lang="ru-RU" smtClean="0"/>
              <a:t> </a:t>
            </a:r>
            <a:r>
              <a:rPr lang="ru-RU" smtClean="0"/>
              <a:t>водородом. </a:t>
            </a:r>
            <a:r>
              <a:rPr lang="ru-RU" dirty="0" err="1" smtClean="0"/>
              <a:t>Фосфин</a:t>
            </a:r>
            <a:r>
              <a:rPr lang="ru-RU" dirty="0" smtClean="0"/>
              <a:t> можно получить из фосфидов:</a:t>
            </a:r>
          </a:p>
          <a:p>
            <a:r>
              <a:rPr lang="ru-RU" dirty="0" smtClean="0"/>
              <a:t>Са</a:t>
            </a:r>
            <a:r>
              <a:rPr lang="ru-RU" baseline="-25000" dirty="0" smtClean="0"/>
              <a:t>3</a:t>
            </a:r>
            <a:r>
              <a:rPr lang="ru-RU" dirty="0" smtClean="0"/>
              <a:t>Р</a:t>
            </a:r>
            <a:r>
              <a:rPr lang="ru-RU" baseline="-25000" dirty="0" smtClean="0"/>
              <a:t>2</a:t>
            </a:r>
            <a:r>
              <a:rPr lang="ru-RU" dirty="0" smtClean="0"/>
              <a:t> + </a:t>
            </a:r>
            <a:r>
              <a:rPr lang="en-US" dirty="0" smtClean="0"/>
              <a:t>6HCl = 3CaCl</a:t>
            </a:r>
            <a:r>
              <a:rPr lang="en-US" baseline="-25000" dirty="0" smtClean="0"/>
              <a:t>2</a:t>
            </a:r>
            <a:r>
              <a:rPr lang="en-US" dirty="0" smtClean="0"/>
              <a:t> + 2PH</a:t>
            </a:r>
            <a:r>
              <a:rPr lang="en-US" baseline="-25000" dirty="0" smtClean="0"/>
              <a:t>3</a:t>
            </a:r>
            <a:endParaRPr lang="ru-RU" baseline="-25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ФОСФОРНАЯ КИСЛОТА.ФОСФАТЫ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71600"/>
            <a:ext cx="8991600" cy="5105400"/>
          </a:xfrm>
        </p:spPr>
        <p:txBody>
          <a:bodyPr>
            <a:noAutofit/>
          </a:bodyPr>
          <a:lstStyle/>
          <a:p>
            <a:r>
              <a:rPr lang="ru-RU" sz="2500" dirty="0" smtClean="0"/>
              <a:t>Это твёрдое прозрачное кристаллическое вещество, хорошо растворимое в воде.</a:t>
            </a:r>
          </a:p>
          <a:p>
            <a:r>
              <a:rPr lang="ru-RU" sz="2500" dirty="0" smtClean="0"/>
              <a:t>Отличительной реакцией ортофосфорной кислоты </a:t>
            </a:r>
            <a:r>
              <a:rPr lang="ru-RU" sz="2500" dirty="0" smtClean="0"/>
              <a:t>является </a:t>
            </a:r>
            <a:r>
              <a:rPr lang="ru-RU" sz="2500" dirty="0" smtClean="0"/>
              <a:t>реакция с нитратом серебра — образуется жёлтый осадок:</a:t>
            </a:r>
          </a:p>
          <a:p>
            <a:r>
              <a:rPr lang="ru-RU" sz="2500" dirty="0" smtClean="0"/>
              <a:t>Н</a:t>
            </a:r>
            <a:r>
              <a:rPr lang="ru-RU" sz="2500" baseline="-25000" dirty="0" smtClean="0"/>
              <a:t>3</a:t>
            </a:r>
            <a:r>
              <a:rPr lang="ru-RU" sz="2500" dirty="0" smtClean="0"/>
              <a:t>РО</a:t>
            </a:r>
            <a:r>
              <a:rPr lang="ru-RU" sz="2500" baseline="-25000" dirty="0" smtClean="0"/>
              <a:t>4</a:t>
            </a:r>
            <a:r>
              <a:rPr lang="ru-RU" sz="2500" dirty="0" smtClean="0"/>
              <a:t> + </a:t>
            </a:r>
            <a:r>
              <a:rPr lang="ru-RU" sz="2500" dirty="0" smtClean="0"/>
              <a:t>3</a:t>
            </a:r>
          </a:p>
          <a:p>
            <a:r>
              <a:rPr lang="ru-RU" sz="2500" dirty="0" smtClean="0"/>
              <a:t>AgNO</a:t>
            </a:r>
            <a:r>
              <a:rPr lang="ru-RU" sz="2500" baseline="-25000" dirty="0" smtClean="0"/>
              <a:t>3</a:t>
            </a:r>
            <a:r>
              <a:rPr lang="ru-RU" sz="2500" dirty="0" smtClean="0"/>
              <a:t> = Ag</a:t>
            </a:r>
            <a:r>
              <a:rPr lang="ru-RU" sz="2500" baseline="-25000" dirty="0" smtClean="0"/>
              <a:t>3</a:t>
            </a:r>
            <a:r>
              <a:rPr lang="ru-RU" sz="2500" dirty="0" smtClean="0"/>
              <a:t>PO</a:t>
            </a:r>
            <a:r>
              <a:rPr lang="ru-RU" sz="2500" baseline="-25000" dirty="0" smtClean="0"/>
              <a:t>4</a:t>
            </a:r>
            <a:r>
              <a:rPr lang="ru-RU" sz="2500" dirty="0" smtClean="0"/>
              <a:t> + 3HNO</a:t>
            </a:r>
            <a:r>
              <a:rPr lang="ru-RU" sz="2500" baseline="-25000" dirty="0" smtClean="0"/>
              <a:t>3</a:t>
            </a:r>
          </a:p>
          <a:p>
            <a:r>
              <a:rPr lang="ru-RU" sz="2500" dirty="0" smtClean="0"/>
              <a:t>Соли фосфорной кислоты называются </a:t>
            </a:r>
            <a:r>
              <a:rPr lang="ru-RU" sz="2500" dirty="0" smtClean="0">
                <a:hlinkClick r:id="rId2" tooltip="Фосфаты"/>
              </a:rPr>
              <a:t>фосфатами</a:t>
            </a:r>
            <a:r>
              <a:rPr lang="ru-RU" sz="2500" dirty="0" smtClean="0"/>
              <a:t>. Фосфорная кислота образует одно-, двух- и </a:t>
            </a:r>
            <a:r>
              <a:rPr lang="ru-RU" sz="2500" dirty="0" err="1" smtClean="0"/>
              <a:t>трехзамещенные</a:t>
            </a:r>
            <a:r>
              <a:rPr lang="ru-RU" sz="2500" dirty="0" smtClean="0"/>
              <a:t> соли.</a:t>
            </a:r>
          </a:p>
          <a:p>
            <a:r>
              <a:rPr lang="ru-RU" sz="2500" dirty="0" smtClean="0"/>
              <a:t>Н</a:t>
            </a:r>
            <a:r>
              <a:rPr lang="ru-RU" sz="2500" baseline="-25000" dirty="0" smtClean="0"/>
              <a:t>3</a:t>
            </a:r>
            <a:r>
              <a:rPr lang="ru-RU" sz="2500" dirty="0" smtClean="0"/>
              <a:t>РО</a:t>
            </a:r>
            <a:r>
              <a:rPr lang="ru-RU" sz="2500" baseline="-25000" dirty="0" smtClean="0"/>
              <a:t>4</a:t>
            </a:r>
            <a:r>
              <a:rPr lang="ru-RU" sz="2500" dirty="0" smtClean="0"/>
              <a:t> + </a:t>
            </a:r>
            <a:r>
              <a:rPr lang="en-US" sz="2500" dirty="0" err="1" smtClean="0"/>
              <a:t>NaOH</a:t>
            </a:r>
            <a:r>
              <a:rPr lang="en-US" sz="2500" dirty="0" smtClean="0"/>
              <a:t> = NaH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PO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 + H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O (</a:t>
            </a:r>
            <a:r>
              <a:rPr lang="ru-RU" sz="2500" dirty="0" err="1" smtClean="0"/>
              <a:t>дигидрофосфат</a:t>
            </a:r>
            <a:r>
              <a:rPr lang="ru-RU" sz="2500" dirty="0" smtClean="0"/>
              <a:t> натрия</a:t>
            </a:r>
            <a:r>
              <a:rPr lang="ru-RU" sz="2500" dirty="0" smtClean="0"/>
              <a:t>)</a:t>
            </a:r>
          </a:p>
          <a:p>
            <a:r>
              <a:rPr lang="en-US" sz="2500" dirty="0" smtClean="0"/>
              <a:t>H</a:t>
            </a:r>
            <a:r>
              <a:rPr lang="en-US" sz="2500" baseline="-25000" dirty="0" smtClean="0"/>
              <a:t>3</a:t>
            </a:r>
            <a:r>
              <a:rPr lang="en-US" sz="2500" dirty="0" smtClean="0"/>
              <a:t>PO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 + 2NaOH = Na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HPO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 + 2H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O (</a:t>
            </a:r>
            <a:r>
              <a:rPr lang="ru-RU" sz="2500" dirty="0" err="1" smtClean="0"/>
              <a:t>гидрофосфат</a:t>
            </a:r>
            <a:r>
              <a:rPr lang="ru-RU" sz="2500" dirty="0" smtClean="0"/>
              <a:t> натрия</a:t>
            </a:r>
            <a:r>
              <a:rPr lang="ru-RU" sz="2500" dirty="0" smtClean="0"/>
              <a:t>)</a:t>
            </a:r>
          </a:p>
          <a:p>
            <a:r>
              <a:rPr lang="en-US" sz="2500" dirty="0" smtClean="0"/>
              <a:t>H</a:t>
            </a:r>
            <a:r>
              <a:rPr lang="en-US" sz="2500" baseline="-25000" dirty="0" smtClean="0"/>
              <a:t>3</a:t>
            </a:r>
            <a:r>
              <a:rPr lang="en-US" sz="2500" dirty="0" smtClean="0"/>
              <a:t>PO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 + 3NaOH = Na</a:t>
            </a:r>
            <a:r>
              <a:rPr lang="en-US" sz="2500" baseline="-25000" dirty="0" smtClean="0"/>
              <a:t>3</a:t>
            </a:r>
            <a:r>
              <a:rPr lang="en-US" sz="2500" dirty="0" smtClean="0"/>
              <a:t>PO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 + 3H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O (</a:t>
            </a:r>
            <a:r>
              <a:rPr lang="ru-RU" sz="2500" dirty="0" smtClean="0"/>
              <a:t>фосфат натрия)</a:t>
            </a:r>
            <a:endParaRPr lang="ru-RU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Биологическое значение фосфора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447800"/>
            <a:ext cx="8534400" cy="51816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Фосфор присутствует в живых клетках в виде </a:t>
            </a:r>
            <a:r>
              <a:rPr lang="ru-RU" dirty="0" err="1" smtClean="0"/>
              <a:t>орто</a:t>
            </a:r>
            <a:r>
              <a:rPr lang="ru-RU" dirty="0" smtClean="0"/>
              <a:t>- и пирофосфорной кислот, входит в состав нуклеотидов, нуклеиновых кислот, </a:t>
            </a:r>
            <a:r>
              <a:rPr lang="ru-RU" dirty="0" err="1" smtClean="0"/>
              <a:t>фосфопротеидов</a:t>
            </a:r>
            <a:r>
              <a:rPr lang="ru-RU" dirty="0" smtClean="0"/>
              <a:t>, </a:t>
            </a:r>
            <a:r>
              <a:rPr lang="ru-RU" dirty="0" err="1" smtClean="0"/>
              <a:t>фосфолипидов</a:t>
            </a:r>
            <a:r>
              <a:rPr lang="ru-RU" dirty="0" smtClean="0"/>
              <a:t>, коферментов, ферментов. Кости человека состоят из </a:t>
            </a:r>
            <a:r>
              <a:rPr lang="ru-RU" dirty="0" err="1" smtClean="0"/>
              <a:t>гидроксилапатита</a:t>
            </a:r>
            <a:r>
              <a:rPr lang="ru-RU" dirty="0" smtClean="0"/>
              <a:t> 3Са</a:t>
            </a:r>
            <a:r>
              <a:rPr lang="ru-RU" baseline="-25000" dirty="0" smtClean="0"/>
              <a:t>3</a:t>
            </a:r>
            <a:r>
              <a:rPr lang="ru-RU" dirty="0" smtClean="0"/>
              <a:t>(РО</a:t>
            </a:r>
            <a:r>
              <a:rPr lang="ru-RU" baseline="-25000" dirty="0" smtClean="0"/>
              <a:t>4</a:t>
            </a:r>
            <a:r>
              <a:rPr lang="ru-RU" dirty="0" smtClean="0"/>
              <a:t>)</a:t>
            </a:r>
            <a:r>
              <a:rPr lang="ru-RU" baseline="-25000" dirty="0" smtClean="0"/>
              <a:t>3</a:t>
            </a:r>
            <a:r>
              <a:rPr lang="ru-RU" dirty="0" smtClean="0"/>
              <a:t>·</a:t>
            </a:r>
            <a:r>
              <a:rPr lang="ru-RU" dirty="0" err="1" smtClean="0"/>
              <a:t>Ca</a:t>
            </a:r>
            <a:r>
              <a:rPr lang="ru-RU" dirty="0" smtClean="0"/>
              <a:t>(OH)</a:t>
            </a:r>
            <a:r>
              <a:rPr lang="ru-RU" baseline="-25000" dirty="0" smtClean="0"/>
              <a:t>2</a:t>
            </a:r>
            <a:r>
              <a:rPr lang="ru-RU" dirty="0" smtClean="0"/>
              <a:t>. В состав зубной эмали входит </a:t>
            </a:r>
            <a:r>
              <a:rPr lang="ru-RU" dirty="0" err="1" smtClean="0"/>
              <a:t>фторапатит</a:t>
            </a:r>
            <a:r>
              <a:rPr lang="ru-RU" dirty="0" smtClean="0"/>
              <a:t>. Основную роль в превращениях соединений фосфора в организме человека и животных играет печень. Обмен фосфорных соединений регулируется гормонами и витамином D. Суточная потребность человека в фосфоре 800—1500 мг. При недостатке фосфора в организме развиваются различные заболевания костей.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фосфора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в сельском хозяйстве</a:t>
            </a:r>
          </a:p>
          <a:p>
            <a:r>
              <a:rPr lang="ru-RU" sz="4000" b="1" dirty="0" smtClean="0"/>
              <a:t>в промышленности</a:t>
            </a:r>
          </a:p>
          <a:p>
            <a:r>
              <a:rPr lang="ru-RU" sz="4000" b="1" dirty="0" smtClean="0"/>
              <a:t>д</a:t>
            </a:r>
            <a:r>
              <a:rPr lang="ru-RU" sz="4000" b="1" dirty="0" smtClean="0"/>
              <a:t>ля производства спичек</a:t>
            </a:r>
          </a:p>
          <a:p>
            <a:r>
              <a:rPr lang="ru-RU" sz="4000" b="1" dirty="0" smtClean="0"/>
              <a:t>для получения ядохимикатов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Домашнее задание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FFFF00"/>
                </a:solidFill>
              </a:rPr>
              <a:t>Параграф 28, упр. 2,3,5 (письменно)</a:t>
            </a:r>
            <a:endParaRPr lang="ru-RU" sz="8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285</Words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Фосфор и его соединения</vt:lpstr>
      <vt:lpstr>Строение атома</vt:lpstr>
      <vt:lpstr>Нахождение в природе</vt:lpstr>
      <vt:lpstr>Физические свойства</vt:lpstr>
      <vt:lpstr>Слайд 5</vt:lpstr>
      <vt:lpstr>Слайд 6</vt:lpstr>
      <vt:lpstr>Слайд 7</vt:lpstr>
      <vt:lpstr>ХИМИЧЕСКИЕ СВОЙСТВА</vt:lpstr>
      <vt:lpstr>Слайд 9</vt:lpstr>
      <vt:lpstr>ФОСФОРНАЯ КИСЛОТА.ФОСФАТЫ</vt:lpstr>
      <vt:lpstr>Биологическое значение фосфора</vt:lpstr>
      <vt:lpstr>Применение фосфора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Фосфор и его соединения</dc:title>
  <cp:lastModifiedBy>Злой Барсук</cp:lastModifiedBy>
  <cp:revision>5</cp:revision>
  <dcterms:modified xsi:type="dcterms:W3CDTF">2011-09-25T16:11:54Z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460532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