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1"/>
  </p:notesMasterIdLst>
  <p:sldIdLst>
    <p:sldId id="256" r:id="rId2"/>
    <p:sldId id="257" r:id="rId3"/>
    <p:sldId id="262" r:id="rId4"/>
    <p:sldId id="258" r:id="rId5"/>
    <p:sldId id="260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7" r:id="rId17"/>
    <p:sldId id="261" r:id="rId18"/>
    <p:sldId id="276" r:id="rId19"/>
    <p:sldId id="274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1B0C5A"/>
    <a:srgbClr val="FF0066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1" autoAdjust="0"/>
    <p:restoredTop sz="94687" autoAdjust="0"/>
  </p:normalViewPr>
  <p:slideViewPr>
    <p:cSldViewPr>
      <p:cViewPr varScale="1">
        <p:scale>
          <a:sx n="100" d="100"/>
          <a:sy n="100" d="100"/>
        </p:scale>
        <p:origin x="-2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1162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116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BCE78DE-0F44-4D92-80C4-7F9C52E69DF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1D82213-5753-42CE-BA72-D9CC82AE8BE0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61448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144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5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6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6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6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6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6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6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6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6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6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6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148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BD58F1-4CA6-4E28-BE8C-59A12D5C10C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1B6863-2262-46C6-AA3E-EA36BD219E1F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D14C08-8423-4757-83CE-4BDE9038888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B18392-0094-487A-B35C-29DD270E18E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77D996-4674-41D1-9418-CAF5EBF9BEB2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A70CD-0932-4B75-B164-6223BE695C78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D2A407-F5BE-4BA6-9B6A-6CDC98502A2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B784A-4DE2-4576-84F5-E4CC4D57B2DC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34F76-ED8C-4ED4-8A07-00FD5A35C929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4CE103-7CE5-4FAC-819B-C45A9759A2B2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 altLang="en-US"/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 altLang="en-U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BA71785C-7BFC-43E8-A156-E98631BAE6ED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60424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6042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2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2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2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2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5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5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5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5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5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5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>
    <p:comb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4427538" y="10558463"/>
            <a:ext cx="40068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FF0066"/>
                </a:solidFill>
              </a:rPr>
              <a:t>5 февраля 2008 год</a:t>
            </a:r>
            <a:r>
              <a:rPr lang="ru-RU"/>
              <a:t>.</a:t>
            </a:r>
          </a:p>
        </p:txBody>
      </p:sp>
      <p:pic>
        <p:nvPicPr>
          <p:cNvPr id="2062" name="Picture 14" descr="IMG_0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857364"/>
            <a:ext cx="6126162" cy="3676650"/>
          </a:xfrm>
          <a:prstGeom prst="rect">
            <a:avLst/>
          </a:prstGeom>
          <a:noFill/>
        </p:spPr>
      </p:pic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1285852" y="5715016"/>
            <a:ext cx="57864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200" dirty="0"/>
              <a:t>Учитель высшей  категории МБОУ «Лицей №2» г. Протвино </a:t>
            </a:r>
            <a:r>
              <a:rPr lang="ru-RU" sz="1200" dirty="0" err="1"/>
              <a:t>Цедерштрем.Н.В</a:t>
            </a:r>
            <a:r>
              <a:rPr lang="ru-RU" sz="1200" dirty="0"/>
              <a:t>.</a:t>
            </a:r>
          </a:p>
        </p:txBody>
      </p:sp>
      <p:sp>
        <p:nvSpPr>
          <p:cNvPr id="8" name="Рамка 7"/>
          <p:cNvSpPr/>
          <p:nvPr/>
        </p:nvSpPr>
        <p:spPr>
          <a:xfrm>
            <a:off x="3714744" y="6357958"/>
            <a:ext cx="2571768" cy="357190"/>
          </a:xfrm>
          <a:prstGeom prst="fram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Prezentacii.com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428604"/>
            <a:ext cx="614450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Масленица</a:t>
            </a:r>
            <a:endParaRPr lang="ru-RU" sz="88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</a:rPr>
              <a:t>Масленица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5483225" cy="3633787"/>
          </a:xfrm>
        </p:spPr>
        <p:txBody>
          <a:bodyPr/>
          <a:lstStyle/>
          <a:p>
            <a:r>
              <a:rPr lang="ru-RU"/>
              <a:t>В режиссуре</a:t>
            </a:r>
          </a:p>
          <a:p>
            <a:r>
              <a:rPr lang="ru-RU"/>
              <a:t>В живописи</a:t>
            </a:r>
          </a:p>
          <a:p>
            <a:r>
              <a:rPr lang="ru-RU"/>
              <a:t>В литературе</a:t>
            </a:r>
          </a:p>
          <a:p>
            <a:r>
              <a:rPr lang="ru-RU"/>
              <a:t>В музыке</a:t>
            </a:r>
          </a:p>
          <a:p>
            <a:endParaRPr lang="ru-RU"/>
          </a:p>
        </p:txBody>
      </p:sp>
      <p:pic>
        <p:nvPicPr>
          <p:cNvPr id="4103" name="Picture 7" descr="IMG_0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275" y="620713"/>
            <a:ext cx="3810000" cy="574357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10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WordArt 7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539750" y="1052513"/>
            <a:ext cx="6119813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Без блинов – не Масленица, без пирогов – не именины.</a:t>
            </a:r>
          </a:p>
        </p:txBody>
      </p:sp>
      <p:pic>
        <p:nvPicPr>
          <p:cNvPr id="80904" name="Picture 8" descr="IMG_00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916113"/>
            <a:ext cx="6840537" cy="4329112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7543800" cy="1295400"/>
          </a:xfrm>
        </p:spPr>
        <p:txBody>
          <a:bodyPr/>
          <a:lstStyle/>
          <a:p>
            <a:r>
              <a:rPr lang="ru-RU">
                <a:solidFill>
                  <a:srgbClr val="FF0066"/>
                </a:solidFill>
              </a:rPr>
              <a:t>Работа с пословицами: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4038600" cy="23431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200"/>
              <a:t>Масленица объедуха, </a:t>
            </a:r>
          </a:p>
          <a:p>
            <a:pPr>
              <a:lnSpc>
                <a:spcPct val="90000"/>
              </a:lnSpc>
            </a:pPr>
            <a:r>
              <a:rPr lang="ru-RU" sz="2200"/>
              <a:t>Хоть себя заложить,</a:t>
            </a:r>
          </a:p>
          <a:p>
            <a:pPr>
              <a:lnSpc>
                <a:spcPct val="90000"/>
              </a:lnSpc>
            </a:pPr>
            <a:r>
              <a:rPr lang="ru-RU" sz="2200"/>
              <a:t>Пируй баба на маслёну,</a:t>
            </a:r>
          </a:p>
          <a:p>
            <a:pPr>
              <a:lnSpc>
                <a:spcPct val="90000"/>
              </a:lnSpc>
            </a:pPr>
            <a:r>
              <a:rPr lang="ru-RU" sz="2200"/>
              <a:t>Блин не клин,</a:t>
            </a:r>
          </a:p>
          <a:p>
            <a:pPr>
              <a:lnSpc>
                <a:spcPct val="90000"/>
              </a:lnSpc>
            </a:pPr>
            <a:r>
              <a:rPr lang="ru-RU" sz="2200"/>
              <a:t>Не всё коту,</a:t>
            </a:r>
          </a:p>
          <a:p>
            <a:pPr>
              <a:lnSpc>
                <a:spcPct val="90000"/>
              </a:lnSpc>
            </a:pPr>
            <a:r>
              <a:rPr lang="ru-RU" sz="2200"/>
              <a:t>Масленица - блинница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747838"/>
            <a:ext cx="4037012" cy="24114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200"/>
              <a:t>а про пост вспоминай.</a:t>
            </a:r>
          </a:p>
          <a:p>
            <a:pPr>
              <a:lnSpc>
                <a:spcPct val="90000"/>
              </a:lnSpc>
            </a:pPr>
            <a:r>
              <a:rPr lang="ru-RU" sz="2200"/>
              <a:t>денег приберуха.</a:t>
            </a:r>
          </a:p>
          <a:p>
            <a:pPr>
              <a:lnSpc>
                <a:spcPct val="90000"/>
              </a:lnSpc>
            </a:pPr>
            <a:r>
              <a:rPr lang="ru-RU" sz="2200"/>
              <a:t>да маслёну проводить.</a:t>
            </a:r>
          </a:p>
          <a:p>
            <a:pPr>
              <a:lnSpc>
                <a:spcPct val="90000"/>
              </a:lnSpc>
            </a:pPr>
            <a:r>
              <a:rPr lang="ru-RU" sz="2200"/>
              <a:t>- скоморошья радельница.</a:t>
            </a:r>
          </a:p>
          <a:p>
            <a:pPr>
              <a:lnSpc>
                <a:spcPct val="90000"/>
              </a:lnSpc>
            </a:pPr>
            <a:r>
              <a:rPr lang="ru-RU" sz="2200"/>
              <a:t>брюха не расколет.</a:t>
            </a:r>
          </a:p>
          <a:p>
            <a:pPr>
              <a:lnSpc>
                <a:spcPct val="90000"/>
              </a:lnSpc>
            </a:pPr>
            <a:r>
              <a:rPr lang="ru-RU" sz="2200"/>
              <a:t>масленица.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841E-6 L 2.5E-6 0.103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64955E-6 L -2.5E-6 -0.0629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8068E-6 L 5E-6 -0.0629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9098E-6 L 1.38889E-6 0.12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82211E-6 L 3.61111E-6 -0.0629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1536E-6 L -5.55556E-7 -0.0525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</a:rPr>
              <a:t>Как играли Масленицу на Руси	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149725"/>
            <a:ext cx="6480175" cy="2160588"/>
          </a:xfrm>
        </p:spPr>
        <p:txBody>
          <a:bodyPr/>
          <a:lstStyle/>
          <a:p>
            <a:r>
              <a:rPr lang="ru-RU" sz="1600"/>
              <a:t>Понедельник – встреча, начало</a:t>
            </a:r>
          </a:p>
          <a:p>
            <a:r>
              <a:rPr lang="ru-RU" sz="1600"/>
              <a:t>Вторник – заигрыши</a:t>
            </a:r>
          </a:p>
          <a:p>
            <a:r>
              <a:rPr lang="ru-RU" sz="1600"/>
              <a:t>Среда – лакомка</a:t>
            </a:r>
          </a:p>
          <a:p>
            <a:r>
              <a:rPr lang="ru-RU" sz="1600"/>
              <a:t>Четверг – разгул, перелом, широкий четверг</a:t>
            </a:r>
          </a:p>
          <a:p>
            <a:r>
              <a:rPr lang="ru-RU" sz="1600"/>
              <a:t>Пятница – </a:t>
            </a:r>
            <a:r>
              <a:rPr lang="en-US" sz="1600"/>
              <a:t>“</a:t>
            </a:r>
            <a:r>
              <a:rPr lang="ru-RU" sz="1600"/>
              <a:t>тёщины вечёрки</a:t>
            </a:r>
            <a:r>
              <a:rPr lang="en-US" sz="1600"/>
              <a:t>”</a:t>
            </a:r>
            <a:endParaRPr lang="ru-RU" sz="1600"/>
          </a:p>
          <a:p>
            <a:r>
              <a:rPr lang="ru-RU" sz="1600"/>
              <a:t>Суббота – </a:t>
            </a:r>
            <a:r>
              <a:rPr lang="en-US" sz="1600"/>
              <a:t>“</a:t>
            </a:r>
            <a:r>
              <a:rPr lang="ru-RU" sz="1600"/>
              <a:t>золовкины посиделки</a:t>
            </a:r>
            <a:r>
              <a:rPr lang="en-US" sz="1600"/>
              <a:t>”</a:t>
            </a:r>
          </a:p>
          <a:p>
            <a:r>
              <a:rPr lang="ru-RU" sz="1600"/>
              <a:t>Воскресенье – прощёное воскресенье, целовальник, проводы</a:t>
            </a:r>
            <a:r>
              <a:rPr lang="ru-RU" sz="1700"/>
              <a:t> </a:t>
            </a:r>
          </a:p>
        </p:txBody>
      </p:sp>
      <p:pic>
        <p:nvPicPr>
          <p:cNvPr id="16388" name="Picture 4" descr="IMG_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981075"/>
            <a:ext cx="4464050" cy="307340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76250"/>
            <a:ext cx="8229600" cy="1143000"/>
          </a:xfrm>
        </p:spPr>
        <p:txBody>
          <a:bodyPr/>
          <a:lstStyle/>
          <a:p>
            <a:r>
              <a:rPr lang="ru-RU" sz="3500">
                <a:solidFill>
                  <a:srgbClr val="FF0066"/>
                </a:solidFill>
              </a:rPr>
              <a:t>Привычки милой старины</a:t>
            </a:r>
            <a:r>
              <a:rPr lang="ru-RU" sz="3500"/>
              <a:t/>
            </a:r>
            <a:br>
              <a:rPr lang="ru-RU" sz="3500"/>
            </a:br>
            <a:r>
              <a:rPr lang="ru-RU" sz="3500"/>
              <a:t>				</a:t>
            </a:r>
            <a:r>
              <a:rPr lang="en-US" sz="1500">
                <a:solidFill>
                  <a:srgbClr val="1B0C5A"/>
                </a:solidFill>
              </a:rPr>
              <a:t>“</a:t>
            </a:r>
            <a:r>
              <a:rPr lang="ru-RU" sz="1500">
                <a:solidFill>
                  <a:srgbClr val="1B0C5A"/>
                </a:solidFill>
              </a:rPr>
              <a:t>С гор покататься, сердцем потешиться</a:t>
            </a:r>
            <a:r>
              <a:rPr lang="en-US" sz="1500">
                <a:solidFill>
                  <a:srgbClr val="1B0C5A"/>
                </a:solidFill>
              </a:rPr>
              <a:t>”</a:t>
            </a:r>
            <a:endParaRPr lang="ru-RU" sz="1500">
              <a:solidFill>
                <a:srgbClr val="1B0C5A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2276475"/>
            <a:ext cx="4535488" cy="43926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600"/>
              <a:t>Масленичные забавы</a:t>
            </a:r>
            <a:r>
              <a:rPr lang="ru-RU" sz="1800"/>
              <a:t>:</a:t>
            </a:r>
          </a:p>
          <a:p>
            <a:pPr>
              <a:lnSpc>
                <a:spcPct val="80000"/>
              </a:lnSpc>
            </a:pPr>
            <a:r>
              <a:rPr lang="ru-RU" sz="1800"/>
              <a:t>Кулачные бои</a:t>
            </a:r>
          </a:p>
          <a:p>
            <a:pPr>
              <a:lnSpc>
                <a:spcPct val="80000"/>
              </a:lnSpc>
            </a:pPr>
            <a:r>
              <a:rPr lang="ru-RU" sz="1800"/>
              <a:t>Катания на санях с ледяных гор</a:t>
            </a:r>
          </a:p>
          <a:p>
            <a:pPr>
              <a:lnSpc>
                <a:spcPct val="80000"/>
              </a:lnSpc>
            </a:pPr>
            <a:r>
              <a:rPr lang="ru-RU" sz="1800"/>
              <a:t>Медвежьи представления</a:t>
            </a:r>
          </a:p>
          <a:p>
            <a:pPr>
              <a:lnSpc>
                <a:spcPct val="80000"/>
              </a:lnSpc>
            </a:pPr>
            <a:r>
              <a:rPr lang="ru-RU" sz="1800"/>
              <a:t>Завоевание снежных городков</a:t>
            </a:r>
          </a:p>
          <a:p>
            <a:pPr>
              <a:lnSpc>
                <a:spcPct val="80000"/>
              </a:lnSpc>
            </a:pPr>
            <a:r>
              <a:rPr lang="ru-RU" sz="1800"/>
              <a:t>Рысистые бега</a:t>
            </a:r>
          </a:p>
          <a:p>
            <a:pPr>
              <a:lnSpc>
                <a:spcPct val="80000"/>
              </a:lnSpc>
            </a:pPr>
            <a:r>
              <a:rPr lang="ru-RU" sz="1800"/>
              <a:t>Балаганы и ярмарки</a:t>
            </a:r>
          </a:p>
        </p:txBody>
      </p:sp>
      <p:pic>
        <p:nvPicPr>
          <p:cNvPr id="10247" name="Picture 7" descr="IMG_0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3860800"/>
            <a:ext cx="3967163" cy="2862263"/>
          </a:xfrm>
          <a:prstGeom prst="rect">
            <a:avLst/>
          </a:prstGeom>
          <a:noFill/>
        </p:spPr>
      </p:pic>
      <p:pic>
        <p:nvPicPr>
          <p:cNvPr id="10248" name="Picture 8" descr="IMG_0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1773238"/>
            <a:ext cx="3529013" cy="260667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3" name="WordArt 5"/>
          <p:cNvSpPr>
            <a:spLocks noChangeArrowheads="1" noChangeShapeType="1" noTextEdit="1"/>
          </p:cNvSpPr>
          <p:nvPr/>
        </p:nvSpPr>
        <p:spPr bwMode="auto">
          <a:xfrm>
            <a:off x="611188" y="981075"/>
            <a:ext cx="6824662" cy="11271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Кулачные бои на Москве-реке</a:t>
            </a:r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0" y="5805488"/>
            <a:ext cx="4248150" cy="574675"/>
          </a:xfrm>
        </p:spPr>
        <p:txBody>
          <a:bodyPr/>
          <a:lstStyle/>
          <a:p>
            <a:r>
              <a:rPr lang="en-US" sz="1600"/>
              <a:t>“…</a:t>
            </a:r>
            <a:r>
              <a:rPr lang="ru-RU" sz="1600"/>
              <a:t>Кто побьет кого, того царь наградит,</a:t>
            </a:r>
            <a:r>
              <a:rPr lang="en-US" sz="1600"/>
              <a:t/>
            </a:r>
            <a:br>
              <a:rPr lang="en-US" sz="1600"/>
            </a:br>
            <a:r>
              <a:rPr lang="ru-RU" sz="1600"/>
              <a:t> а кто будет побит, тому бог простит</a:t>
            </a:r>
            <a:r>
              <a:rPr lang="en-US" sz="1600"/>
              <a:t>…”</a:t>
            </a:r>
            <a:endParaRPr lang="ru-RU" sz="1600"/>
          </a:p>
        </p:txBody>
      </p:sp>
      <p:pic>
        <p:nvPicPr>
          <p:cNvPr id="83976" name="Picture 8" descr="IMG_0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7188" y="1560513"/>
            <a:ext cx="5465762" cy="4049712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animBg="1"/>
      <p:bldP spid="839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В. И. Суриков </a:t>
            </a:r>
            <a:br>
              <a:rPr lang="ru-RU" sz="2800"/>
            </a:br>
            <a:r>
              <a:rPr lang="en-US" sz="2800"/>
              <a:t>“</a:t>
            </a:r>
            <a:r>
              <a:rPr lang="ru-RU" sz="2800"/>
              <a:t>Взятие снежного городка </a:t>
            </a:r>
            <a:r>
              <a:rPr lang="en-US" sz="2800"/>
              <a:t>”</a:t>
            </a:r>
            <a:endParaRPr lang="ru-RU" sz="2800"/>
          </a:p>
        </p:txBody>
      </p:sp>
      <p:pic>
        <p:nvPicPr>
          <p:cNvPr id="86021" name="Picture 5" descr="IMG_00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700213"/>
            <a:ext cx="8066088" cy="467995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7543800" cy="796925"/>
          </a:xfrm>
        </p:spPr>
        <p:txBody>
          <a:bodyPr/>
          <a:lstStyle/>
          <a:p>
            <a:r>
              <a:rPr lang="ru-RU" sz="2400">
                <a:solidFill>
                  <a:srgbClr val="FF0066"/>
                </a:solidFill>
              </a:rPr>
              <a:t>Масленица в живописи Бориса Кустодиева  </a:t>
            </a:r>
            <a:r>
              <a:rPr lang="en-US" sz="2400">
                <a:solidFill>
                  <a:srgbClr val="FF0066"/>
                </a:solidFill>
              </a:rPr>
              <a:t>“</a:t>
            </a:r>
            <a:r>
              <a:rPr lang="ru-RU" sz="2400">
                <a:solidFill>
                  <a:srgbClr val="FF0066"/>
                </a:solidFill>
              </a:rPr>
              <a:t>Любовь к своему русскому</a:t>
            </a:r>
            <a:r>
              <a:rPr lang="en-US" sz="2400">
                <a:solidFill>
                  <a:srgbClr val="FF0066"/>
                </a:solidFill>
              </a:rPr>
              <a:t>”</a:t>
            </a:r>
            <a:endParaRPr lang="ru-RU" sz="2400">
              <a:solidFill>
                <a:srgbClr val="FF0066"/>
              </a:solidFill>
            </a:endParaRPr>
          </a:p>
        </p:txBody>
      </p:sp>
      <p:pic>
        <p:nvPicPr>
          <p:cNvPr id="88069" name="Picture 5" descr="IMG_000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1196975"/>
            <a:ext cx="3790950" cy="515937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7" name="Picture 5" descr="IMG_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3363" y="420688"/>
            <a:ext cx="6135687" cy="601662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5" name="Picture 5" descr="IMG_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476250"/>
            <a:ext cx="6192838" cy="610552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3" name="Picture 5" descr="IMG_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333375"/>
            <a:ext cx="5459413" cy="609282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9" name="Picture 5" descr="IMG_0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476250"/>
            <a:ext cx="5354637" cy="6049963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7" name="Picture 5" descr="IMG_0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404813"/>
            <a:ext cx="4146550" cy="624840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9" name="Picture 9" descr="IMG_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549275"/>
            <a:ext cx="2881312" cy="2825750"/>
          </a:xfrm>
          <a:prstGeom prst="rect">
            <a:avLst/>
          </a:prstGeom>
          <a:noFill/>
        </p:spPr>
      </p:pic>
      <p:pic>
        <p:nvPicPr>
          <p:cNvPr id="102410" name="Picture 10" descr="IMG_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3429000"/>
            <a:ext cx="2298700" cy="3024188"/>
          </a:xfrm>
          <a:prstGeom prst="rect">
            <a:avLst/>
          </a:prstGeom>
          <a:noFill/>
        </p:spPr>
      </p:pic>
      <p:pic>
        <p:nvPicPr>
          <p:cNvPr id="102411" name="Picture 11" descr="IMG_0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00" y="1844675"/>
            <a:ext cx="2581275" cy="2879725"/>
          </a:xfrm>
          <a:prstGeom prst="rect">
            <a:avLst/>
          </a:prstGeom>
          <a:noFill/>
        </p:spPr>
      </p:pic>
      <p:pic>
        <p:nvPicPr>
          <p:cNvPr id="102412" name="Picture 12" descr="IMG_00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3860800"/>
            <a:ext cx="2255837" cy="2549525"/>
          </a:xfrm>
          <a:prstGeom prst="rect">
            <a:avLst/>
          </a:prstGeom>
          <a:noFill/>
        </p:spPr>
      </p:pic>
      <p:pic>
        <p:nvPicPr>
          <p:cNvPr id="102413" name="Picture 13" descr="IMG_00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260350"/>
            <a:ext cx="1801813" cy="2716213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2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2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</a:rPr>
              <a:t>		</a:t>
            </a:r>
          </a:p>
        </p:txBody>
      </p:sp>
      <p:sp>
        <p:nvSpPr>
          <p:cNvPr id="118790" name="WordArt 6"/>
          <p:cNvSpPr>
            <a:spLocks noChangeArrowheads="1" noChangeShapeType="1" noTextEdit="1"/>
          </p:cNvSpPr>
          <p:nvPr/>
        </p:nvSpPr>
        <p:spPr bwMode="auto">
          <a:xfrm>
            <a:off x="2124075" y="692150"/>
            <a:ext cx="4176713" cy="5238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Акростих</a:t>
            </a:r>
          </a:p>
        </p:txBody>
      </p:sp>
      <p:sp>
        <p:nvSpPr>
          <p:cNvPr id="118791" name="Text Box 7"/>
          <p:cNvSpPr txBox="1">
            <a:spLocks noChangeArrowheads="1"/>
          </p:cNvSpPr>
          <p:nvPr/>
        </p:nvSpPr>
        <p:spPr bwMode="auto">
          <a:xfrm>
            <a:off x="179388" y="1341438"/>
            <a:ext cx="6911975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rgbClr val="FF0066"/>
                </a:solidFill>
              </a:rPr>
              <a:t>М</a:t>
            </a:r>
            <a:r>
              <a:rPr lang="ru-RU"/>
              <a:t>арт  на  двор- Масленица  на  стол!</a:t>
            </a:r>
          </a:p>
          <a:p>
            <a:endParaRPr lang="ru-RU"/>
          </a:p>
          <a:p>
            <a:r>
              <a:rPr lang="ru-RU" b="1">
                <a:solidFill>
                  <a:srgbClr val="FF0066"/>
                </a:solidFill>
              </a:rPr>
              <a:t>А </a:t>
            </a:r>
            <a:r>
              <a:rPr lang="ru-RU"/>
              <a:t> вокруг веселье ,шутки, песни,пляски, прибаутки!</a:t>
            </a:r>
          </a:p>
          <a:p>
            <a:endParaRPr lang="ru-RU"/>
          </a:p>
          <a:p>
            <a:r>
              <a:rPr lang="ru-RU" b="1">
                <a:solidFill>
                  <a:srgbClr val="FF0066"/>
                </a:solidFill>
              </a:rPr>
              <a:t>С</a:t>
            </a:r>
            <a:r>
              <a:rPr lang="ru-RU"/>
              <a:t>коморохи  и  шуты  и  везде  блины, блины.</a:t>
            </a:r>
          </a:p>
          <a:p>
            <a:endParaRPr lang="ru-RU"/>
          </a:p>
          <a:p>
            <a:r>
              <a:rPr lang="ru-RU" b="1">
                <a:solidFill>
                  <a:srgbClr val="FF0066"/>
                </a:solidFill>
              </a:rPr>
              <a:t>Л</a:t>
            </a:r>
            <a:r>
              <a:rPr lang="ru-RU"/>
              <a:t>асково  солнышко  смотрит  с  небес	</a:t>
            </a:r>
          </a:p>
          <a:p>
            <a:endParaRPr lang="ru-RU"/>
          </a:p>
          <a:p>
            <a:r>
              <a:rPr lang="ru-RU" b="1">
                <a:solidFill>
                  <a:srgbClr val="FF0066"/>
                </a:solidFill>
              </a:rPr>
              <a:t>Е</a:t>
            </a:r>
            <a:r>
              <a:rPr lang="ru-RU"/>
              <a:t>сть  блины-заходите,угощаем  всех!</a:t>
            </a:r>
          </a:p>
          <a:p>
            <a:endParaRPr lang="ru-RU"/>
          </a:p>
          <a:p>
            <a:r>
              <a:rPr lang="ru-RU" b="1">
                <a:solidFill>
                  <a:srgbClr val="FF0066"/>
                </a:solidFill>
              </a:rPr>
              <a:t>Н</a:t>
            </a:r>
            <a:r>
              <a:rPr lang="ru-RU"/>
              <a:t>а  широкую Масленицу чучело сожжём,</a:t>
            </a:r>
          </a:p>
          <a:p>
            <a:endParaRPr lang="ru-RU"/>
          </a:p>
          <a:p>
            <a:r>
              <a:rPr lang="ru-RU" b="1">
                <a:solidFill>
                  <a:srgbClr val="FF0066"/>
                </a:solidFill>
              </a:rPr>
              <a:t>И</a:t>
            </a:r>
            <a:r>
              <a:rPr lang="ru-RU">
                <a:solidFill>
                  <a:srgbClr val="FF0066"/>
                </a:solidFill>
              </a:rPr>
              <a:t> </a:t>
            </a:r>
            <a:r>
              <a:rPr lang="ru-RU"/>
              <a:t> весна  заглянет  в  каждый  дом!</a:t>
            </a:r>
          </a:p>
          <a:p>
            <a:endParaRPr lang="ru-RU"/>
          </a:p>
          <a:p>
            <a:r>
              <a:rPr lang="ru-RU" b="1">
                <a:solidFill>
                  <a:srgbClr val="FF0066"/>
                </a:solidFill>
              </a:rPr>
              <a:t>Ц</a:t>
            </a:r>
            <a:r>
              <a:rPr lang="ru-RU"/>
              <a:t>елую  неделю народ  гуляет,ест блины,да чаем запивает.</a:t>
            </a:r>
          </a:p>
          <a:p>
            <a:endParaRPr lang="ru-RU"/>
          </a:p>
          <a:p>
            <a:r>
              <a:rPr lang="ru-RU" b="1">
                <a:solidFill>
                  <a:srgbClr val="FF0066"/>
                </a:solidFill>
              </a:rPr>
              <a:t>А </a:t>
            </a:r>
            <a:r>
              <a:rPr lang="ru-RU"/>
              <a:t> Масленица прошла, за собой пост привела.</a:t>
            </a:r>
          </a:p>
        </p:txBody>
      </p:sp>
      <p:pic>
        <p:nvPicPr>
          <p:cNvPr id="118792" name="Picture 8" descr="IMG_0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2276475"/>
            <a:ext cx="3494088" cy="2808288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87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87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87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87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87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87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87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87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87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87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87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87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87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87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87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87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879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879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18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9" grpId="0"/>
      <p:bldP spid="118790" grpId="0" animBg="1"/>
      <p:bldP spid="118791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412875"/>
            <a:ext cx="7389813" cy="509588"/>
          </a:xfrm>
        </p:spPr>
        <p:txBody>
          <a:bodyPr/>
          <a:lstStyle/>
          <a:p>
            <a:r>
              <a:rPr lang="ru-RU">
                <a:solidFill>
                  <a:srgbClr val="FF0066"/>
                </a:solidFill>
              </a:rPr>
              <a:t>И.С. Шмелев </a:t>
            </a:r>
            <a:br>
              <a:rPr lang="ru-RU">
                <a:solidFill>
                  <a:srgbClr val="FF0066"/>
                </a:solidFill>
              </a:rPr>
            </a:br>
            <a:r>
              <a:rPr lang="ru-RU">
                <a:solidFill>
                  <a:srgbClr val="FF0066"/>
                </a:solidFill>
              </a:rPr>
              <a:t> «Лето Господне»</a:t>
            </a:r>
            <a:r>
              <a:rPr lang="ru-RU"/>
              <a:t/>
            </a:r>
            <a:br>
              <a:rPr lang="ru-RU"/>
            </a:br>
            <a:r>
              <a:rPr lang="ru-RU" sz="3000"/>
              <a:t>	</a:t>
            </a:r>
            <a:r>
              <a:rPr lang="en-US" sz="1700">
                <a:solidFill>
                  <a:srgbClr val="FF0066"/>
                </a:solidFill>
              </a:rPr>
              <a:t>“</a:t>
            </a:r>
            <a:r>
              <a:rPr lang="ru-RU" sz="1700">
                <a:solidFill>
                  <a:srgbClr val="FF0066"/>
                </a:solidFill>
              </a:rPr>
              <a:t>Эту книгу надо иметь и постоянно возвращаться к ней</a:t>
            </a:r>
            <a:r>
              <a:rPr lang="ru-RU" sz="1500">
                <a:solidFill>
                  <a:srgbClr val="FF0066"/>
                </a:solidFill>
              </a:rPr>
              <a:t>"</a:t>
            </a:r>
            <a:endParaRPr lang="ru-RU" sz="1700">
              <a:solidFill>
                <a:srgbClr val="FF0066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3754437" cy="4411662"/>
          </a:xfrm>
        </p:spPr>
        <p:txBody>
          <a:bodyPr/>
          <a:lstStyle/>
          <a:p>
            <a:r>
              <a:rPr lang="ru-RU" sz="2600"/>
              <a:t>Светлое </a:t>
            </a:r>
          </a:p>
          <a:p>
            <a:r>
              <a:rPr lang="ru-RU" sz="2600"/>
              <a:t>Православное </a:t>
            </a:r>
          </a:p>
          <a:p>
            <a:r>
              <a:rPr lang="ru-RU" sz="2600"/>
              <a:t>Душевное </a:t>
            </a:r>
          </a:p>
          <a:p>
            <a:r>
              <a:rPr lang="ru-RU" sz="2600"/>
              <a:t>Целомудренное</a:t>
            </a:r>
          </a:p>
          <a:p>
            <a:r>
              <a:rPr lang="ru-RU" sz="2600"/>
              <a:t>Духовное</a:t>
            </a:r>
          </a:p>
          <a:p>
            <a:r>
              <a:rPr lang="ru-RU" sz="2600"/>
              <a:t>Солнечное</a:t>
            </a:r>
          </a:p>
          <a:p>
            <a:r>
              <a:rPr lang="ru-RU" sz="2600"/>
              <a:t>Сердечное</a:t>
            </a:r>
          </a:p>
          <a:p>
            <a:r>
              <a:rPr lang="ru-RU" sz="2600"/>
              <a:t>Радостное</a:t>
            </a:r>
          </a:p>
          <a:p>
            <a:r>
              <a:rPr lang="ru-RU" sz="2600"/>
              <a:t>Гуманное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231775" y="352425"/>
            <a:ext cx="4124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323850" y="620713"/>
            <a:ext cx="73453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/>
              <a:t>Я слушаю музыкальную  пьесу П.И Чайковского  «Февраль. Масленица» , и  мне  представляется..  </a:t>
            </a: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323850" y="1989138"/>
            <a:ext cx="82089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/>
              <a:t>Услышав первые  звуки пьесы П. И. Чайковского «Февраль.Масленица», я оказалась  на  празднике  среди  веселящихся , гуляющих  людей…»</a:t>
            </a:r>
            <a:endParaRPr lang="ru-RU"/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395288" y="3716338"/>
            <a:ext cx="83534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/>
              <a:t>Когда  звучит музыкальная  пьеса  П. И. Чайковского             «Февраль.Масленица» , мне  кажется…</a:t>
            </a:r>
          </a:p>
        </p:txBody>
      </p:sp>
      <p:pic>
        <p:nvPicPr>
          <p:cNvPr id="112646" name="Picture 6" descr="IMG_0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4254500"/>
            <a:ext cx="3024187" cy="218122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1" name="WordArt 5"/>
          <p:cNvSpPr>
            <a:spLocks noChangeArrowheads="1" noChangeShapeType="1" noTextEdit="1"/>
          </p:cNvSpPr>
          <p:nvPr/>
        </p:nvSpPr>
        <p:spPr bwMode="auto">
          <a:xfrm>
            <a:off x="1116013" y="981075"/>
            <a:ext cx="6192837" cy="16557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Масленица - время потех</a:t>
            </a:r>
          </a:p>
        </p:txBody>
      </p:sp>
      <p:pic>
        <p:nvPicPr>
          <p:cNvPr id="106503" name="Picture 7" descr="IMG_0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916113"/>
            <a:ext cx="5688013" cy="3413125"/>
          </a:xfrm>
          <a:prstGeom prst="rect">
            <a:avLst/>
          </a:prstGeom>
          <a:noFill/>
        </p:spPr>
      </p:pic>
      <p:sp>
        <p:nvSpPr>
          <p:cNvPr id="106504" name="WordArt 8"/>
          <p:cNvSpPr>
            <a:spLocks noChangeArrowheads="1" noChangeShapeType="1" noTextEdit="1"/>
          </p:cNvSpPr>
          <p:nvPr/>
        </p:nvSpPr>
        <p:spPr bwMode="auto">
          <a:xfrm>
            <a:off x="3132138" y="5734050"/>
            <a:ext cx="2486025" cy="61118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5 марта 2008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293</Words>
  <Application>Microsoft Office PowerPoint</Application>
  <PresentationFormat>Экран (4:3)</PresentationFormat>
  <Paragraphs>77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Times New Roman</vt:lpstr>
      <vt:lpstr>Wingdings</vt:lpstr>
      <vt:lpstr>Сеть</vt:lpstr>
      <vt:lpstr>Слайд 1</vt:lpstr>
      <vt:lpstr>Масленица</vt:lpstr>
      <vt:lpstr>Слайд 3</vt:lpstr>
      <vt:lpstr>Работа с пословицами:</vt:lpstr>
      <vt:lpstr>Как играли Масленицу на Руси </vt:lpstr>
      <vt:lpstr>Привычки милой старины     “С гор покататься, сердцем потешиться”</vt:lpstr>
      <vt:lpstr>“…Кто побьет кого, того царь наградит,  а кто будет побит, тому бог простит…”</vt:lpstr>
      <vt:lpstr>В. И. Суриков  “Взятие снежного городка ”</vt:lpstr>
      <vt:lpstr>Масленица в живописи Бориса Кустодиева  “Любовь к своему русскому”</vt:lpstr>
      <vt:lpstr>Слайд 10</vt:lpstr>
      <vt:lpstr>Слайд 11</vt:lpstr>
      <vt:lpstr>Слайд 12</vt:lpstr>
      <vt:lpstr>Слайд 13</vt:lpstr>
      <vt:lpstr>Слайд 14</vt:lpstr>
      <vt:lpstr>Слайд 15</vt:lpstr>
      <vt:lpstr>  </vt:lpstr>
      <vt:lpstr>И.С. Шмелев   «Лето Господне»  “Эту книгу надо иметь и постоянно возвращаться к ней"</vt:lpstr>
      <vt:lpstr>Слайд 18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test</dc:creator>
  <cp:lastModifiedBy>Admin</cp:lastModifiedBy>
  <cp:revision>19</cp:revision>
  <dcterms:created xsi:type="dcterms:W3CDTF">2008-02-25T16:49:29Z</dcterms:created>
  <dcterms:modified xsi:type="dcterms:W3CDTF">2012-02-08T21:32:17Z</dcterms:modified>
</cp:coreProperties>
</file>