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9" r:id="rId13"/>
    <p:sldId id="268" r:id="rId14"/>
    <p:sldId id="271" r:id="rId15"/>
    <p:sldId id="270" r:id="rId16"/>
    <p:sldId id="272" r:id="rId17"/>
    <p:sldId id="273" r:id="rId18"/>
    <p:sldId id="265" r:id="rId19"/>
    <p:sldId id="266" r:id="rId20"/>
  </p:sldIdLst>
  <p:sldSz cx="9144000" cy="6858000" type="screen4x3"/>
  <p:notesSz cx="6858000" cy="9144000"/>
  <p:custDataLst>
    <p:tags r:id="rId21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422C16"/>
    <a:srgbClr val="0C788E"/>
    <a:srgbClr val="006666"/>
    <a:srgbClr val="0099CC"/>
    <a:srgbClr val="660066"/>
    <a:srgbClr val="0033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 autoAdjust="0"/>
    <p:restoredTop sz="94662" autoAdjust="0"/>
  </p:normalViewPr>
  <p:slideViewPr>
    <p:cSldViewPr>
      <p:cViewPr varScale="1">
        <p:scale>
          <a:sx n="77" d="100"/>
          <a:sy n="77" d="100"/>
        </p:scale>
        <p:origin x="68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E31DBE-2CAA-4E25-A4EA-1F523BB3BCAD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7308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76898C-354E-4211-867B-FFA33ED98E89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127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75D140-BDA7-4069-986C-06AF4D945B1B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241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DA628E-035E-403A-9CD5-898182CBD471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9891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7C6E84-3E89-49A4-94D4-5B311034F0BE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7444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26354D-21B5-46FF-9359-F2472C4D26A7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577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EB6F8A-D174-48F3-B810-881B56B9306C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9937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D24CC1-06FC-4499-AA94-DC7F39439D5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2720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C2CE36-E321-4D0D-A8FB-DAA33A0D31A1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6069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DBCCE2-CCD8-4F08-9FC7-D70856610F25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9073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63353D-DE5E-4355-8573-192AB399B1B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9125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963D2F6-A6BE-474F-AA6A-F7EA788DF246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9.xml"/><Relationship Id="rId7" Type="http://schemas.openxmlformats.org/officeDocument/2006/relationships/slide" Target="slide10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4.xml"/><Relationship Id="rId5" Type="http://schemas.openxmlformats.org/officeDocument/2006/relationships/slide" Target="slide4.xml"/><Relationship Id="rId10" Type="http://schemas.openxmlformats.org/officeDocument/2006/relationships/slide" Target="slide13.xml"/><Relationship Id="rId4" Type="http://schemas.openxmlformats.org/officeDocument/2006/relationships/slide" Target="slide3.xml"/><Relationship Id="rId9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http://ru.wikipedia.org/wiki/%D0%A0%D0%B8%D0%B1%D0%BE,_%D0%A2%D0%B5%D0%BE%D0%B4%D1%8E%D0%BB%D1%8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2%D0%BE%D0%BB%D1%8F_(%D0%BF%D1%81%D0%B8%D1%85%D0%BE%D0%BB%D0%BE%D0%B3%D0%B8%D1%8F)" TargetMode="External"/><Relationship Id="rId2" Type="http://schemas.openxmlformats.org/officeDocument/2006/relationships/hyperlink" Target="http://ru.wikipedia.org/wiki/%D0%92%D1%82%D0%BE%D1%80%D0%B0%D1%8F_%D1%81%D0%B8%D0%B3%D0%BD%D0%B0%D0%BB%D1%8C%D0%BD%D0%B0%D1%8F_%D1%81%D0%B8%D1%81%D1%82%D0%B5%D0%BC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//commons.wikimedia.org/wiki/File:Ivan_Pavlov_nobel.jpg?uselang=ru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67"/>
          <p:cNvSpPr>
            <a:spLocks noChangeArrowheads="1"/>
          </p:cNvSpPr>
          <p:nvPr/>
        </p:nvSpPr>
        <p:spPr bwMode="auto">
          <a:xfrm>
            <a:off x="179388" y="5013325"/>
            <a:ext cx="45370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sz="2000" b="1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388" y="3716338"/>
            <a:ext cx="5976937" cy="1447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kern="0" dirty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  <a:ea typeface="+mj-ea"/>
                <a:cs typeface="+mj-cs"/>
              </a:rPr>
              <a:t>внимание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-17145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sz="8800" dirty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меню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2650" y="1655763"/>
            <a:ext cx="187325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latin typeface="Gabriola" pitchFamily="82" charset="0"/>
                <a:cs typeface="+mn-cs"/>
              </a:rPr>
              <a:t>О</a:t>
            </a:r>
            <a:r>
              <a:rPr lang="ru-RU" sz="2800" b="1" dirty="0">
                <a:latin typeface="Gabriola" pitchFamily="82" charset="0"/>
                <a:cs typeface="+mn-cs"/>
              </a:rPr>
              <a:t>пределение</a:t>
            </a:r>
            <a:endParaRPr lang="ru-RU" sz="4400" b="1" dirty="0">
              <a:latin typeface="Gabriola" pitchFamily="82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9775" y="2620963"/>
            <a:ext cx="24479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latin typeface="Gabriola" pitchFamily="82" charset="0"/>
                <a:cs typeface="+mn-cs"/>
              </a:rPr>
              <a:t>Виды </a:t>
            </a:r>
            <a:r>
              <a:rPr lang="ru-RU" sz="3200" b="1" dirty="0">
                <a:latin typeface="Gabriola" pitchFamily="82" charset="0"/>
                <a:cs typeface="+mn-cs"/>
              </a:rPr>
              <a:t>внимания</a:t>
            </a:r>
            <a:endParaRPr lang="ru-RU" sz="2400" b="1" dirty="0">
              <a:latin typeface="Gabriola" pitchFamily="82" charset="0"/>
              <a:cs typeface="+mn-cs"/>
            </a:endParaRPr>
          </a:p>
        </p:txBody>
      </p:sp>
      <p:sp>
        <p:nvSpPr>
          <p:cNvPr id="8" name="Управляющая кнопка: настраиваемая 7">
            <a:hlinkClick r:id="rId2" action="ppaction://hlinksldjump" highlightClick="1"/>
          </p:cNvPr>
          <p:cNvSpPr/>
          <p:nvPr/>
        </p:nvSpPr>
        <p:spPr>
          <a:xfrm>
            <a:off x="251520" y="3597072"/>
            <a:ext cx="2880320" cy="648072"/>
          </a:xfrm>
          <a:prstGeom prst="actionButtonBlank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00113" y="4525963"/>
            <a:ext cx="18716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Gabriola" pitchFamily="82" charset="0"/>
                <a:cs typeface="+mn-cs"/>
              </a:rPr>
              <a:t>Произвольное внимание</a:t>
            </a:r>
            <a:endParaRPr lang="ru-RU" sz="2400" b="1" dirty="0">
              <a:latin typeface="Gabriola" pitchFamily="82" charset="0"/>
              <a:cs typeface="+mn-cs"/>
            </a:endParaRPr>
          </a:p>
        </p:txBody>
      </p:sp>
      <p:sp>
        <p:nvSpPr>
          <p:cNvPr id="12" name="Управляющая кнопка: настраиваемая 11">
            <a:hlinkClick r:id="rId3" action="ppaction://hlinksldjump" highlightClick="1"/>
          </p:cNvPr>
          <p:cNvSpPr/>
          <p:nvPr/>
        </p:nvSpPr>
        <p:spPr>
          <a:xfrm>
            <a:off x="539553" y="5570206"/>
            <a:ext cx="2592288" cy="667106"/>
          </a:xfrm>
          <a:prstGeom prst="actionButtonBlank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167438" y="1685925"/>
            <a:ext cx="23034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latin typeface="Gabriola" pitchFamily="82" charset="0"/>
                <a:cs typeface="+mn-cs"/>
              </a:rPr>
              <a:t>Функции внимания</a:t>
            </a:r>
            <a:endParaRPr lang="ru-RU" sz="2400" b="1" dirty="0">
              <a:latin typeface="Gabriola" pitchFamily="82" charset="0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78550" y="2663825"/>
            <a:ext cx="252095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latin typeface="Gabriola" pitchFamily="82" charset="0"/>
                <a:cs typeface="+mn-cs"/>
              </a:rPr>
              <a:t>Формы внимания</a:t>
            </a:r>
            <a:endParaRPr lang="ru-RU" sz="2800" b="1" dirty="0">
              <a:latin typeface="Gabriola" pitchFamily="82" charset="0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08688" y="3659188"/>
            <a:ext cx="25209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latin typeface="Gabriola" pitchFamily="82" charset="0"/>
                <a:cs typeface="+mn-cs"/>
              </a:rPr>
              <a:t>Свойства</a:t>
            </a:r>
            <a:r>
              <a:rPr lang="ru-RU" sz="1100" dirty="0">
                <a:latin typeface="Arial" charset="0"/>
                <a:cs typeface="Arial" charset="0"/>
              </a:rPr>
              <a:t> </a:t>
            </a:r>
            <a:r>
              <a:rPr lang="ru-RU" sz="2400" b="1" dirty="0">
                <a:latin typeface="Gabriola" pitchFamily="82" charset="0"/>
                <a:cs typeface="+mn-cs"/>
              </a:rPr>
              <a:t>внимания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38875" y="4679950"/>
            <a:ext cx="22320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latin typeface="Gabriola" pitchFamily="82" charset="0"/>
                <a:cs typeface="+mn-cs"/>
              </a:rPr>
              <a:t>Цитата</a:t>
            </a:r>
            <a:r>
              <a:rPr lang="ru-RU" sz="1100" dirty="0">
                <a:latin typeface="Arial" charset="0"/>
                <a:cs typeface="Arial" charset="0"/>
              </a:rPr>
              <a:t> </a:t>
            </a:r>
            <a:r>
              <a:rPr lang="ru-RU" sz="2800" b="1" dirty="0">
                <a:latin typeface="Gabriola" pitchFamily="82" charset="0"/>
                <a:cs typeface="+mn-cs"/>
              </a:rPr>
              <a:t>Павлова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73813" y="5653088"/>
            <a:ext cx="1717675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latin typeface="Gabriola" pitchFamily="82" charset="0"/>
                <a:cs typeface="+mn-cs"/>
              </a:rPr>
              <a:t>П</a:t>
            </a:r>
            <a:r>
              <a:rPr lang="ru-RU" sz="2800" b="1" dirty="0">
                <a:latin typeface="Gabriola" pitchFamily="82" charset="0"/>
                <a:cs typeface="+mn-cs"/>
              </a:rPr>
              <a:t>риложения</a:t>
            </a:r>
            <a:endParaRPr lang="ru-RU" sz="2800" b="1" dirty="0">
              <a:latin typeface="Gabriola" pitchFamily="82" charset="0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188" y="3532188"/>
            <a:ext cx="2320925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latin typeface="Gabriola" pitchFamily="82" charset="0"/>
                <a:cs typeface="+mn-cs"/>
              </a:rPr>
              <a:t>Непроизвольное внимание</a:t>
            </a:r>
            <a:endParaRPr lang="ru-RU" sz="2800" b="1" dirty="0">
              <a:latin typeface="Gabriola" pitchFamily="82" charset="0"/>
              <a:cs typeface="+mn-cs"/>
            </a:endParaRPr>
          </a:p>
        </p:txBody>
      </p:sp>
      <p:sp>
        <p:nvSpPr>
          <p:cNvPr id="4" name="Управляющая кнопка: настраиваемая 3">
            <a:hlinkClick r:id="rId4" action="ppaction://hlinksldjump" highlightClick="1"/>
          </p:cNvPr>
          <p:cNvSpPr/>
          <p:nvPr/>
        </p:nvSpPr>
        <p:spPr>
          <a:xfrm>
            <a:off x="539552" y="1628800"/>
            <a:ext cx="2592288" cy="648072"/>
          </a:xfrm>
          <a:prstGeom prst="actionButtonBlank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Управляющая кнопка: настраиваемая 5">
            <a:hlinkClick r:id="rId5" action="ppaction://hlinksldjump" highlightClick="1"/>
          </p:cNvPr>
          <p:cNvSpPr/>
          <p:nvPr/>
        </p:nvSpPr>
        <p:spPr>
          <a:xfrm>
            <a:off x="539552" y="2564904"/>
            <a:ext cx="2592288" cy="720080"/>
          </a:xfrm>
          <a:prstGeom prst="actionButtonBlank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Управляющая кнопка: настраиваемая 9">
            <a:hlinkClick r:id="rId6" action="ppaction://hlinksldjump" highlightClick="1"/>
          </p:cNvPr>
          <p:cNvSpPr/>
          <p:nvPr/>
        </p:nvSpPr>
        <p:spPr>
          <a:xfrm>
            <a:off x="539552" y="4581128"/>
            <a:ext cx="2392828" cy="720080"/>
          </a:xfrm>
          <a:prstGeom prst="actionButtonBlank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11188" y="5487988"/>
            <a:ext cx="244792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 err="1">
                <a:latin typeface="Gabriola" pitchFamily="82" charset="0"/>
                <a:cs typeface="+mn-cs"/>
              </a:rPr>
              <a:t>Послепроизвольное</a:t>
            </a:r>
            <a:r>
              <a:rPr lang="ru-RU" sz="2400" b="1" dirty="0">
                <a:latin typeface="Gabriola" pitchFamily="82" charset="0"/>
                <a:cs typeface="+mn-cs"/>
              </a:rPr>
              <a:t> внимание</a:t>
            </a:r>
            <a:endParaRPr lang="ru-RU" sz="2400" b="1" dirty="0">
              <a:latin typeface="Gabriola" pitchFamily="82" charset="0"/>
              <a:cs typeface="+mn-cs"/>
            </a:endParaRPr>
          </a:p>
        </p:txBody>
      </p:sp>
      <p:sp>
        <p:nvSpPr>
          <p:cNvPr id="14" name="Управляющая кнопка: настраиваемая 13">
            <a:hlinkClick r:id="rId7" action="ppaction://hlinksldjump" highlightClick="1"/>
          </p:cNvPr>
          <p:cNvSpPr/>
          <p:nvPr/>
        </p:nvSpPr>
        <p:spPr>
          <a:xfrm>
            <a:off x="6012160" y="1556792"/>
            <a:ext cx="2520280" cy="720080"/>
          </a:xfrm>
          <a:prstGeom prst="actionButtonBlank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Управляющая кнопка: настраиваемая 15">
            <a:hlinkClick r:id="rId8" action="ppaction://hlinksldjump" highlightClick="1"/>
          </p:cNvPr>
          <p:cNvSpPr/>
          <p:nvPr/>
        </p:nvSpPr>
        <p:spPr>
          <a:xfrm>
            <a:off x="6012160" y="2564904"/>
            <a:ext cx="2520280" cy="720080"/>
          </a:xfrm>
          <a:prstGeom prst="actionButtonBlank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Управляющая кнопка: настраиваемая 17">
            <a:hlinkClick r:id="rId9" action="ppaction://hlinksldjump" highlightClick="1"/>
          </p:cNvPr>
          <p:cNvSpPr/>
          <p:nvPr/>
        </p:nvSpPr>
        <p:spPr>
          <a:xfrm>
            <a:off x="6012159" y="3597073"/>
            <a:ext cx="2531261" cy="648072"/>
          </a:xfrm>
          <a:prstGeom prst="actionButtonBlank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Управляющая кнопка: настраиваемая 19">
            <a:hlinkClick r:id="rId10" action="ppaction://hlinksldjump" highlightClick="1"/>
          </p:cNvPr>
          <p:cNvSpPr/>
          <p:nvPr/>
        </p:nvSpPr>
        <p:spPr>
          <a:xfrm>
            <a:off x="6012161" y="4581128"/>
            <a:ext cx="2516772" cy="720080"/>
          </a:xfrm>
          <a:prstGeom prst="actionButtonBlank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Управляющая кнопка: настраиваемая 21">
            <a:hlinkClick r:id="rId11" action="ppaction://hlinksldjump" highlightClick="1"/>
          </p:cNvPr>
          <p:cNvSpPr/>
          <p:nvPr/>
        </p:nvSpPr>
        <p:spPr>
          <a:xfrm>
            <a:off x="6012161" y="5590981"/>
            <a:ext cx="2516771" cy="646331"/>
          </a:xfrm>
          <a:prstGeom prst="actionButtonBlank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1714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8800" dirty="0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определение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>
              <a:buFont typeface="Courier New" panose="02070309020205020404" pitchFamily="49" charset="0"/>
              <a:buChar char="o"/>
            </a:pPr>
            <a:r>
              <a:rPr lang="ru-RU" sz="4400" b="1" smtClean="0">
                <a:solidFill>
                  <a:srgbClr val="00B0F0"/>
                </a:solidFill>
                <a:latin typeface="Gabriola" panose="04040605051002020D02" pitchFamily="82" charset="0"/>
              </a:rPr>
              <a:t>Внимание </a:t>
            </a:r>
            <a:r>
              <a:rPr lang="ru-RU" sz="4400" b="1" smtClean="0">
                <a:latin typeface="Gabriola" panose="04040605051002020D02" pitchFamily="82" charset="0"/>
              </a:rPr>
              <a:t>— избирательная направленность восприятия на тот или иной объект.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ru-RU" sz="4400" b="1" smtClean="0">
                <a:solidFill>
                  <a:srgbClr val="00B0F0"/>
                </a:solidFill>
                <a:latin typeface="Gabriola" panose="04040605051002020D02" pitchFamily="82" charset="0"/>
              </a:rPr>
              <a:t>Внимание </a:t>
            </a:r>
            <a:r>
              <a:rPr lang="ru-RU" sz="4400" b="1" smtClean="0">
                <a:latin typeface="Gabriola" panose="04040605051002020D02" pitchFamily="82" charset="0"/>
              </a:rPr>
              <a:t>– направленность и сосредоточенность сознания на том или ином виде деятельности, объекте или событии </a:t>
            </a:r>
          </a:p>
        </p:txBody>
      </p:sp>
      <p:sp>
        <p:nvSpPr>
          <p:cNvPr id="2" name="Управляющая кнопка: домой 1">
            <a:hlinkClick r:id="rId2" action="ppaction://hlinksldjump" highlightClick="1"/>
          </p:cNvPr>
          <p:cNvSpPr/>
          <p:nvPr/>
        </p:nvSpPr>
        <p:spPr>
          <a:xfrm>
            <a:off x="8197850" y="5949950"/>
            <a:ext cx="576263" cy="504825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2" grpId="0"/>
      <p:bldP spid="1433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>
              <a:lnSpc>
                <a:spcPct val="75000"/>
              </a:lnSpc>
              <a:spcAft>
                <a:spcPts val="1000"/>
              </a:spcAft>
              <a:defRPr/>
            </a:pPr>
            <a:r>
              <a:rPr lang="ru-RU" sz="8000" dirty="0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Виды внимания</a:t>
            </a:r>
            <a:br>
              <a:rPr lang="ru-RU" sz="8000" dirty="0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</a:br>
            <a:endParaRPr lang="ru-RU" sz="8000" dirty="0" smtClean="0">
              <a:ln/>
              <a:solidFill>
                <a:srgbClr val="00B0F0"/>
              </a:solidFill>
              <a:effectLst>
                <a:glow rad="63500">
                  <a:srgbClr val="C0504D">
                    <a:satMod val="175000"/>
                    <a:alpha val="40000"/>
                  </a:srgbClr>
                </a:glow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Century Schoolbook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37150" y="1593850"/>
            <a:ext cx="4224338" cy="4525963"/>
          </a:xfrm>
        </p:spPr>
        <p:txBody>
          <a:bodyPr/>
          <a:lstStyle/>
          <a:p>
            <a:pPr marL="0" indent="0" eaLnBrk="1" hangingPunct="1">
              <a:lnSpc>
                <a:spcPct val="75000"/>
              </a:lnSpc>
              <a:spcAft>
                <a:spcPts val="1000"/>
              </a:spcAft>
              <a:buFontTx/>
              <a:buNone/>
              <a:defRPr/>
            </a:pPr>
            <a:r>
              <a:rPr lang="ru-RU" sz="4000" b="1" dirty="0" smtClean="0">
                <a:latin typeface="Gabriola" pitchFamily="82" charset="0"/>
                <a:ea typeface="Calibri"/>
                <a:cs typeface="Times New Roman"/>
              </a:rPr>
              <a:t>В зависимости от наличия сознательного выбора направления и регуляции выделяют </a:t>
            </a:r>
            <a:r>
              <a:rPr lang="ru-RU" sz="4000" b="1" dirty="0" err="1" smtClean="0">
                <a:latin typeface="Gabriola" pitchFamily="82" charset="0"/>
                <a:ea typeface="Calibri"/>
                <a:cs typeface="Times New Roman"/>
              </a:rPr>
              <a:t>послепроизвольное</a:t>
            </a:r>
            <a:r>
              <a:rPr lang="ru-RU" sz="4000" b="1" dirty="0" smtClean="0">
                <a:latin typeface="Gabriola" pitchFamily="82" charset="0"/>
                <a:ea typeface="Calibri"/>
                <a:cs typeface="Times New Roman"/>
              </a:rPr>
              <a:t> (или вторично непроизвольное), произвольное и непроизвольное внимание.</a:t>
            </a:r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1" y="1229996"/>
            <a:ext cx="5075119" cy="525356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8388350" y="5980113"/>
            <a:ext cx="504825" cy="503237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Непроизвольное внимание (пассивное)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1575" y="1216025"/>
            <a:ext cx="4162425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2400" b="1" smtClean="0">
                <a:latin typeface="Gabriola" panose="04040605051002020D02" pitchFamily="82" charset="0"/>
              </a:rPr>
              <a:t>Вид внимания, при котором отсутствует сознательный выбор направления и регуляции. Оно устанавливается и поддерживается независимо от сознательного намерения человека. В основе него лежат неосознаваемые установки человека. Возникновение непроизвольного внимания может быть вызвано особенностью воздействующего раздражителя, а также обусловливаться соответствием этих раздражителей прошлому опыту или психическому состоянию человека. </a:t>
            </a:r>
          </a:p>
        </p:txBody>
      </p:sp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" y="1268760"/>
            <a:ext cx="4900529" cy="511256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4211638" y="5859463"/>
            <a:ext cx="647700" cy="522287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6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12700"/>
            <a:ext cx="9612312" cy="706438"/>
          </a:xfr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dirty="0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Причины возникновения непроизвольного внимания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b="1" smtClean="0">
                <a:latin typeface="Gabriola" panose="04040605051002020D02" pitchFamily="82" charset="0"/>
              </a:rPr>
              <a:t>Неожиданность раздражителя.</a:t>
            </a:r>
          </a:p>
          <a:p>
            <a:pPr eaLnBrk="1" hangingPunct="1"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b="1" smtClean="0">
                <a:latin typeface="Gabriola" panose="04040605051002020D02" pitchFamily="82" charset="0"/>
              </a:rPr>
              <a:t>Относительная сила раздражителя.</a:t>
            </a:r>
          </a:p>
          <a:p>
            <a:pPr eaLnBrk="1" hangingPunct="1"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b="1" smtClean="0">
                <a:latin typeface="Gabriola" panose="04040605051002020D02" pitchFamily="82" charset="0"/>
              </a:rPr>
              <a:t>Новизна раздражителя.</a:t>
            </a:r>
          </a:p>
          <a:p>
            <a:pPr eaLnBrk="1" hangingPunct="1"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b="1" smtClean="0">
                <a:latin typeface="Gabriola" panose="04040605051002020D02" pitchFamily="82" charset="0"/>
              </a:rPr>
              <a:t>Движущиеся предметы.( </a:t>
            </a:r>
            <a:r>
              <a:rPr lang="ru-RU" b="1" smtClean="0">
                <a:latin typeface="Gabriola" panose="04040605051002020D02" pitchFamily="82" charset="0"/>
                <a:hlinkClick r:id="rId2" tooltip="Рибо, Теодюль"/>
              </a:rPr>
              <a:t>Т. Рибо</a:t>
            </a:r>
            <a:r>
              <a:rPr lang="ru-RU" b="1" smtClean="0">
                <a:latin typeface="Gabriola" panose="04040605051002020D02" pitchFamily="82" charset="0"/>
              </a:rPr>
              <a:t> выделил именно этот фактор, считая, что в результате целенаправленной активизации движений происходит концентрация и усиление внимания на предмете.)</a:t>
            </a:r>
          </a:p>
          <a:p>
            <a:pPr eaLnBrk="1" hangingPunct="1"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b="1" smtClean="0">
                <a:latin typeface="Gabriola" panose="04040605051002020D02" pitchFamily="82" charset="0"/>
              </a:rPr>
              <a:t>Контрастность предметов или явлений.</a:t>
            </a:r>
          </a:p>
          <a:p>
            <a:pPr eaLnBrk="1" hangingPunct="1"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b="1" smtClean="0">
                <a:latin typeface="Gabriola" panose="04040605051002020D02" pitchFamily="82" charset="0"/>
              </a:rPr>
              <a:t>Внутреннее состояние человека.</a:t>
            </a: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8199438" y="5949950"/>
            <a:ext cx="647700" cy="574675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925" y="30163"/>
            <a:ext cx="8229600" cy="1143000"/>
          </a:xfr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Произвольное внимание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91025" y="1276350"/>
            <a:ext cx="4752975" cy="504983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2400" b="1" smtClean="0">
                <a:latin typeface="Gabriola" panose="04040605051002020D02" pitchFamily="82" charset="0"/>
              </a:rPr>
              <a:t>Физиологическим механизмом </a:t>
            </a:r>
            <a:r>
              <a:rPr lang="ru-RU" sz="2400" b="1" i="1" smtClean="0">
                <a:latin typeface="Gabriola" panose="04040605051002020D02" pitchFamily="82" charset="0"/>
              </a:rPr>
              <a:t>произвольного внимания</a:t>
            </a:r>
            <a:r>
              <a:rPr lang="ru-RU" sz="2400" b="1" smtClean="0">
                <a:latin typeface="Gabriola" panose="04040605051002020D02" pitchFamily="82" charset="0"/>
              </a:rPr>
              <a:t> служит очаг оптимального возбуждения в коре мозга, поддерживаемый сигналами, идущими от </a:t>
            </a:r>
            <a:r>
              <a:rPr lang="ru-RU" sz="2400" b="1" smtClean="0">
                <a:latin typeface="Gabriola" panose="04040605051002020D02" pitchFamily="82" charset="0"/>
                <a:hlinkClick r:id="rId2" tooltip="Вторая сигнальная система"/>
              </a:rPr>
              <a:t>второй сигнальной системы</a:t>
            </a:r>
            <a:r>
              <a:rPr lang="ru-RU" sz="2400" b="1" smtClean="0">
                <a:latin typeface="Gabriola" panose="04040605051002020D02" pitchFamily="82" charset="0"/>
              </a:rPr>
              <a:t>. Психологической особенностью произвольного внимания является сопровождение его переживанием большего или меньшего </a:t>
            </a:r>
            <a:r>
              <a:rPr lang="ru-RU" sz="2400" b="1" smtClean="0">
                <a:latin typeface="Gabriola" panose="04040605051002020D02" pitchFamily="82" charset="0"/>
                <a:hlinkClick r:id="rId3" tooltip="Воля (психология)"/>
              </a:rPr>
              <a:t>волевого усилия</a:t>
            </a:r>
            <a:r>
              <a:rPr lang="ru-RU" sz="2400" b="1" smtClean="0">
                <a:latin typeface="Gabriola" panose="04040605051002020D02" pitchFamily="82" charset="0"/>
              </a:rPr>
              <a:t>, напряжения, причем длительное поддерживание произвольного внимания вызывает утомление, зачастую даже большее, чем физическое напряжение.</a:t>
            </a:r>
          </a:p>
          <a:p>
            <a:pPr marL="0" indent="0" eaLnBrk="1" hangingPunct="1">
              <a:buFontTx/>
              <a:buNone/>
            </a:pPr>
            <a:endParaRPr lang="ru-RU" sz="2000" smtClean="0"/>
          </a:p>
        </p:txBody>
      </p:sp>
      <p:pic>
        <p:nvPicPr>
          <p:cNvPr id="1474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260166"/>
            <a:ext cx="3833484" cy="230981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6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268" y="3065292"/>
            <a:ext cx="1943744" cy="326144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6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6" y="3284984"/>
            <a:ext cx="2189841" cy="28803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243888" y="6051550"/>
            <a:ext cx="576262" cy="44926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101600"/>
            <a:ext cx="8229600" cy="1143000"/>
          </a:xfr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произвольное внимание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113" y="2814638"/>
            <a:ext cx="3970337" cy="1335087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2400" b="1" smtClean="0">
                <a:latin typeface="Gabriola" panose="04040605051002020D02" pitchFamily="82" charset="0"/>
              </a:rPr>
              <a:t>собственно произвольное внимание (для достижения заранее поставленной цели); 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370138" y="4868863"/>
            <a:ext cx="5267325" cy="1200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sz="2400" b="1">
                <a:latin typeface="Gabriola" panose="04040605051002020D02" pitchFamily="82" charset="0"/>
              </a:rPr>
              <a:t>волевое внимание (для того, чтобы отвлечься от отвлекающих факторов и сконцентрироваться на нужной деятельности)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724525" y="2924175"/>
            <a:ext cx="3348038" cy="6477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b="1">
                <a:latin typeface="Gabriola" panose="04040605051002020D02" pitchFamily="82" charset="0"/>
              </a:rPr>
              <a:t>ожидательное внимание (бдительность, осторожность).</a:t>
            </a:r>
          </a:p>
        </p:txBody>
      </p:sp>
      <p:sp>
        <p:nvSpPr>
          <p:cNvPr id="6" name="Стрелка вверх 5"/>
          <p:cNvSpPr/>
          <p:nvPr/>
        </p:nvSpPr>
        <p:spPr>
          <a:xfrm rot="12509813">
            <a:off x="1593850" y="1349375"/>
            <a:ext cx="744538" cy="989013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 rot="8268142">
            <a:off x="6281738" y="1290638"/>
            <a:ext cx="823912" cy="1168400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верх 10"/>
          <p:cNvSpPr/>
          <p:nvPr/>
        </p:nvSpPr>
        <p:spPr>
          <a:xfrm rot="10800000">
            <a:off x="4284663" y="1454150"/>
            <a:ext cx="719137" cy="1027113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8243888" y="5916613"/>
            <a:ext cx="649287" cy="515937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  <p:bldP spid="5" grpId="0" animBg="1"/>
      <p:bldP spid="6" grpId="0" animBg="1"/>
      <p:bldP spid="7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686800" cy="850900"/>
          </a:xfr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Послепроизвольное</a:t>
            </a:r>
            <a:r>
              <a:rPr lang="ru-RU" dirty="0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 внимание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0563" y="1412875"/>
            <a:ext cx="4464050" cy="3919538"/>
          </a:xfrm>
        </p:spPr>
        <p:txBody>
          <a:bodyPr/>
          <a:lstStyle/>
          <a:p>
            <a:pPr indent="0" eaLnBrk="1" hangingPunct="1">
              <a:lnSpc>
                <a:spcPct val="75000"/>
              </a:lnSpc>
              <a:spcAft>
                <a:spcPts val="1000"/>
              </a:spcAft>
              <a:buFontTx/>
              <a:buNone/>
              <a:defRPr/>
            </a:pPr>
            <a:r>
              <a:rPr lang="ru-RU" b="1" dirty="0" smtClean="0">
                <a:latin typeface="Gabriola" pitchFamily="82" charset="0"/>
                <a:ea typeface="Calibri"/>
                <a:cs typeface="Times New Roman"/>
              </a:rPr>
              <a:t>Вид внимания, при котором в наличии сознательный выбор объекта внимания, но отсутствует напряжение, характерное для произвольного внимания. Связано с образованием новой установки, связанной в большей мере с актуальной деятельностью, нежели с предшествующим опытом человека.</a:t>
            </a:r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49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1314450"/>
            <a:ext cx="4545012" cy="520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8243888" y="5949950"/>
            <a:ext cx="649287" cy="50323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>
              <a:lnSpc>
                <a:spcPct val="75000"/>
              </a:lnSpc>
              <a:spcAft>
                <a:spcPts val="1000"/>
              </a:spcAft>
              <a:defRPr/>
            </a:pPr>
            <a:r>
              <a:rPr lang="ru-RU" sz="5400" dirty="0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Функции внимания</a:t>
            </a:r>
            <a:r>
              <a:rPr lang="ru-RU" sz="2400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75000"/>
              </a:lnSpc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54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обнаружение сигнала</a:t>
            </a:r>
          </a:p>
          <a:p>
            <a:pPr eaLnBrk="1" hangingPunct="1">
              <a:lnSpc>
                <a:spcPct val="75000"/>
              </a:lnSpc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54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бдительность</a:t>
            </a:r>
          </a:p>
          <a:p>
            <a:pPr eaLnBrk="1" hangingPunct="1">
              <a:lnSpc>
                <a:spcPct val="75000"/>
              </a:lnSpc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54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</a:t>
            </a:r>
          </a:p>
          <a:p>
            <a:pPr eaLnBrk="1" hangingPunct="1">
              <a:lnSpc>
                <a:spcPct val="75000"/>
              </a:lnSpc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54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избирательное внимание</a:t>
            </a:r>
          </a:p>
          <a:p>
            <a:pPr eaLnBrk="1" hangingPunct="1">
              <a:lnSpc>
                <a:spcPct val="75000"/>
              </a:lnSpc>
              <a:spcAft>
                <a:spcPts val="10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54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распределенное внимание</a:t>
            </a:r>
          </a:p>
          <a:p>
            <a:pPr eaLnBrk="1" hangingPunct="1">
              <a:buClr>
                <a:srgbClr val="00B0F0"/>
              </a:buClr>
              <a:buFont typeface="Courier New" panose="02070309020205020404" pitchFamily="49" charset="0"/>
              <a:buChar char="o"/>
            </a:pPr>
            <a:endParaRPr lang="ru-RU" sz="5400" b="1" smtClean="0"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43888" y="5949950"/>
            <a:ext cx="576262" cy="503238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270510" eaLnBrk="1" hangingPunct="1">
              <a:lnSpc>
                <a:spcPct val="75000"/>
              </a:lnSpc>
              <a:spcAft>
                <a:spcPts val="1000"/>
              </a:spcAft>
              <a:defRPr/>
            </a:pPr>
            <a:r>
              <a:rPr lang="ru-RU" sz="6000" dirty="0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Формы внимания</a:t>
            </a:r>
            <a:r>
              <a:rPr lang="ru-RU" sz="2800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endParaRPr lang="ru-RU" sz="2800" dirty="0" smtClean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75000"/>
              </a:lnSpc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40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внешнее внимание (сенсорно-перцептивное) — обращено на объекты внешнего мира. Необходимое условие познания и преобразования внешнего мира</a:t>
            </a:r>
          </a:p>
          <a:p>
            <a:pPr eaLnBrk="1" hangingPunct="1">
              <a:lnSpc>
                <a:spcPct val="75000"/>
              </a:lnSpc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40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внутреннее внимание (интеллектуальное) — обращено на объекты субъективного мира человека. Необходимое условие самопознания и самовоспитания</a:t>
            </a:r>
          </a:p>
          <a:p>
            <a:pPr eaLnBrk="1" hangingPunct="1">
              <a:lnSpc>
                <a:spcPct val="75000"/>
              </a:lnSpc>
              <a:spcAft>
                <a:spcPts val="10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40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моторное внимание.</a:t>
            </a:r>
          </a:p>
          <a:p>
            <a:pPr eaLnBrk="1" hangingPunct="1">
              <a:lnSpc>
                <a:spcPct val="75000"/>
              </a:lnSpc>
              <a:spcAft>
                <a:spcPts val="10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endParaRPr lang="ru-RU" sz="4000" b="1" smtClean="0"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172450" y="5986463"/>
            <a:ext cx="647700" cy="492125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0"/>
            <a:ext cx="8229600" cy="1143000"/>
          </a:xfr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Свойства внимания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75000"/>
              </a:lnSpc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2400" b="1" smtClean="0">
                <a:solidFill>
                  <a:srgbClr val="00B0F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Концентрация </a:t>
            </a:r>
            <a:r>
              <a:rPr lang="ru-RU" sz="24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— удержание внимания на каком-либо объекте. Такое удержание означает выделение «объекта» в качестве некоторой определённости, фигуры, из общего фона.</a:t>
            </a:r>
          </a:p>
          <a:p>
            <a:pPr eaLnBrk="1" hangingPunct="1">
              <a:lnSpc>
                <a:spcPct val="75000"/>
              </a:lnSpc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2400" b="1" smtClean="0">
                <a:solidFill>
                  <a:srgbClr val="00B0F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Объём </a:t>
            </a:r>
            <a:r>
              <a:rPr lang="ru-RU" sz="24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— это количество объектов, которые охватываются вниманием, одномоментно, одновременно. Объём внимания обычно колеблется у взрослых в пределах от 4 до 6 объектов, у школьников (в зависимости от возраста) от 2 до 5 объектов. Человек с большим объёмом внимания может заметить больше предметов, явлений, событий.</a:t>
            </a:r>
          </a:p>
          <a:p>
            <a:pPr eaLnBrk="1" hangingPunct="1">
              <a:lnSpc>
                <a:spcPct val="75000"/>
              </a:lnSpc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2400" b="1" smtClean="0">
                <a:solidFill>
                  <a:srgbClr val="00B0F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Устойчивость </a:t>
            </a:r>
            <a:r>
              <a:rPr lang="ru-RU" sz="24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 существенным условием устойчивости внимания является возможность раскрывать в том предмете, на который оно направлено, новые стороны и связи.</a:t>
            </a:r>
          </a:p>
          <a:p>
            <a:pPr eaLnBrk="1" hangingPunct="1">
              <a:lnSpc>
                <a:spcPct val="75000"/>
              </a:lnSpc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2400" b="1" smtClean="0">
                <a:solidFill>
                  <a:srgbClr val="00B0F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Переключаемость</a:t>
            </a:r>
            <a:r>
              <a:rPr lang="ru-RU" sz="24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–сознательное и осмысленное, преднамеренное и целенаправленное, обусловленное постановкой новой цели, изменение направления сознания с одного предмета на другой.</a:t>
            </a:r>
          </a:p>
          <a:p>
            <a:pPr eaLnBrk="1" hangingPunct="1">
              <a:lnSpc>
                <a:spcPct val="75000"/>
              </a:lnSpc>
              <a:spcAft>
                <a:spcPts val="10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sz="2400" b="1" smtClean="0">
                <a:solidFill>
                  <a:srgbClr val="00B0F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Распределение</a:t>
            </a:r>
            <a:r>
              <a:rPr lang="ru-RU" sz="2400" b="1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–способность выдерживать в центре внимания несколько разнородных объектов или субъектов.</a:t>
            </a:r>
          </a:p>
          <a:p>
            <a:pPr eaLnBrk="1" hangingPunct="1"/>
            <a:endParaRPr lang="ru-RU" smtClean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243888" y="5876925"/>
            <a:ext cx="649287" cy="57626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625" y="95250"/>
            <a:ext cx="8229600" cy="1143000"/>
          </a:xfr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 err="1" smtClean="0">
                <a:ln/>
                <a:solidFill>
                  <a:srgbClr val="00B0F0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</a:rPr>
              <a:t>И.П.Павлов</a:t>
            </a:r>
            <a:endParaRPr lang="ru-RU" sz="6000" dirty="0" smtClean="0">
              <a:ln/>
              <a:solidFill>
                <a:srgbClr val="00B0F0"/>
              </a:solidFill>
              <a:effectLst>
                <a:glow rad="63500">
                  <a:srgbClr val="C0504D">
                    <a:satMod val="175000"/>
                    <a:alpha val="40000"/>
                  </a:srgbClr>
                </a:glow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Century Schoolbook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463" y="1341438"/>
            <a:ext cx="3970337" cy="452596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2400" b="1" smtClean="0">
                <a:latin typeface="Gabriola" panose="04040605051002020D02" pitchFamily="82" charset="0"/>
              </a:rPr>
              <a:t>«Если бы можно было видеть сквозь черепную крышку и если бы место больших полушарий с оптимальной возбудимостью светилось, то мы увидали бы на думающем сознательном человеке как по его большим полуша­риям передвигается постоянно изменяющееся в форме и величине причудливо неправильных очертаний светлое пятно, окруженное на всем остальном пространстве полушарий более или менее значительной тенью»</a:t>
            </a:r>
          </a:p>
        </p:txBody>
      </p:sp>
      <p:pic>
        <p:nvPicPr>
          <p:cNvPr id="151554" name="Picture 2" descr="Ivan Pavlov nobe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241425"/>
            <a:ext cx="3816350" cy="51895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4" name="Управляющая кнопка: домой 3">
            <a:hlinkClick r:id="rId4" action="ppaction://hlinksldjump" highlightClick="1"/>
          </p:cNvPr>
          <p:cNvSpPr/>
          <p:nvPr/>
        </p:nvSpPr>
        <p:spPr>
          <a:xfrm>
            <a:off x="8172450" y="5897563"/>
            <a:ext cx="720725" cy="554037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2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84313"/>
            <a:ext cx="3744912" cy="4752975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15257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263" y="1484313"/>
            <a:ext cx="3455987" cy="4752975"/>
          </a:xfrm>
          <a:noFill/>
        </p:spPr>
      </p:pic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459788" y="5984875"/>
            <a:ext cx="576262" cy="504825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ru-RU" smtClean="0"/>
          </a:p>
        </p:txBody>
      </p:sp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30" y="1514193"/>
            <a:ext cx="3208561" cy="469545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261" y="1568337"/>
            <a:ext cx="3088927" cy="464131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201025" y="5910263"/>
            <a:ext cx="741363" cy="503237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36" y="1268760"/>
            <a:ext cx="7560840" cy="492740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172450" y="5892800"/>
            <a:ext cx="720725" cy="606425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13092"/>
            <a:ext cx="3600400" cy="407707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747" y="1762322"/>
            <a:ext cx="4321472" cy="397861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243888" y="5949950"/>
            <a:ext cx="649287" cy="488950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5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8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915" y="1628800"/>
            <a:ext cx="6552728" cy="420732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6659563" y="6019800"/>
            <a:ext cx="720725" cy="504825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7740650" y="6019800"/>
            <a:ext cx="719138" cy="504825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62063" y="188913"/>
            <a:ext cx="6408737" cy="280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8800" kern="0" dirty="0">
                <a:ln/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Schoolbook" pitchFamily="18" charset="0"/>
                <a:ea typeface="+mj-ea"/>
                <a:cs typeface="+mj-cs"/>
              </a:rPr>
              <a:t>Спасибо за внимание</a:t>
            </a:r>
            <a:r>
              <a:rPr lang="ru-RU" dirty="0">
                <a:solidFill>
                  <a:srgbClr val="FF0000"/>
                </a:solidFill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25663" y="3459163"/>
            <a:ext cx="46799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4000" b="1">
                <a:solidFill>
                  <a:srgbClr val="A50021"/>
                </a:solidFill>
              </a:rPr>
              <a:t>Берегите своё здоровье!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bdd891ba7181c2d27653f065c983752fa269fe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5743</TotalTime>
  <Words>572</Words>
  <Application>Microsoft Office PowerPoint</Application>
  <PresentationFormat>Экран (4:3)</PresentationFormat>
  <Paragraphs>54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Schoolbook</vt:lpstr>
      <vt:lpstr>Gabriola</vt:lpstr>
      <vt:lpstr>Courier New</vt:lpstr>
      <vt:lpstr>Times New Roman</vt:lpstr>
      <vt:lpstr>Diseño predeterminado</vt:lpstr>
      <vt:lpstr>Презентация PowerPoint</vt:lpstr>
      <vt:lpstr>меню</vt:lpstr>
      <vt:lpstr>определение</vt:lpstr>
      <vt:lpstr>Виды внимания </vt:lpstr>
      <vt:lpstr>Непроизвольное внимание (пассивное)</vt:lpstr>
      <vt:lpstr>Причины возникновения непроизвольного внимания</vt:lpstr>
      <vt:lpstr>Произвольное внимание</vt:lpstr>
      <vt:lpstr>произвольное внимание</vt:lpstr>
      <vt:lpstr>Послепроизвольное внимание</vt:lpstr>
      <vt:lpstr>Функции внимания </vt:lpstr>
      <vt:lpstr>Формы внимания </vt:lpstr>
      <vt:lpstr>Свойства внимания</vt:lpstr>
      <vt:lpstr>И.П.Павлов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Олег Грибан</cp:lastModifiedBy>
  <cp:revision>768</cp:revision>
  <dcterms:created xsi:type="dcterms:W3CDTF">2010-05-23T14:28:12Z</dcterms:created>
  <dcterms:modified xsi:type="dcterms:W3CDTF">2014-05-18T06:27:51Z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00080054850000000000010250300207f7000400038000</vt:lpwstr>
  </property>
</Properties>
</file>