
<file path=[Content_Types].xml><?xml version="1.0" encoding="utf-8"?>
<Types xmlns="http://schemas.openxmlformats.org/package/2006/content-types">
  <Default ContentType="image/png" Extension="png"/>
  <Default ContentType="image/x-emf" Extension="emf"/>
  <Default ContentType="image/jpeg" Extension="jpeg"/>
  <Default ContentType="application/vnd.openxmlformats-package.relationships+xml" Extension="rels"/>
  <Default ContentType="application/xml" Extension="x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38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68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6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84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65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006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7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18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775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43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42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3C27C-1FDC-4050-A4F8-02ABD2A9F718}" type="datetimeFigureOut">
              <a:rPr lang="ru-RU" smtClean="0"/>
              <a:t>08.02.2014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AB0D0-07AC-4DD5-A4CE-01305AB77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3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10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11.emf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6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8732" y="1700808"/>
            <a:ext cx="8113043" cy="2522711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Определение </a:t>
            </a:r>
            <a:b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синуса, косинуса и тангенса угла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1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35496" y="643931"/>
            <a:ext cx="8297918" cy="1965401"/>
            <a:chOff x="351593" y="1869924"/>
            <a:chExt cx="8297918" cy="19654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93" y="1869924"/>
              <a:ext cx="8297918" cy="19016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3347864" y="3348779"/>
              <a:ext cx="1512168" cy="4865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478267"/>
            <a:ext cx="933591" cy="7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1907704" y="2204864"/>
            <a:ext cx="5544616" cy="3816424"/>
            <a:chOff x="2051720" y="1988840"/>
            <a:chExt cx="5544616" cy="3816424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8" name="Группа 27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30" name="Прямая со стрелкой 29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Прямая со стрелкой 30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21" name="Овал 20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6138926" y="3493003"/>
              <a:ext cx="1133808" cy="529774"/>
              <a:chOff x="6948264" y="2755210"/>
              <a:chExt cx="1133808" cy="529774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007220" y="2755210"/>
                <a:ext cx="1074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P(1;0)</a:t>
                </a:r>
                <a:endParaRPr lang="ru-RU" sz="2800" dirty="0"/>
              </a:p>
            </p:txBody>
          </p:sp>
        </p:grpSp>
      </p:grpSp>
      <p:sp>
        <p:nvSpPr>
          <p:cNvPr id="18" name="Овал 17"/>
          <p:cNvSpPr/>
          <p:nvPr/>
        </p:nvSpPr>
        <p:spPr>
          <a:xfrm>
            <a:off x="5973645" y="40770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25" name="Прямая соединительная линия 1024"/>
          <p:cNvCxnSpPr/>
          <p:nvPr/>
        </p:nvCxnSpPr>
        <p:spPr>
          <a:xfrm flipV="1">
            <a:off x="4308737" y="3093184"/>
            <a:ext cx="991556" cy="1087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9" name="Группа 1048"/>
          <p:cNvGrpSpPr/>
          <p:nvPr/>
        </p:nvGrpSpPr>
        <p:grpSpPr>
          <a:xfrm>
            <a:off x="4775931" y="3616219"/>
            <a:ext cx="368243" cy="574158"/>
            <a:chOff x="7876165" y="3467850"/>
            <a:chExt cx="368243" cy="574158"/>
          </a:xfrm>
        </p:grpSpPr>
        <p:sp>
          <p:nvSpPr>
            <p:cNvPr id="1030" name="Полилиния 1029"/>
            <p:cNvSpPr/>
            <p:nvPr/>
          </p:nvSpPr>
          <p:spPr>
            <a:xfrm>
              <a:off x="7941362" y="3489115"/>
              <a:ext cx="303046" cy="552893"/>
            </a:xfrm>
            <a:custGeom>
              <a:avLst/>
              <a:gdLst>
                <a:gd name="connsiteX0" fmla="*/ 276446 w 303046"/>
                <a:gd name="connsiteY0" fmla="*/ 552893 h 552893"/>
                <a:gd name="connsiteX1" fmla="*/ 276446 w 303046"/>
                <a:gd name="connsiteY1" fmla="*/ 318977 h 552893"/>
                <a:gd name="connsiteX2" fmla="*/ 0 w 303046"/>
                <a:gd name="connsiteY2" fmla="*/ 0 h 55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046" h="552893">
                  <a:moveTo>
                    <a:pt x="276446" y="552893"/>
                  </a:moveTo>
                  <a:cubicBezTo>
                    <a:pt x="299483" y="482009"/>
                    <a:pt x="322520" y="411126"/>
                    <a:pt x="276446" y="318977"/>
                  </a:cubicBezTo>
                  <a:cubicBezTo>
                    <a:pt x="230372" y="226828"/>
                    <a:pt x="115186" y="113414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32" name="Прямая со стрелкой 1031"/>
            <p:cNvCxnSpPr/>
            <p:nvPr/>
          </p:nvCxnSpPr>
          <p:spPr>
            <a:xfrm flipH="1" flipV="1">
              <a:off x="7876165" y="3467850"/>
              <a:ext cx="195456" cy="1364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6" name="TextBox 1035"/>
              <p:cNvSpPr txBox="1"/>
              <p:nvPr/>
            </p:nvSpPr>
            <p:spPr>
              <a:xfrm>
                <a:off x="4860032" y="3429000"/>
                <a:ext cx="5848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036" name="TextBox 10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429000"/>
                <a:ext cx="584869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7" name="TextBox 1036"/>
              <p:cNvSpPr txBox="1"/>
              <p:nvPr/>
            </p:nvSpPr>
            <p:spPr>
              <a:xfrm>
                <a:off x="4960053" y="2476470"/>
                <a:ext cx="1290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/>
                            </a:rPr>
                            <m:t>𝑷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1037" name="TextBox 10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053" y="2476470"/>
                <a:ext cx="1290999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43" name="Группа 1042"/>
          <p:cNvGrpSpPr/>
          <p:nvPr/>
        </p:nvGrpSpPr>
        <p:grpSpPr>
          <a:xfrm>
            <a:off x="4351267" y="3042220"/>
            <a:ext cx="1012821" cy="1116360"/>
            <a:chOff x="4351267" y="3042220"/>
            <a:chExt cx="1012821" cy="1116360"/>
          </a:xfrm>
        </p:grpSpPr>
        <p:cxnSp>
          <p:nvCxnSpPr>
            <p:cNvPr id="1039" name="Прямая соединительная линия 1038"/>
            <p:cNvCxnSpPr/>
            <p:nvPr/>
          </p:nvCxnSpPr>
          <p:spPr>
            <a:xfrm>
              <a:off x="5364088" y="3093184"/>
              <a:ext cx="0" cy="106539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Прямая соединительная линия 1040"/>
            <p:cNvCxnSpPr/>
            <p:nvPr/>
          </p:nvCxnSpPr>
          <p:spPr>
            <a:xfrm flipH="1">
              <a:off x="4351267" y="3042220"/>
              <a:ext cx="94908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5" name="Прямая соединительная линия 1044"/>
          <p:cNvCxnSpPr/>
          <p:nvPr/>
        </p:nvCxnSpPr>
        <p:spPr>
          <a:xfrm flipH="1">
            <a:off x="4345391" y="4185084"/>
            <a:ext cx="101869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Прямая соединительная линия 1046"/>
          <p:cNvCxnSpPr/>
          <p:nvPr/>
        </p:nvCxnSpPr>
        <p:spPr>
          <a:xfrm>
            <a:off x="4345391" y="3042220"/>
            <a:ext cx="0" cy="117886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8" name="TextBox 1047"/>
              <p:cNvSpPr txBox="1"/>
              <p:nvPr/>
            </p:nvSpPr>
            <p:spPr>
              <a:xfrm>
                <a:off x="4392825" y="4130596"/>
                <a:ext cx="11494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𝑐𝑜𝑠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048" name="TextBox 10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825" y="4130596"/>
                <a:ext cx="1149485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203848" y="3212976"/>
                <a:ext cx="11494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𝑠𝑖𝑛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212976"/>
                <a:ext cx="1149485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0" name="Управляющая кнопка: назад 1049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724128" y="2348880"/>
                <a:ext cx="265733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(</m:t>
                      </m:r>
                      <m:r>
                        <a:rPr lang="en-US" sz="2800" b="1" i="1" smtClean="0">
                          <a:latin typeface="Cambria Math"/>
                        </a:rPr>
                        <m:t>𝒄𝒐𝒔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∝, 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𝒔𝒊𝒏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∝)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348880"/>
                <a:ext cx="2657337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58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1202 C -0.00191 -0.03166 -0.00173 -0.03998 -0.00937 -0.05524 C -0.01284 -0.07442 -0.01527 -0.0936 -0.02795 -0.10492 C -0.0335 -0.12688 -0.02864 -0.11972 -0.03958 -0.12965 C -0.04739 -0.14514 -0.04201 -0.13682 -0.05816 -0.15138 C -0.06093 -0.15392 -0.06232 -0.15831 -0.0651 -0.16062 C -0.07604 -0.17033 -0.06927 -0.15646 -0.07447 -0.16987 " pathEditMode="relative" rAng="0" ptsTypes="ffffffA">
                                      <p:cBhvr>
                                        <p:cTn id="2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9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036" grpId="0"/>
      <p:bldP spid="1037" grpId="0"/>
      <p:bldP spid="1048" grpId="0"/>
      <p:bldP spid="57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5" y="684531"/>
            <a:ext cx="9057128" cy="1754113"/>
          </a:xfrm>
          <a:prstGeom prst="rect">
            <a:avLst/>
          </a:prstGeom>
          <a:ln w="1270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2924944"/>
            <a:ext cx="9079085" cy="1879288"/>
          </a:xfrm>
          <a:prstGeom prst="rect">
            <a:avLst/>
          </a:prstGeom>
          <a:ln w="2857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05" y="1881496"/>
            <a:ext cx="1009965" cy="104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0146"/>
            <a:ext cx="1353174" cy="79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5" y="5165144"/>
            <a:ext cx="9059379" cy="92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25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907704" y="2204864"/>
            <a:ext cx="5544616" cy="3816424"/>
            <a:chOff x="2051720" y="1988840"/>
            <a:chExt cx="5544616" cy="3816424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0" name="Группа 19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2" name="Прямая со стрелкой 21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3" name="Овал 12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138926" y="3493003"/>
              <a:ext cx="1133808" cy="529774"/>
              <a:chOff x="6948264" y="2755210"/>
              <a:chExt cx="1133808" cy="529774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007220" y="2755210"/>
                <a:ext cx="1074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P(1;0)</a:t>
                </a:r>
                <a:endParaRPr lang="ru-RU" sz="2800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175" y="692696"/>
                <a:ext cx="1247403" cy="824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800" b="1" i="1" smtClean="0">
                          <a:latin typeface="Cambria Math"/>
                          <a:ea typeface="Cambria Math"/>
                        </a:rPr>
                        <m:t>∝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5" y="692696"/>
                <a:ext cx="1247403" cy="82445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Овал 24"/>
          <p:cNvSpPr/>
          <p:nvPr/>
        </p:nvSpPr>
        <p:spPr>
          <a:xfrm>
            <a:off x="5973645" y="40770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агетная рамка 23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4414529" y="2002044"/>
            <a:ext cx="116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K(0;1)</a:t>
            </a:r>
            <a:endParaRPr lang="ru-RU" sz="2800" b="1" i="1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4359349" y="3572540"/>
            <a:ext cx="701749" cy="616688"/>
            <a:chOff x="4359349" y="3572540"/>
            <a:chExt cx="701749" cy="616688"/>
          </a:xfrm>
        </p:grpSpPr>
        <p:sp>
          <p:nvSpPr>
            <p:cNvPr id="27" name="Полилиния 26"/>
            <p:cNvSpPr/>
            <p:nvPr/>
          </p:nvSpPr>
          <p:spPr>
            <a:xfrm>
              <a:off x="4359349" y="3572540"/>
              <a:ext cx="701749" cy="616688"/>
            </a:xfrm>
            <a:custGeom>
              <a:avLst/>
              <a:gdLst>
                <a:gd name="connsiteX0" fmla="*/ 701749 w 701749"/>
                <a:gd name="connsiteY0" fmla="*/ 616688 h 616688"/>
                <a:gd name="connsiteX1" fmla="*/ 552893 w 701749"/>
                <a:gd name="connsiteY1" fmla="*/ 212651 h 616688"/>
                <a:gd name="connsiteX2" fmla="*/ 0 w 701749"/>
                <a:gd name="connsiteY2" fmla="*/ 0 h 61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1749" h="616688">
                  <a:moveTo>
                    <a:pt x="701749" y="616688"/>
                  </a:moveTo>
                  <a:cubicBezTo>
                    <a:pt x="685800" y="466060"/>
                    <a:pt x="669851" y="315432"/>
                    <a:pt x="552893" y="212651"/>
                  </a:cubicBezTo>
                  <a:cubicBezTo>
                    <a:pt x="435935" y="109870"/>
                    <a:pt x="217967" y="54935"/>
                    <a:pt x="0" y="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9" name="Прямая со стрелкой 28"/>
            <p:cNvCxnSpPr>
              <a:endCxn id="27" idx="2"/>
            </p:cNvCxnSpPr>
            <p:nvPr/>
          </p:nvCxnSpPr>
          <p:spPr>
            <a:xfrm flipH="1" flipV="1">
              <a:off x="4359349" y="3572540"/>
              <a:ext cx="228371" cy="6824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72" name="Скругленная прямоугольная выноска 3071"/>
              <p:cNvSpPr/>
              <p:nvPr/>
            </p:nvSpPr>
            <p:spPr>
              <a:xfrm>
                <a:off x="2987824" y="934449"/>
                <a:ext cx="1876287" cy="582703"/>
              </a:xfrm>
              <a:prstGeom prst="wedgeRoundRectCallout">
                <a:avLst>
                  <a:gd name="adj1" fmla="val 50569"/>
                  <a:gd name="adj2" fmla="val 139137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072" name="Скругленная прямоугольная выноска 30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934449"/>
                <a:ext cx="1876287" cy="582703"/>
              </a:xfrm>
              <a:prstGeom prst="wedgeRoundRectCallout">
                <a:avLst>
                  <a:gd name="adj1" fmla="val 50569"/>
                  <a:gd name="adj2" fmla="val 139137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3" name="Скругленная прямоугольная выноска 3072"/>
              <p:cNvSpPr/>
              <p:nvPr/>
            </p:nvSpPr>
            <p:spPr>
              <a:xfrm>
                <a:off x="5292863" y="914401"/>
                <a:ext cx="1867805" cy="667892"/>
              </a:xfrm>
              <a:prstGeom prst="wedgeRoundRectCallout">
                <a:avLst>
                  <a:gd name="adj1" fmla="val -53850"/>
                  <a:gd name="adj2" fmla="val 126178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073" name="Скругленная прямоугольная выноска 30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63" y="914401"/>
                <a:ext cx="1867805" cy="667892"/>
              </a:xfrm>
              <a:prstGeom prst="wedgeRoundRectCallout">
                <a:avLst>
                  <a:gd name="adj1" fmla="val -53850"/>
                  <a:gd name="adj2" fmla="val 126178"/>
                  <a:gd name="adj3" fmla="val 16667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5" name="Прямоугольник 3074"/>
              <p:cNvSpPr/>
              <p:nvPr/>
            </p:nvSpPr>
            <p:spPr>
              <a:xfrm>
                <a:off x="4874553" y="3038790"/>
                <a:ext cx="513282" cy="830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075" name="Прямоугольник 30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553" y="3038790"/>
                <a:ext cx="513282" cy="8308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TextBox 3075"/>
              <p:cNvSpPr txBox="1"/>
              <p:nvPr/>
            </p:nvSpPr>
            <p:spPr>
              <a:xfrm>
                <a:off x="2992851" y="913559"/>
                <a:ext cx="136815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076" name="TextBox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851" y="913559"/>
                <a:ext cx="1368152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7" name="TextBox 3076"/>
              <p:cNvSpPr txBox="1"/>
              <p:nvPr/>
            </p:nvSpPr>
            <p:spPr>
              <a:xfrm>
                <a:off x="5229420" y="955714"/>
                <a:ext cx="15268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077" name="TextBox 30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20" y="955714"/>
                <a:ext cx="1526860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8" name="Прямоугольник 3077"/>
              <p:cNvSpPr/>
              <p:nvPr/>
            </p:nvSpPr>
            <p:spPr>
              <a:xfrm>
                <a:off x="4893336" y="3039136"/>
                <a:ext cx="513282" cy="830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078" name="Прямоугольник 30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336" y="3039136"/>
                <a:ext cx="513282" cy="8308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9" name="Прямоугольник 3078"/>
              <p:cNvSpPr/>
              <p:nvPr/>
            </p:nvSpPr>
            <p:spPr>
              <a:xfrm>
                <a:off x="4893336" y="3039482"/>
                <a:ext cx="513282" cy="830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079" name="Прямоугольник 30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336" y="3039482"/>
                <a:ext cx="513282" cy="8308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0" name="TextBox 3079"/>
          <p:cNvSpPr txBox="1"/>
          <p:nvPr/>
        </p:nvSpPr>
        <p:spPr>
          <a:xfrm>
            <a:off x="1907704" y="5085184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= 0</a:t>
            </a:r>
            <a:endParaRPr lang="ru-RU" sz="3200" b="1" dirty="0"/>
          </a:p>
        </p:txBody>
      </p:sp>
      <p:sp>
        <p:nvSpPr>
          <p:cNvPr id="3081" name="TextBox 3080"/>
          <p:cNvSpPr txBox="1"/>
          <p:nvPr/>
        </p:nvSpPr>
        <p:spPr>
          <a:xfrm>
            <a:off x="7992380" y="5157192"/>
            <a:ext cx="806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= 1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55208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902 L -0.01632 -0.08644 L -0.06041 -0.15461 L -0.1 -0.18859 L -0.14878 -0.20707 L -0.19305 -0.21331 " pathEditMode="relative" rAng="0" ptsTypes="AAAA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53" y="-10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-0.01093 0.00092 -0.02187 0.00069 -0.03263 0.003 C -0.03836 0.00439 -0.04305 0.0104 -0.04878 0.01248 C -0.06944 0.01987 -0.06649 0.01826 -0.08836 0.02172 C -0.09826 0.02588 -0.10902 0.03374 -0.11632 0.04345 C -0.11857 0.04645 -0.12066 0.05015 -0.12326 0.05269 C -0.12829 0.05754 -0.13437 0.06032 -0.13958 0.06494 C -0.14496 0.0758 -0.14895 0.07927 -0.15816 0.08366 C -0.16354 0.09429 -0.16875 0.10122 -0.17673 0.10839 C -0.18645 0.1278 -0.19722 0.1449 -0.20694 0.16408 C -0.2085 0.16709 -0.21007 0.17032 -0.21163 0.17333 C -0.21319 0.17633 -0.21632 0.18257 -0.21632 0.18257 C -0.21944 0.19598 -0.22534 0.2073 -0.2302 0.21978 C -0.23628 0.23573 -0.23923 0.2556 -0.24427 0.27247 C -0.24739 0.2979 -0.24496 0.28472 -0.25121 0.30968 C -0.25191 0.31269 -0.25347 0.31893 -0.25347 0.31893 C -0.25503 0.34019 -0.25573 0.35544 -0.26041 0.37462 C -0.26232 0.39542 -0.26354 0.41622 -0.26753 0.43656 C -0.27066 0.49642 -0.27413 0.52692 -0.26979 0.59441 C -0.26892 0.60712 -0.25816 0.60342 -0.25816 0.61613 " pathEditMode="relative" ptsTypes="fffffffffffffffffffA">
                                      <p:cBhvr>
                                        <p:cTn id="4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1.12549E-6 C -0.00972 0.00069 -0.01927 0.00116 -0.02847 0.00254 C -0.03958 0.00439 -0.04739 0.01248 -0.05694 0.01664 C -0.0625 0.01918 -0.06823 0.02057 -0.07396 0.02242 C -0.07691 0.02334 -0.08264 0.02519 -0.08264 0.02542 C -0.09826 0.03559 -0.11545 0.03906 -0.13368 0.04206 C -0.15781 0.05431 -0.18246 0.05385 -0.20746 0.06194 C -0.22899 0.06887 -0.24913 0.0758 -0.27014 0.08436 C -0.27899 0.09314 -0.28646 0.0973 -0.29844 0.10099 C -0.30764 0.10723 -0.31319 0.11463 -0.32378 0.11787 C -0.32951 0.12642 -0.33229 0.13497 -0.33802 0.14329 C -0.33871 0.14583 -0.34219 0.1597 -0.34392 0.16316 C -0.35503 0.18535 -0.3441 0.15554 -0.35503 0.18281 C -0.35712 0.18835 -0.36076 0.19968 -0.36076 0.19991 C -0.36823 0.26439 -0.36371 0.22995 -0.36371 0.28981 " pathEditMode="relative" rAng="0" ptsTypes="ffffffffffffffA">
                                      <p:cBhvr>
                                        <p:cTn id="4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20" y="14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1424 0.0067 0.02917 0.01156 0.0441 0.01548 C 0.05226 0.0208 0.05886 0.03004 0.06736 0.03397 C 0.06962 0.03513 0.07223 0.03559 0.07431 0.03721 C 0.07917 0.04091 0.08368 0.0453 0.08837 0.04946 C 0.09063 0.05154 0.09532 0.0557 0.09532 0.0557 C 0.10625 0.07742 0.1 0.07026 0.11164 0.08043 C 0.11459 0.09291 0.11736 0.09799 0.12552 0.10539 C 0.12917 0.11278 0.13386 0.11925 0.13716 0.12688 C 0.13837 0.12965 0.1382 0.13335 0.13941 0.13635 C 0.14219 0.14282 0.14566 0.1486 0.14879 0.15484 C 0.15608 0.16917 0.15799 0.18419 0.16511 0.19806 C 0.17535 0.23873 0.18733 0.27941 0.19306 0.32193 C 0.1974 0.35313 0.1974 0.37023 0.2 0.4086 C 0.19914 0.43656 0.19966 0.46453 0.19757 0.49226 C 0.19723 0.49688 0.1941 0.50035 0.19306 0.50474 C 0.1875 0.52669 0.18698 0.54842 0.179 0.56968 C 0.17639 0.58724 0.17657 0.60065 0.16268 0.60689 C 0.15764 0.61706 0.15469 0.61752 0.14879 0.62538 " pathEditMode="relative" ptsTypes="ffffffffffffffffffA">
                                      <p:cBhvr>
                                        <p:cTn id="56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1.16247E-6 C 0.00053 0.00439 0.0007 0.00901 0.00174 0.01317 C 0.004 0.02011 0.01007 0.03258 0.01007 0.03282 C 0.01129 0.03929 0.0125 0.04576 0.01407 0.05246 C 0.01459 0.05546 0.01598 0.06217 0.01598 0.0624 C 0.01684 0.07002 0.01684 0.09105 0.02032 0.10122 C 0.0257 0.1174 0.03351 0.1382 0.04237 0.15022 C 0.04966 0.15992 0.04688 0.15461 0.05469 0.16039 C 0.06025 0.16455 0.06546 0.16894 0.07084 0.17333 C 0.07466 0.1761 0.07917 0.17518 0.08334 0.17656 C 0.10296 0.1835 0.11667 0.1872 0.1382 0.18951 C 0.15139 0.1969 0.13872 0.19089 0.1625 0.19621 C 0.17066 0.19806 0.179 0.20037 0.18698 0.20291 C 0.19028 0.20384 0.19358 0.20522 0.19705 0.20592 C 0.20799 0.20846 0.21737 0.20892 0.22778 0.21262 C 0.23941 0.21678 0.24948 0.22463 0.26025 0.23203 C 0.26424 0.2348 0.2724 0.23873 0.2724 0.23896 C 0.27448 0.24081 0.27657 0.24359 0.27848 0.2452 C 0.28056 0.24682 0.28299 0.24659 0.28473 0.24844 C 0.28941 0.25352 0.29184 0.26092 0.2948 0.26831 C 0.29757 0.28218 0.29914 0.29582 0.29914 0.31084 " pathEditMode="relative" rAng="0" ptsTypes="ffffffffffffffffffffA">
                                      <p:cBhvr>
                                        <p:cTn id="59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155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/>
      <p:bldP spid="3072" grpId="0" animBg="1"/>
      <p:bldP spid="3073" grpId="0" animBg="1"/>
      <p:bldP spid="3075" grpId="0"/>
      <p:bldP spid="3075" grpId="1"/>
      <p:bldP spid="3076" grpId="0"/>
      <p:bldP spid="3076" grpId="1"/>
      <p:bldP spid="3077" grpId="0"/>
      <p:bldP spid="3077" grpId="1"/>
      <p:bldP spid="3078" grpId="0"/>
      <p:bldP spid="3078" grpId="1"/>
      <p:bldP spid="3079" grpId="0"/>
      <p:bldP spid="3080" grpId="0"/>
      <p:bldP spid="30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8" y="1345637"/>
            <a:ext cx="8837030" cy="2881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7" y="1379917"/>
            <a:ext cx="1353174" cy="79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7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179" y="523875"/>
            <a:ext cx="50101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Багетная рамка 10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1907704" y="1772816"/>
            <a:ext cx="5544616" cy="3816424"/>
            <a:chOff x="2051720" y="1988840"/>
            <a:chExt cx="5544616" cy="3816424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1" name="Группа 20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Прямая со стрелкой 23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4" name="Овал 13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6138926" y="3493003"/>
              <a:ext cx="1133808" cy="529774"/>
              <a:chOff x="6948264" y="2755210"/>
              <a:chExt cx="1133808" cy="529774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07220" y="2755210"/>
                <a:ext cx="1074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P(1;0)</a:t>
                </a:r>
                <a:endParaRPr lang="ru-RU" sz="2800" dirty="0"/>
              </a:p>
            </p:txBody>
          </p:sp>
        </p:grpSp>
      </p:grpSp>
      <p:sp>
        <p:nvSpPr>
          <p:cNvPr id="25" name="Овал 24"/>
          <p:cNvSpPr/>
          <p:nvPr/>
        </p:nvSpPr>
        <p:spPr>
          <a:xfrm>
            <a:off x="5973645" y="361554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3615070" y="3717032"/>
            <a:ext cx="1275907" cy="560393"/>
            <a:chOff x="3615070" y="3717032"/>
            <a:chExt cx="1275907" cy="560393"/>
          </a:xfrm>
        </p:grpSpPr>
        <p:sp>
          <p:nvSpPr>
            <p:cNvPr id="27" name="Полилиния 26"/>
            <p:cNvSpPr/>
            <p:nvPr/>
          </p:nvSpPr>
          <p:spPr>
            <a:xfrm>
              <a:off x="3636335" y="3742660"/>
              <a:ext cx="1254642" cy="534765"/>
            </a:xfrm>
            <a:custGeom>
              <a:avLst/>
              <a:gdLst>
                <a:gd name="connsiteX0" fmla="*/ 1254642 w 1254642"/>
                <a:gd name="connsiteY0" fmla="*/ 0 h 534765"/>
                <a:gd name="connsiteX1" fmla="*/ 1105786 w 1254642"/>
                <a:gd name="connsiteY1" fmla="*/ 255182 h 534765"/>
                <a:gd name="connsiteX2" fmla="*/ 595423 w 1254642"/>
                <a:gd name="connsiteY2" fmla="*/ 531628 h 534765"/>
                <a:gd name="connsiteX3" fmla="*/ 0 w 1254642"/>
                <a:gd name="connsiteY3" fmla="*/ 63796 h 5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642" h="534765">
                  <a:moveTo>
                    <a:pt x="1254642" y="0"/>
                  </a:moveTo>
                  <a:cubicBezTo>
                    <a:pt x="1235149" y="83288"/>
                    <a:pt x="1215656" y="166577"/>
                    <a:pt x="1105786" y="255182"/>
                  </a:cubicBezTo>
                  <a:cubicBezTo>
                    <a:pt x="995916" y="343787"/>
                    <a:pt x="779721" y="563526"/>
                    <a:pt x="595423" y="531628"/>
                  </a:cubicBezTo>
                  <a:cubicBezTo>
                    <a:pt x="411125" y="499730"/>
                    <a:pt x="205562" y="281763"/>
                    <a:pt x="0" y="63796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9" name="Прямая со стрелкой 28"/>
            <p:cNvCxnSpPr/>
            <p:nvPr/>
          </p:nvCxnSpPr>
          <p:spPr>
            <a:xfrm flipH="1" flipV="1">
              <a:off x="3615070" y="3717032"/>
              <a:ext cx="143577" cy="22100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71560" y="3970747"/>
                <a:ext cx="7847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−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𝝅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560" y="3970747"/>
                <a:ext cx="784717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0" name="TextBox 5119"/>
          <p:cNvSpPr txBox="1"/>
          <p:nvPr/>
        </p:nvSpPr>
        <p:spPr>
          <a:xfrm>
            <a:off x="1475656" y="326582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N(-1,0)</a:t>
            </a: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Скругленная прямоугольная выноска 33"/>
              <p:cNvSpPr/>
              <p:nvPr/>
            </p:nvSpPr>
            <p:spPr>
              <a:xfrm>
                <a:off x="211437" y="1374779"/>
                <a:ext cx="1876287" cy="582703"/>
              </a:xfrm>
              <a:prstGeom prst="wedgeRoundRectCallout">
                <a:avLst>
                  <a:gd name="adj1" fmla="val 49436"/>
                  <a:gd name="adj2" fmla="val 285113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4" name="Скругленная прямоугольная выноска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7" y="1374779"/>
                <a:ext cx="1876287" cy="582703"/>
              </a:xfrm>
              <a:prstGeom prst="wedgeRoundRectCallout">
                <a:avLst>
                  <a:gd name="adj1" fmla="val 49436"/>
                  <a:gd name="adj2" fmla="val 285113"/>
                  <a:gd name="adj3" fmla="val 16667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Скругленная прямоугольная выноска 34"/>
              <p:cNvSpPr/>
              <p:nvPr/>
            </p:nvSpPr>
            <p:spPr>
              <a:xfrm>
                <a:off x="2365982" y="1289590"/>
                <a:ext cx="1867805" cy="667892"/>
              </a:xfrm>
              <a:prstGeom prst="wedgeRoundRectCallout">
                <a:avLst>
                  <a:gd name="adj1" fmla="val -47019"/>
                  <a:gd name="adj2" fmla="val 263086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5" name="Скругленная прямоугольная выноска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982" y="1289590"/>
                <a:ext cx="1867805" cy="667892"/>
              </a:xfrm>
              <a:prstGeom prst="wedgeRoundRectCallout">
                <a:avLst>
                  <a:gd name="adj1" fmla="val -47019"/>
                  <a:gd name="adj2" fmla="val 263086"/>
                  <a:gd name="adj3" fmla="val 16667"/>
                </a:avLst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1" name="Прямоугольник 5120"/>
              <p:cNvSpPr/>
              <p:nvPr/>
            </p:nvSpPr>
            <p:spPr>
              <a:xfrm>
                <a:off x="1386191" y="5676412"/>
                <a:ext cx="29422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ru-RU" sz="3200" b="1" i="1" smtClean="0">
                          <a:latin typeface="Cambria Math"/>
                        </a:rPr>
                        <m:t>(−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)=−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5121" name="Прямоугольник 5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191" y="5676412"/>
                <a:ext cx="2942216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Прямоугольник 5122"/>
              <p:cNvSpPr/>
              <p:nvPr/>
            </p:nvSpPr>
            <p:spPr>
              <a:xfrm>
                <a:off x="4689713" y="5676413"/>
                <a:ext cx="261039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ru-RU" sz="3200" b="1" i="1" smtClean="0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5123" name="Прямоугольник 5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713" y="5676413"/>
                <a:ext cx="261039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22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7777 0.00901 L -0.36336 0.08574 L -0.325 0.15438 L -0.2651 0.20938 L -0.19861 0.23226 L -0.12048 0.2177 L -0.05729 0.17518 L -0.02066 0.11024 L -4.16667E-6 0.01802 " pathEditMode="relative" rAng="11064470" ptsTypes="AAAAAAAAA">
                                      <p:cBhvr>
                                        <p:cTn id="14" dur="5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6" y="106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1" grpId="0"/>
      <p:bldP spid="5120" grpId="0"/>
      <p:bldP spid="34" grpId="0" animBg="1"/>
      <p:bldP spid="35" grpId="0" animBg="1"/>
      <p:bldP spid="5121" grpId="0"/>
      <p:bldP spid="5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48680"/>
            <a:ext cx="51816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Багетная рамка 10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2195736" y="1052736"/>
            <a:ext cx="5544616" cy="3816424"/>
            <a:chOff x="2051720" y="1988840"/>
            <a:chExt cx="5544616" cy="3816424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1" name="Группа 20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Прямая со стрелкой 23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4" name="Овал 13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6138926" y="3493003"/>
              <a:ext cx="1133808" cy="529774"/>
              <a:chOff x="6948264" y="2755210"/>
              <a:chExt cx="1133808" cy="529774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07220" y="2755210"/>
                <a:ext cx="1074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P(1;0)</a:t>
                </a:r>
                <a:endParaRPr lang="ru-RU" sz="2800" dirty="0"/>
              </a:p>
            </p:txBody>
          </p:sp>
        </p:grpSp>
      </p:grpSp>
      <p:sp>
        <p:nvSpPr>
          <p:cNvPr id="25" name="Овал 24"/>
          <p:cNvSpPr/>
          <p:nvPr/>
        </p:nvSpPr>
        <p:spPr>
          <a:xfrm>
            <a:off x="6261677" y="289546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Группа 30"/>
          <p:cNvGrpSpPr/>
          <p:nvPr/>
        </p:nvGrpSpPr>
        <p:grpSpPr>
          <a:xfrm>
            <a:off x="3962049" y="2595756"/>
            <a:ext cx="1026070" cy="1043513"/>
            <a:chOff x="3674017" y="3315836"/>
            <a:chExt cx="1026070" cy="1043513"/>
          </a:xfrm>
        </p:grpSpPr>
        <p:sp>
          <p:nvSpPr>
            <p:cNvPr id="10" name="Полилиния 9"/>
            <p:cNvSpPr/>
            <p:nvPr/>
          </p:nvSpPr>
          <p:spPr>
            <a:xfrm>
              <a:off x="3674017" y="3315836"/>
              <a:ext cx="1026070" cy="1043513"/>
            </a:xfrm>
            <a:custGeom>
              <a:avLst/>
              <a:gdLst>
                <a:gd name="connsiteX0" fmla="*/ 1025574 w 1026070"/>
                <a:gd name="connsiteY0" fmla="*/ 426824 h 1043513"/>
                <a:gd name="connsiteX1" fmla="*/ 940513 w 1026070"/>
                <a:gd name="connsiteY1" fmla="*/ 171643 h 1043513"/>
                <a:gd name="connsiteX2" fmla="*/ 493946 w 1026070"/>
                <a:gd name="connsiteY2" fmla="*/ 1522 h 1043513"/>
                <a:gd name="connsiteX3" fmla="*/ 132439 w 1026070"/>
                <a:gd name="connsiteY3" fmla="*/ 107848 h 1043513"/>
                <a:gd name="connsiteX4" fmla="*/ 4848 w 1026070"/>
                <a:gd name="connsiteY4" fmla="*/ 426824 h 1043513"/>
                <a:gd name="connsiteX5" fmla="*/ 89909 w 1026070"/>
                <a:gd name="connsiteY5" fmla="*/ 852127 h 1043513"/>
                <a:gd name="connsiteX6" fmla="*/ 642802 w 1026070"/>
                <a:gd name="connsiteY6" fmla="*/ 1043513 h 104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6070" h="1043513">
                  <a:moveTo>
                    <a:pt x="1025574" y="426824"/>
                  </a:moveTo>
                  <a:cubicBezTo>
                    <a:pt x="1027346" y="334675"/>
                    <a:pt x="1029118" y="242527"/>
                    <a:pt x="940513" y="171643"/>
                  </a:cubicBezTo>
                  <a:cubicBezTo>
                    <a:pt x="851908" y="100759"/>
                    <a:pt x="628625" y="12154"/>
                    <a:pt x="493946" y="1522"/>
                  </a:cubicBezTo>
                  <a:cubicBezTo>
                    <a:pt x="359267" y="-9110"/>
                    <a:pt x="213955" y="36964"/>
                    <a:pt x="132439" y="107848"/>
                  </a:cubicBezTo>
                  <a:cubicBezTo>
                    <a:pt x="50923" y="178732"/>
                    <a:pt x="11936" y="302778"/>
                    <a:pt x="4848" y="426824"/>
                  </a:cubicBezTo>
                  <a:cubicBezTo>
                    <a:pt x="-2240" y="550870"/>
                    <a:pt x="-16417" y="749346"/>
                    <a:pt x="89909" y="852127"/>
                  </a:cubicBezTo>
                  <a:cubicBezTo>
                    <a:pt x="196235" y="954909"/>
                    <a:pt x="419518" y="999211"/>
                    <a:pt x="642802" y="1043513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 стрелкой 26"/>
            <p:cNvCxnSpPr/>
            <p:nvPr/>
          </p:nvCxnSpPr>
          <p:spPr>
            <a:xfrm>
              <a:off x="4207121" y="4335626"/>
              <a:ext cx="15410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TextBox 6143"/>
              <p:cNvSpPr txBox="1"/>
              <p:nvPr/>
            </p:nvSpPr>
            <p:spPr>
              <a:xfrm>
                <a:off x="3451052" y="2132856"/>
                <a:ext cx="13600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𝟐𝟕𝟎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6144" name="TextBox 6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1052" y="2132856"/>
                <a:ext cx="1360094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" name="TextBox 6144"/>
          <p:cNvSpPr txBox="1"/>
          <p:nvPr/>
        </p:nvSpPr>
        <p:spPr>
          <a:xfrm>
            <a:off x="4328918" y="4733185"/>
            <a:ext cx="1288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L(0;-1)</a:t>
            </a:r>
            <a:endParaRPr lang="ru-RU" sz="28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Скругленная прямоугольная выноска 34"/>
              <p:cNvSpPr/>
              <p:nvPr/>
            </p:nvSpPr>
            <p:spPr>
              <a:xfrm>
                <a:off x="395536" y="3875320"/>
                <a:ext cx="1876287" cy="582703"/>
              </a:xfrm>
              <a:prstGeom prst="wedgeRoundRectCallout">
                <a:avLst>
                  <a:gd name="adj1" fmla="val 177506"/>
                  <a:gd name="adj2" fmla="val 117241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𝒄𝒐𝒔</m:t>
                      </m:r>
                      <m:r>
                        <a:rPr lang="en-US" sz="3200" b="1" i="1">
                          <a:latin typeface="Cambria Math"/>
                        </a:rPr>
                        <m:t>𝟐𝟕𝟎</m:t>
                      </m:r>
                      <m:r>
                        <a:rPr lang="en-US" sz="3200" b="1" i="1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5" name="Скругленная прямоугольная выноска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875320"/>
                <a:ext cx="1876287" cy="582703"/>
              </a:xfrm>
              <a:prstGeom prst="wedgeRoundRectCallout">
                <a:avLst>
                  <a:gd name="adj1" fmla="val 177506"/>
                  <a:gd name="adj2" fmla="val 117241"/>
                  <a:gd name="adj3" fmla="val 16667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Скругленная прямоугольная выноска 35"/>
              <p:cNvSpPr/>
              <p:nvPr/>
            </p:nvSpPr>
            <p:spPr>
              <a:xfrm>
                <a:off x="6641697" y="3789040"/>
                <a:ext cx="1867805" cy="667892"/>
              </a:xfrm>
              <a:prstGeom prst="wedgeRoundRectCallout">
                <a:avLst>
                  <a:gd name="adj1" fmla="val -123299"/>
                  <a:gd name="adj2" fmla="val 107074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𝒔𝒊𝒏</m:t>
                      </m:r>
                      <m:r>
                        <a:rPr lang="en-US" sz="3200" b="1" i="1">
                          <a:latin typeface="Cambria Math"/>
                        </a:rPr>
                        <m:t>𝟐𝟕𝟎</m:t>
                      </m:r>
                      <m:r>
                        <a:rPr lang="en-US" sz="3200" b="1" i="1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6" name="Скругленная прямоугольная выноска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1697" y="3789040"/>
                <a:ext cx="1867805" cy="667892"/>
              </a:xfrm>
              <a:prstGeom prst="wedgeRoundRectCallout">
                <a:avLst>
                  <a:gd name="adj1" fmla="val -123299"/>
                  <a:gd name="adj2" fmla="val 107074"/>
                  <a:gd name="adj3" fmla="val 16667"/>
                </a:avLst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1333678" y="5373216"/>
                <a:ext cx="314140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en-US" sz="3200" b="1" i="1">
                          <a:latin typeface="Cambria Math"/>
                        </a:rPr>
                        <m:t>𝟐𝟕𝟎</m:t>
                      </m:r>
                      <m:r>
                        <a:rPr lang="en-US" sz="3200" b="1" i="1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678" y="5373216"/>
                <a:ext cx="314140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5219980" y="5373217"/>
                <a:ext cx="3096436" cy="633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𝒔𝒊𝒏</m:t>
                      </m:r>
                      <m:r>
                        <a:rPr lang="en-US" sz="3200" b="1" i="1">
                          <a:latin typeface="Cambria Math"/>
                        </a:rPr>
                        <m:t>𝟐𝟕𝟎</m:t>
                      </m:r>
                      <m:r>
                        <a:rPr lang="en-US" sz="3200" b="1" i="1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980" y="5373217"/>
                <a:ext cx="3096436" cy="63357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65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452 -0.03004 L -0.02535 -0.11046 L -0.06719 -0.15992 L -0.11615 -0.19089 L -0.15799 -0.20637 L -0.20452 -0.21261 L -0.27188 -0.19089 L -0.33941 -0.12595 L -0.37188 -0.05176 L -0.38125 0.00416 L -0.36493 0.10308 L -0.3092 0.18674 L -0.24636 0.22695 L -0.19045 0.23319 " pathEditMode="relative" rAng="0" ptsTypes="AAAAAAAAAAAAAA">
                                      <p:cBhvr>
                                        <p:cTn id="1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37" y="402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6144" grpId="0"/>
      <p:bldP spid="6145" grpId="0"/>
      <p:bldP spid="35" grpId="0" animBg="1"/>
      <p:bldP spid="36" grpId="0" animBg="1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5" y="2204864"/>
            <a:ext cx="9059379" cy="247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87" y="4562482"/>
            <a:ext cx="1009965" cy="104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43380"/>
            <a:ext cx="1353174" cy="79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00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89" y="523875"/>
            <a:ext cx="541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35496" y="1124744"/>
            <a:ext cx="9072489" cy="783934"/>
            <a:chOff x="102952" y="1165258"/>
            <a:chExt cx="9072489" cy="783934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952" y="1165258"/>
              <a:ext cx="9072489" cy="783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7267859" y="1557225"/>
              <a:ext cx="1826865" cy="3919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907704" y="1772816"/>
            <a:ext cx="5544616" cy="3816424"/>
            <a:chOff x="2051720" y="1988840"/>
            <a:chExt cx="5544616" cy="3816424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20" name="Группа 19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3" name="Группа 22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5" name="Прямая со стрелкой 24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Прямая со стрелкой 25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TextBox 23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6" name="Овал 15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6138926" y="3493003"/>
              <a:ext cx="1133808" cy="529774"/>
              <a:chOff x="6948264" y="2755210"/>
              <a:chExt cx="1133808" cy="529774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07220" y="2755210"/>
                <a:ext cx="1074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P(1;0)</a:t>
                </a:r>
                <a:endParaRPr lang="ru-RU" sz="2800" dirty="0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1475656" y="326582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N(-1,0)</a:t>
            </a: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Скругленная прямоугольная выноска 27"/>
              <p:cNvSpPr/>
              <p:nvPr/>
            </p:nvSpPr>
            <p:spPr>
              <a:xfrm>
                <a:off x="1907705" y="1957482"/>
                <a:ext cx="1296144" cy="667892"/>
              </a:xfrm>
              <a:prstGeom prst="wedgeRoundRectCallout">
                <a:avLst>
                  <a:gd name="adj1" fmla="val -16893"/>
                  <a:gd name="adj2" fmla="val 164384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28" name="Скругленная прямоугольная выноска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5" y="1957482"/>
                <a:ext cx="1296144" cy="667892"/>
              </a:xfrm>
              <a:prstGeom prst="wedgeRoundRectCallout">
                <a:avLst>
                  <a:gd name="adj1" fmla="val -16893"/>
                  <a:gd name="adj2" fmla="val 164384"/>
                  <a:gd name="adj3" fmla="val 16667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Скругленная прямоугольная выноска 28"/>
              <p:cNvSpPr/>
              <p:nvPr/>
            </p:nvSpPr>
            <p:spPr>
              <a:xfrm>
                <a:off x="6439805" y="1916832"/>
                <a:ext cx="1296144" cy="667892"/>
              </a:xfrm>
              <a:prstGeom prst="wedgeRoundRectCallout">
                <a:avLst>
                  <a:gd name="adj1" fmla="val -16893"/>
                  <a:gd name="adj2" fmla="val 164384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29" name="Скругленная прямоугольная выноска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805" y="1916832"/>
                <a:ext cx="1296144" cy="667892"/>
              </a:xfrm>
              <a:prstGeom prst="wedgeRoundRectCallout">
                <a:avLst>
                  <a:gd name="adj1" fmla="val -16893"/>
                  <a:gd name="adj2" fmla="val 164384"/>
                  <a:gd name="adj3" fmla="val 16667"/>
                </a:avLst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Багетная рамка 35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3199206" y="5642434"/>
                <a:ext cx="2732095" cy="584775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206" y="5642434"/>
                <a:ext cx="2732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Овал 37"/>
          <p:cNvSpPr/>
          <p:nvPr/>
        </p:nvSpPr>
        <p:spPr>
          <a:xfrm>
            <a:off x="2519772" y="361852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Прямоугольник 32"/>
              <p:cNvSpPr/>
              <p:nvPr/>
            </p:nvSpPr>
            <p:spPr>
              <a:xfrm>
                <a:off x="5069527" y="3275692"/>
                <a:ext cx="79861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  <a:ea typeface="Cambria Math"/>
                      </a:rPr>
                      <m:t>∝</m:t>
                    </m:r>
                  </m:oMath>
                </a14:m>
                <a:r>
                  <a:rPr lang="ru-RU" sz="2800" b="1" dirty="0" smtClean="0"/>
                  <a:t>=0</a:t>
                </a:r>
                <a:endParaRPr lang="ru-RU" sz="2800" b="1" dirty="0"/>
              </a:p>
            </p:txBody>
          </p:sp>
        </mc:Choice>
        <mc:Fallback xmlns=""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527" y="3275692"/>
                <a:ext cx="798617" cy="523220"/>
              </a:xfrm>
              <a:prstGeom prst="rect">
                <a:avLst/>
              </a:prstGeom>
              <a:blipFill rotWithShape="1">
                <a:blip r:embed="rId7"/>
                <a:stretch>
                  <a:fillRect t="-10465" r="-14504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2917175" y="3265820"/>
                <a:ext cx="86273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  <a:ea typeface="Cambria Math"/>
                      </a:rPr>
                      <m:t>∝</m:t>
                    </m:r>
                  </m:oMath>
                </a14:m>
                <a:r>
                  <a:rPr lang="ru-RU" sz="2800" b="1" dirty="0" smtClean="0"/>
                  <a:t>=</a:t>
                </a:r>
                <a14:m>
                  <m:oMath xmlns:m="http://schemas.openxmlformats.org/officeDocument/2006/math">
                    <m:r>
                      <a:rPr lang="ru-RU" sz="2800" b="1" i="1" dirty="0" smtClean="0">
                        <a:latin typeface="Cambria Math"/>
                        <a:ea typeface="Cambria Math"/>
                      </a:rPr>
                      <m:t>𝝅</m:t>
                    </m:r>
                  </m:oMath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175" y="3265820"/>
                <a:ext cx="862737" cy="523220"/>
              </a:xfrm>
              <a:prstGeom prst="rect">
                <a:avLst/>
              </a:prstGeom>
              <a:blipFill rotWithShape="1">
                <a:blip r:embed="rId8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Группа 34"/>
          <p:cNvGrpSpPr/>
          <p:nvPr/>
        </p:nvGrpSpPr>
        <p:grpSpPr>
          <a:xfrm>
            <a:off x="3821723" y="3008692"/>
            <a:ext cx="1195754" cy="742693"/>
            <a:chOff x="3821723" y="3008692"/>
            <a:chExt cx="1195754" cy="742693"/>
          </a:xfrm>
        </p:grpSpPr>
        <p:sp>
          <p:nvSpPr>
            <p:cNvPr id="13" name="Полилиния 12"/>
            <p:cNvSpPr/>
            <p:nvPr/>
          </p:nvSpPr>
          <p:spPr>
            <a:xfrm>
              <a:off x="3821723" y="3008692"/>
              <a:ext cx="1195754" cy="742693"/>
            </a:xfrm>
            <a:custGeom>
              <a:avLst/>
              <a:gdLst>
                <a:gd name="connsiteX0" fmla="*/ 1195754 w 1195754"/>
                <a:gd name="connsiteY0" fmla="*/ 719246 h 742693"/>
                <a:gd name="connsiteX1" fmla="*/ 961292 w 1195754"/>
                <a:gd name="connsiteY1" fmla="*/ 156539 h 742693"/>
                <a:gd name="connsiteX2" fmla="*/ 375139 w 1195754"/>
                <a:gd name="connsiteY2" fmla="*/ 39308 h 742693"/>
                <a:gd name="connsiteX3" fmla="*/ 0 w 1195754"/>
                <a:gd name="connsiteY3" fmla="*/ 742693 h 74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5754" h="742693">
                  <a:moveTo>
                    <a:pt x="1195754" y="719246"/>
                  </a:moveTo>
                  <a:cubicBezTo>
                    <a:pt x="1146907" y="494554"/>
                    <a:pt x="1098061" y="269862"/>
                    <a:pt x="961292" y="156539"/>
                  </a:cubicBezTo>
                  <a:cubicBezTo>
                    <a:pt x="824523" y="43216"/>
                    <a:pt x="535354" y="-58384"/>
                    <a:pt x="375139" y="39308"/>
                  </a:cubicBezTo>
                  <a:cubicBezTo>
                    <a:pt x="214924" y="137000"/>
                    <a:pt x="107462" y="439846"/>
                    <a:pt x="0" y="742693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1" name="Прямая со стрелкой 30"/>
            <p:cNvCxnSpPr>
              <a:endCxn id="13" idx="3"/>
            </p:cNvCxnSpPr>
            <p:nvPr/>
          </p:nvCxnSpPr>
          <p:spPr>
            <a:xfrm flipH="1">
              <a:off x="3821723" y="3565711"/>
              <a:ext cx="92438" cy="18567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216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7" grpId="0" animBg="1"/>
      <p:bldP spid="38" grpId="0" animBg="1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28" y="575930"/>
            <a:ext cx="5457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907704" y="1772816"/>
            <a:ext cx="5544616" cy="3816424"/>
            <a:chOff x="2051720" y="1988840"/>
            <a:chExt cx="5544616" cy="3816424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0" name="Группа 19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2" name="Прямая со стрелкой 21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3" name="Овал 12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138926" y="3493003"/>
              <a:ext cx="1337442" cy="529774"/>
              <a:chOff x="6948264" y="2755210"/>
              <a:chExt cx="1337442" cy="529774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007219" y="2755210"/>
                <a:ext cx="12784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 0)</a:t>
                </a:r>
                <a:endParaRPr lang="ru-RU" sz="2800" dirty="0"/>
              </a:p>
            </p:txBody>
          </p:sp>
        </p:grpSp>
      </p:grpSp>
      <p:sp>
        <p:nvSpPr>
          <p:cNvPr id="24" name="Багетная рамка 23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453403" y="1785292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K(0; 1)</a:t>
            </a:r>
            <a:endParaRPr lang="ru-RU" sz="2800" b="1" dirty="0"/>
          </a:p>
        </p:txBody>
      </p:sp>
      <p:sp>
        <p:nvSpPr>
          <p:cNvPr id="26" name="Овал 25"/>
          <p:cNvSpPr/>
          <p:nvPr/>
        </p:nvSpPr>
        <p:spPr>
          <a:xfrm>
            <a:off x="4237379" y="221821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453403" y="5279035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L(0; -1)</a:t>
            </a:r>
            <a:endParaRPr lang="ru-RU" sz="2800" b="1" dirty="0"/>
          </a:p>
        </p:txBody>
      </p:sp>
      <p:sp>
        <p:nvSpPr>
          <p:cNvPr id="28" name="Овал 27"/>
          <p:cNvSpPr/>
          <p:nvPr/>
        </p:nvSpPr>
        <p:spPr>
          <a:xfrm>
            <a:off x="4237379" y="521091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Скругленная прямоугольная выноска 28"/>
              <p:cNvSpPr/>
              <p:nvPr/>
            </p:nvSpPr>
            <p:spPr>
              <a:xfrm>
                <a:off x="936384" y="1169939"/>
                <a:ext cx="1876287" cy="582703"/>
              </a:xfrm>
              <a:prstGeom prst="wedgeRoundRectCallout">
                <a:avLst>
                  <a:gd name="adj1" fmla="val 159372"/>
                  <a:gd name="adj2" fmla="val 73448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ru-RU" sz="3200" b="1" i="1" smtClean="0">
                          <a:latin typeface="Cambria Math"/>
                        </a:rPr>
                        <m:t>(</m:t>
                      </m:r>
                      <m:f>
                        <m:fPr>
                          <m:ctrlPr>
                            <a:rPr lang="en-US" sz="32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ru-RU" sz="3200" b="1" i="1" smtClean="0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ru-RU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29" name="Скругленная прямоугольная выноска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84" y="1169939"/>
                <a:ext cx="1876287" cy="582703"/>
              </a:xfrm>
              <a:prstGeom prst="wedgeRoundRectCallout">
                <a:avLst>
                  <a:gd name="adj1" fmla="val 159372"/>
                  <a:gd name="adj2" fmla="val 73448"/>
                  <a:gd name="adj3" fmla="val 16667"/>
                </a:avLst>
              </a:prstGeom>
              <a:blipFill rotWithShape="1">
                <a:blip r:embed="rId3"/>
                <a:stretch>
                  <a:fillRect t="-81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Скругленная прямоугольная выноска 29"/>
              <p:cNvSpPr/>
              <p:nvPr/>
            </p:nvSpPr>
            <p:spPr>
              <a:xfrm>
                <a:off x="603915" y="5318922"/>
                <a:ext cx="1876287" cy="582703"/>
              </a:xfrm>
              <a:prstGeom prst="wedgeRoundRectCallout">
                <a:avLst>
                  <a:gd name="adj1" fmla="val 169572"/>
                  <a:gd name="adj2" fmla="val 15058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ru-RU" sz="3200" b="1" i="1" smtClean="0">
                          <a:latin typeface="Cambria Math"/>
                        </a:rPr>
                        <m:t>(−</m:t>
                      </m:r>
                      <m:f>
                        <m:fPr>
                          <m:ctrlPr>
                            <a:rPr lang="ru-RU" sz="32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ru-RU" sz="3200" b="1" i="1" smtClean="0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ru-RU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30" name="Скругленная прямоугольная выноска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15" y="5318922"/>
                <a:ext cx="1876287" cy="582703"/>
              </a:xfrm>
              <a:prstGeom prst="wedgeRoundRectCallout">
                <a:avLst>
                  <a:gd name="adj1" fmla="val 169572"/>
                  <a:gd name="adj2" fmla="val 15058"/>
                  <a:gd name="adj3" fmla="val 16667"/>
                </a:avLst>
              </a:prstGeom>
              <a:blipFill rotWithShape="1">
                <a:blip r:embed="rId4"/>
                <a:stretch>
                  <a:fillRect t="-10101" b="-202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Группа 31"/>
          <p:cNvGrpSpPr/>
          <p:nvPr/>
        </p:nvGrpSpPr>
        <p:grpSpPr>
          <a:xfrm>
            <a:off x="4359349" y="3118057"/>
            <a:ext cx="701749" cy="616688"/>
            <a:chOff x="4359349" y="3572540"/>
            <a:chExt cx="701749" cy="616688"/>
          </a:xfrm>
        </p:grpSpPr>
        <p:sp>
          <p:nvSpPr>
            <p:cNvPr id="33" name="Полилиния 32"/>
            <p:cNvSpPr/>
            <p:nvPr/>
          </p:nvSpPr>
          <p:spPr>
            <a:xfrm>
              <a:off x="4359349" y="3572540"/>
              <a:ext cx="701749" cy="616688"/>
            </a:xfrm>
            <a:custGeom>
              <a:avLst/>
              <a:gdLst>
                <a:gd name="connsiteX0" fmla="*/ 701749 w 701749"/>
                <a:gd name="connsiteY0" fmla="*/ 616688 h 616688"/>
                <a:gd name="connsiteX1" fmla="*/ 552893 w 701749"/>
                <a:gd name="connsiteY1" fmla="*/ 212651 h 616688"/>
                <a:gd name="connsiteX2" fmla="*/ 0 w 701749"/>
                <a:gd name="connsiteY2" fmla="*/ 0 h 61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1749" h="616688">
                  <a:moveTo>
                    <a:pt x="701749" y="616688"/>
                  </a:moveTo>
                  <a:cubicBezTo>
                    <a:pt x="685800" y="466060"/>
                    <a:pt x="669851" y="315432"/>
                    <a:pt x="552893" y="212651"/>
                  </a:cubicBezTo>
                  <a:cubicBezTo>
                    <a:pt x="435935" y="109870"/>
                    <a:pt x="217967" y="54935"/>
                    <a:pt x="0" y="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4" name="Прямая со стрелкой 33"/>
            <p:cNvCxnSpPr>
              <a:endCxn id="33" idx="2"/>
            </p:cNvCxnSpPr>
            <p:nvPr/>
          </p:nvCxnSpPr>
          <p:spPr>
            <a:xfrm flipH="1" flipV="1">
              <a:off x="4359349" y="3572540"/>
              <a:ext cx="228371" cy="6824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 flipH="1">
                <a:off x="4716016" y="2748560"/>
                <a:ext cx="1147225" cy="824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∝=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716016" y="2748560"/>
                <a:ext cx="1147225" cy="8244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21" name="Группа 9220"/>
          <p:cNvGrpSpPr/>
          <p:nvPr/>
        </p:nvGrpSpPr>
        <p:grpSpPr>
          <a:xfrm>
            <a:off x="4359349" y="3763926"/>
            <a:ext cx="873234" cy="867143"/>
            <a:chOff x="4359349" y="3763926"/>
            <a:chExt cx="873234" cy="867143"/>
          </a:xfrm>
        </p:grpSpPr>
        <p:sp>
          <p:nvSpPr>
            <p:cNvPr id="9216" name="Полилиния 9215"/>
            <p:cNvSpPr/>
            <p:nvPr/>
          </p:nvSpPr>
          <p:spPr>
            <a:xfrm>
              <a:off x="4359349" y="3763926"/>
              <a:ext cx="873234" cy="867143"/>
            </a:xfrm>
            <a:custGeom>
              <a:avLst/>
              <a:gdLst>
                <a:gd name="connsiteX0" fmla="*/ 871870 w 873234"/>
                <a:gd name="connsiteY0" fmla="*/ 0 h 867143"/>
                <a:gd name="connsiteX1" fmla="*/ 786809 w 873234"/>
                <a:gd name="connsiteY1" fmla="*/ 616688 h 867143"/>
                <a:gd name="connsiteX2" fmla="*/ 318977 w 873234"/>
                <a:gd name="connsiteY2" fmla="*/ 850604 h 867143"/>
                <a:gd name="connsiteX3" fmla="*/ 0 w 873234"/>
                <a:gd name="connsiteY3" fmla="*/ 829339 h 86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3234" h="867143">
                  <a:moveTo>
                    <a:pt x="871870" y="0"/>
                  </a:moveTo>
                  <a:cubicBezTo>
                    <a:pt x="875414" y="237460"/>
                    <a:pt x="878958" y="474921"/>
                    <a:pt x="786809" y="616688"/>
                  </a:cubicBezTo>
                  <a:cubicBezTo>
                    <a:pt x="694660" y="758455"/>
                    <a:pt x="450112" y="815162"/>
                    <a:pt x="318977" y="850604"/>
                  </a:cubicBezTo>
                  <a:cubicBezTo>
                    <a:pt x="187842" y="886046"/>
                    <a:pt x="93921" y="857692"/>
                    <a:pt x="0" y="829339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219" name="Прямая со стрелкой 9218"/>
            <p:cNvCxnSpPr>
              <a:stCxn id="9216" idx="2"/>
            </p:cNvCxnSpPr>
            <p:nvPr/>
          </p:nvCxnSpPr>
          <p:spPr>
            <a:xfrm flipH="1">
              <a:off x="4359350" y="4614530"/>
              <a:ext cx="31897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flipH="1">
                <a:off x="5148725" y="3999768"/>
                <a:ext cx="1032567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∝=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148725" y="3999768"/>
                <a:ext cx="1032567" cy="5629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5839296" y="5262491"/>
                <a:ext cx="3341216" cy="830805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𝒙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296" y="5262491"/>
                <a:ext cx="3341216" cy="8308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37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1" grpId="0"/>
      <p:bldP spid="44" grpId="0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63" y="523875"/>
            <a:ext cx="66103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907704" y="1772816"/>
            <a:ext cx="5544616" cy="3816424"/>
            <a:chOff x="2051720" y="1988840"/>
            <a:chExt cx="5544616" cy="3816424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20" name="Группа 19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2" name="Прямая со стрелкой 21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3" name="Овал 12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138926" y="3493003"/>
              <a:ext cx="1457410" cy="529774"/>
              <a:chOff x="6948264" y="2755210"/>
              <a:chExt cx="1457410" cy="529774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007220" y="2755210"/>
                <a:ext cx="13984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 0)</a:t>
                </a:r>
                <a:endParaRPr lang="ru-RU" sz="2800" dirty="0"/>
              </a:p>
            </p:txBody>
          </p:sp>
        </p:grpSp>
      </p:grpSp>
      <p:sp>
        <p:nvSpPr>
          <p:cNvPr id="24" name="Багетная рамка 23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361244" y="1772816"/>
            <a:ext cx="1074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K(0;1)</a:t>
            </a:r>
            <a:endParaRPr lang="ru-RU" sz="2800" dirty="0"/>
          </a:p>
        </p:txBody>
      </p:sp>
      <p:sp>
        <p:nvSpPr>
          <p:cNvPr id="26" name="Овал 25"/>
          <p:cNvSpPr/>
          <p:nvPr/>
        </p:nvSpPr>
        <p:spPr>
          <a:xfrm>
            <a:off x="4231505" y="2163413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Скругленная прямоугольная выноска 26"/>
              <p:cNvSpPr/>
              <p:nvPr/>
            </p:nvSpPr>
            <p:spPr>
              <a:xfrm>
                <a:off x="6372200" y="1170798"/>
                <a:ext cx="1296144" cy="667892"/>
              </a:xfrm>
              <a:prstGeom prst="wedgeRoundRectCallout">
                <a:avLst>
                  <a:gd name="adj1" fmla="val -141582"/>
                  <a:gd name="adj2" fmla="val 56131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𝒔𝒊𝒏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27" name="Скругленная прямоугольная выноска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1170798"/>
                <a:ext cx="1296144" cy="667892"/>
              </a:xfrm>
              <a:prstGeom prst="wedgeRoundRectCallout">
                <a:avLst>
                  <a:gd name="adj1" fmla="val -141582"/>
                  <a:gd name="adj2" fmla="val 56131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Группа 27"/>
          <p:cNvGrpSpPr/>
          <p:nvPr/>
        </p:nvGrpSpPr>
        <p:grpSpPr>
          <a:xfrm>
            <a:off x="4359349" y="3118057"/>
            <a:ext cx="701749" cy="616688"/>
            <a:chOff x="4359349" y="3572540"/>
            <a:chExt cx="701749" cy="616688"/>
          </a:xfrm>
        </p:grpSpPr>
        <p:sp>
          <p:nvSpPr>
            <p:cNvPr id="29" name="Полилиния 28"/>
            <p:cNvSpPr/>
            <p:nvPr/>
          </p:nvSpPr>
          <p:spPr>
            <a:xfrm>
              <a:off x="4359349" y="3572540"/>
              <a:ext cx="701749" cy="616688"/>
            </a:xfrm>
            <a:custGeom>
              <a:avLst/>
              <a:gdLst>
                <a:gd name="connsiteX0" fmla="*/ 701749 w 701749"/>
                <a:gd name="connsiteY0" fmla="*/ 616688 h 616688"/>
                <a:gd name="connsiteX1" fmla="*/ 552893 w 701749"/>
                <a:gd name="connsiteY1" fmla="*/ 212651 h 616688"/>
                <a:gd name="connsiteX2" fmla="*/ 0 w 701749"/>
                <a:gd name="connsiteY2" fmla="*/ 0 h 61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1749" h="616688">
                  <a:moveTo>
                    <a:pt x="701749" y="616688"/>
                  </a:moveTo>
                  <a:cubicBezTo>
                    <a:pt x="685800" y="466060"/>
                    <a:pt x="669851" y="315432"/>
                    <a:pt x="552893" y="212651"/>
                  </a:cubicBezTo>
                  <a:cubicBezTo>
                    <a:pt x="435935" y="109870"/>
                    <a:pt x="217967" y="54935"/>
                    <a:pt x="0" y="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 стрелкой 29"/>
            <p:cNvCxnSpPr>
              <a:endCxn id="29" idx="2"/>
            </p:cNvCxnSpPr>
            <p:nvPr/>
          </p:nvCxnSpPr>
          <p:spPr>
            <a:xfrm flipH="1" flipV="1">
              <a:off x="4359349" y="3572540"/>
              <a:ext cx="228371" cy="6824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 flipH="1">
                <a:off x="4499208" y="2647885"/>
                <a:ext cx="1445953" cy="824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∝</m:t>
                      </m:r>
                      <m:r>
                        <a:rPr lang="ru-RU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499208" y="2647885"/>
                <a:ext cx="1445953" cy="8244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Прямоугольник 31"/>
              <p:cNvSpPr/>
              <p:nvPr/>
            </p:nvSpPr>
            <p:spPr>
              <a:xfrm>
                <a:off x="2814960" y="5445224"/>
                <a:ext cx="3341216" cy="830805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𝒙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960" y="5445224"/>
                <a:ext cx="3341216" cy="8308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31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31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907704" y="1772816"/>
            <a:ext cx="5544616" cy="3816424"/>
            <a:chOff x="2051720" y="1988840"/>
            <a:chExt cx="5544616" cy="3816424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2051720" y="1988840"/>
              <a:ext cx="5544616" cy="3816424"/>
              <a:chOff x="971600" y="2204864"/>
              <a:chExt cx="4655992" cy="3816424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971600" y="2348880"/>
                <a:ext cx="4392488" cy="3672408"/>
                <a:chOff x="971600" y="2348880"/>
                <a:chExt cx="4392488" cy="3672408"/>
              </a:xfrm>
            </p:grpSpPr>
            <p:grpSp>
              <p:nvGrpSpPr>
                <p:cNvPr id="19" name="Группа 18"/>
                <p:cNvGrpSpPr/>
                <p:nvPr/>
              </p:nvGrpSpPr>
              <p:grpSpPr>
                <a:xfrm>
                  <a:off x="971600" y="2348880"/>
                  <a:ext cx="4392488" cy="3672408"/>
                  <a:chOff x="971600" y="2348880"/>
                  <a:chExt cx="4392488" cy="3672408"/>
                </a:xfrm>
              </p:grpSpPr>
              <p:cxnSp>
                <p:nvCxnSpPr>
                  <p:cNvPr id="21" name="Прямая со стрелкой 20"/>
                  <p:cNvCxnSpPr/>
                  <p:nvPr/>
                </p:nvCxnSpPr>
                <p:spPr>
                  <a:xfrm flipV="1">
                    <a:off x="2987824" y="2348880"/>
                    <a:ext cx="0" cy="367240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Прямая со стрелкой 21"/>
                  <p:cNvCxnSpPr/>
                  <p:nvPr/>
                </p:nvCxnSpPr>
                <p:spPr>
                  <a:xfrm>
                    <a:off x="971600" y="4185084"/>
                    <a:ext cx="4392488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" name="TextBox 19"/>
                <p:cNvSpPr txBox="1"/>
                <p:nvPr/>
              </p:nvSpPr>
              <p:spPr>
                <a:xfrm>
                  <a:off x="2734109" y="4132654"/>
                  <a:ext cx="720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/>
                    <a:t>0</a:t>
                  </a:r>
                  <a:endParaRPr lang="ru-RU" dirty="0"/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2735796" y="220486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</a:t>
                </a:r>
                <a:endParaRPr lang="ru-RU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015524" y="3973914"/>
                <a:ext cx="61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x</a:t>
                </a:r>
                <a:endParaRPr lang="ru-RU" dirty="0"/>
              </a:p>
            </p:txBody>
          </p:sp>
        </p:grpSp>
        <p:sp>
          <p:nvSpPr>
            <p:cNvPr id="12" name="Овал 11"/>
            <p:cNvSpPr/>
            <p:nvPr/>
          </p:nvSpPr>
          <p:spPr>
            <a:xfrm>
              <a:off x="2771800" y="2492896"/>
              <a:ext cx="3435215" cy="3024336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6138926" y="3493003"/>
              <a:ext cx="1457410" cy="529774"/>
              <a:chOff x="6948264" y="2755210"/>
              <a:chExt cx="1457410" cy="529774"/>
            </a:xfrm>
          </p:grpSpPr>
          <p:sp>
            <p:nvSpPr>
              <p:cNvPr id="14" name="Овал 13"/>
              <p:cNvSpPr/>
              <p:nvPr/>
            </p:nvSpPr>
            <p:spPr>
              <a:xfrm>
                <a:off x="6948264" y="314096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007220" y="2755210"/>
                <a:ext cx="13984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P(1; 0)</a:t>
                </a:r>
                <a:endParaRPr lang="ru-RU" sz="2800" dirty="0"/>
              </a:p>
            </p:txBody>
          </p:sp>
        </p:grpSp>
      </p:grpSp>
      <p:sp>
        <p:nvSpPr>
          <p:cNvPr id="23" name="Багетная рамка 22"/>
          <p:cNvSpPr/>
          <p:nvPr/>
        </p:nvSpPr>
        <p:spPr>
          <a:xfrm>
            <a:off x="8280117" y="698100"/>
            <a:ext cx="648072" cy="47269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5" y="523875"/>
            <a:ext cx="3933825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737" y="548680"/>
            <a:ext cx="23050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Овал 25"/>
          <p:cNvSpPr/>
          <p:nvPr/>
        </p:nvSpPr>
        <p:spPr>
          <a:xfrm>
            <a:off x="5961417" y="3636811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Скругленная прямоугольная выноска 26"/>
              <p:cNvSpPr/>
              <p:nvPr/>
            </p:nvSpPr>
            <p:spPr>
              <a:xfrm>
                <a:off x="5262238" y="1334129"/>
                <a:ext cx="1876287" cy="582703"/>
              </a:xfrm>
              <a:prstGeom prst="wedgeRoundRectCallout">
                <a:avLst>
                  <a:gd name="adj1" fmla="val 18835"/>
                  <a:gd name="adj2" fmla="val 288762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𝒄𝒐𝒔</m:t>
                      </m:r>
                      <m:r>
                        <a:rPr lang="en-US" sz="3200" b="1" i="1" smtClean="0">
                          <a:latin typeface="Cambria Math"/>
                          <a:ea typeface="Cambria Math"/>
                        </a:rPr>
                        <m:t>∝</m:t>
                      </m:r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27" name="Скругленная прямоугольная выноска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238" y="1334129"/>
                <a:ext cx="1876287" cy="582703"/>
              </a:xfrm>
              <a:prstGeom prst="wedgeRoundRectCallout">
                <a:avLst>
                  <a:gd name="adj1" fmla="val 18835"/>
                  <a:gd name="adj2" fmla="val 288762"/>
                  <a:gd name="adj3" fmla="val 16667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2742952" y="5498068"/>
                <a:ext cx="3341216" cy="52322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𝒙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952" y="5498068"/>
                <a:ext cx="3341216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4459253" y="3275692"/>
                <a:ext cx="79861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  <a:ea typeface="Cambria Math"/>
                      </a:rPr>
                      <m:t>∝</m:t>
                    </m:r>
                  </m:oMath>
                </a14:m>
                <a:r>
                  <a:rPr lang="ru-RU" sz="2800" b="1" dirty="0" smtClean="0"/>
                  <a:t>=0</a:t>
                </a:r>
                <a:endParaRPr lang="ru-RU" sz="2800" b="1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253" y="3275692"/>
                <a:ext cx="798617" cy="523220"/>
              </a:xfrm>
              <a:prstGeom prst="rect">
                <a:avLst/>
              </a:prstGeom>
              <a:blipFill rotWithShape="1">
                <a:blip r:embed="rId6"/>
                <a:stretch>
                  <a:fillRect t="-10465" r="-14504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86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672209"/>
              </p:ext>
            </p:extLst>
          </p:nvPr>
        </p:nvGraphicFramePr>
        <p:xfrm>
          <a:off x="251520" y="1397000"/>
          <a:ext cx="8764984" cy="38760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/>
                <a:gridCol w="2199476"/>
                <a:gridCol w="2553052"/>
                <a:gridCol w="2068240"/>
              </a:tblGrid>
              <a:tr h="807864">
                <a:tc gridSpan="4"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Частные уравнения</a:t>
                      </a:r>
                      <a:r>
                        <a:rPr lang="ru-RU" sz="3600" b="1" baseline="0" dirty="0" smtClean="0"/>
                        <a:t> с решениями</a:t>
                      </a:r>
                      <a:endParaRPr lang="ru-RU" sz="36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881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21" y="2693293"/>
            <a:ext cx="17526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95" y="2728739"/>
            <a:ext cx="17526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191" y="2617093"/>
            <a:ext cx="17240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297" y="2643679"/>
            <a:ext cx="17811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7061630" y="3933056"/>
                <a:ext cx="1902858" cy="822469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630" y="3933056"/>
                <a:ext cx="1902858" cy="82246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4471144" y="3918517"/>
                <a:ext cx="2405112" cy="1094659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1144" y="3918517"/>
                <a:ext cx="2405112" cy="109465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2246479" y="3933056"/>
                <a:ext cx="2088232" cy="1011111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/>
                        </a:rPr>
                        <m:t>𝒙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en-US" sz="22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200" b="1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6479" y="3933056"/>
                <a:ext cx="2088232" cy="101111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72289" y="3933056"/>
                <a:ext cx="1555544" cy="822469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289" y="3933056"/>
                <a:ext cx="1555544" cy="82246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9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31" y="764704"/>
            <a:ext cx="8498619" cy="1253484"/>
          </a:xfrm>
          <a:prstGeom prst="rect">
            <a:avLst/>
          </a:prstGeom>
          <a:ln w="28575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816" y="2392769"/>
            <a:ext cx="2381250" cy="1104900"/>
          </a:xfrm>
          <a:prstGeom prst="rect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4" y="4365104"/>
            <a:ext cx="400050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34" y="3955516"/>
            <a:ext cx="1353174" cy="79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132" y="4019516"/>
            <a:ext cx="402907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511" y="2899492"/>
            <a:ext cx="1009965" cy="104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52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525" y="745165"/>
            <a:ext cx="2428875" cy="1123950"/>
          </a:xfrm>
          <a:prstGeom prst="rect">
            <a:avLst/>
          </a:prstGeom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81" y="841371"/>
            <a:ext cx="1353174" cy="79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65663"/>
            <a:ext cx="1009965" cy="104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95740"/>
            <a:ext cx="49339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41" y="4627430"/>
            <a:ext cx="35814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05227" y="3408996"/>
                <a:ext cx="3288428" cy="1356782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/>
                        </a:rPr>
                        <m:t>𝒄𝒕𝒈</m:t>
                      </m:r>
                      <m:r>
                        <a:rPr lang="en-US" sz="4000" b="1" i="1" smtClean="0">
                          <a:latin typeface="Cambria Math"/>
                          <a:ea typeface="Cambria Math"/>
                        </a:rPr>
                        <m:t>∝=</m:t>
                      </m:r>
                      <m:f>
                        <m:fPr>
                          <m:ctrlPr>
                            <a:rPr lang="en-US" sz="40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latin typeface="Cambria Math"/>
                              <a:ea typeface="Cambria Math"/>
                            </a:rPr>
                            <m:t>𝒕𝒈</m:t>
                          </m:r>
                          <m:r>
                            <a:rPr lang="en-US" sz="4000" b="1" i="1" smtClean="0">
                              <a:latin typeface="Cambria Math"/>
                              <a:ea typeface="Cambria Math"/>
                            </a:rPr>
                            <m:t>∝</m:t>
                          </m:r>
                        </m:den>
                      </m:f>
                    </m:oMath>
                  </m:oMathPara>
                </a14:m>
                <a:endParaRPr lang="ru-RU" sz="4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227" y="3408996"/>
                <a:ext cx="3288428" cy="135678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980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043608" y="814273"/>
            <a:ext cx="7665832" cy="571500"/>
            <a:chOff x="1043608" y="814273"/>
            <a:chExt cx="7665832" cy="571500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814273"/>
              <a:ext cx="2552700" cy="5715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724330" y="836712"/>
              <a:ext cx="49851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/>
                <a:t>Определены для любого угла</a:t>
              </a:r>
              <a:endParaRPr lang="ru-RU" sz="2800" b="1" dirty="0"/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476672"/>
            <a:ext cx="1003920" cy="59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31434" y="1772815"/>
                <a:ext cx="394401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3600" b="1" i="1" smtClean="0">
                          <a:latin typeface="Cambria Math"/>
                        </a:rPr>
                        <m:t>𝒔𝒊𝒏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∝≤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ru-RU" sz="3600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434" y="1772815"/>
                <a:ext cx="3944014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633951" y="2710661"/>
                <a:ext cx="394401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3600" b="1" i="1" smtClean="0">
                          <a:latin typeface="Cambria Math"/>
                        </a:rPr>
                        <m:t>𝒄𝒐𝒔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∝≤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ru-RU" sz="3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951" y="2710661"/>
                <a:ext cx="3944014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3940249"/>
            <a:ext cx="2305050" cy="95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33863" y="3940249"/>
                <a:ext cx="5264980" cy="211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Определен лишь для тех углов, для которых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𝒄𝒐𝒔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∝≠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𝟎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800" dirty="0" smtClean="0"/>
                  <a:t> </a:t>
                </a:r>
                <a:r>
                  <a:rPr lang="ru-RU" sz="2800" dirty="0" smtClean="0"/>
                  <a:t>т.е. для любых углов, кроме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 smtClean="0">
                          <a:latin typeface="Cambria Math"/>
                          <a:ea typeface="Cambria Math"/>
                        </a:rPr>
                        <m:t>∝=</m:t>
                      </m:r>
                      <m:f>
                        <m:fPr>
                          <m:ctrlPr>
                            <a:rPr lang="ru-RU" sz="28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latin typeface="Cambria Math"/>
                              <a:ea typeface="Cambria Math"/>
                            </a:rPr>
                            <m:t>𝝅</m:t>
                          </m:r>
                        </m:num>
                        <m:den>
                          <m:r>
                            <a:rPr lang="ru-RU" sz="28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den>
                      </m:f>
                      <m:r>
                        <a:rPr lang="ru-RU" sz="28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ru-RU" sz="28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863" y="3940249"/>
                <a:ext cx="5264980" cy="2117118"/>
              </a:xfrm>
              <a:prstGeom prst="rect">
                <a:avLst/>
              </a:prstGeom>
              <a:blipFill rotWithShape="1">
                <a:blip r:embed="rId7"/>
                <a:stretch>
                  <a:fillRect l="-2433" t="-25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759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7" y="1052736"/>
            <a:ext cx="2400300" cy="90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33863" y="899052"/>
                <a:ext cx="526498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Определен лишь для тех углов, для которых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𝒔𝒊𝒏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∝≠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𝟎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800" dirty="0" smtClean="0"/>
                  <a:t> </a:t>
                </a:r>
                <a:r>
                  <a:rPr lang="ru-RU" sz="2800" dirty="0" smtClean="0"/>
                  <a:t>т.е. для любых углов, кроме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 smtClean="0">
                          <a:latin typeface="Cambria Math"/>
                          <a:ea typeface="Cambria Math"/>
                        </a:rPr>
                        <m:t>∝=</m:t>
                      </m:r>
                      <m:r>
                        <a:rPr lang="ru-RU" sz="2800" b="1" i="1" smtClean="0">
                          <a:latin typeface="Cambria Math"/>
                          <a:ea typeface="Cambria Math"/>
                        </a:rPr>
                        <m:t>𝝅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𝒁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863" y="899052"/>
                <a:ext cx="5264980" cy="1815882"/>
              </a:xfrm>
              <a:prstGeom prst="rect">
                <a:avLst/>
              </a:prstGeom>
              <a:blipFill rotWithShape="1">
                <a:blip r:embed="rId3"/>
                <a:stretch>
                  <a:fillRect l="-2433" t="-30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8" y="3913659"/>
            <a:ext cx="8837030" cy="7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70211"/>
            <a:ext cx="1009965" cy="104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74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746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688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60432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Определение синуса, косинуса и тангенса угла.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1" y="6273225"/>
            <a:ext cx="9144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875" y="6299200"/>
            <a:ext cx="665162" cy="53816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Monotype Corsiva" pitchFamily="66" charset="0"/>
              </a:rPr>
              <a:t>VN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98619" y="6299620"/>
            <a:ext cx="676822" cy="538132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299619"/>
            <a:ext cx="648072" cy="537743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1" y="1052736"/>
            <a:ext cx="9137254" cy="4588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09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538</Words>
  <Application>Microsoft Office PowerPoint</Application>
  <PresentationFormat>Экран (4:3)</PresentationFormat>
  <Paragraphs>146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Определение  синуса, косинуса и тангенса угла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 синуса, косинуса и тангенса угла</dc:title>
  <dc:creator>Вернова</dc:creator>
  <cp:lastModifiedBy>Вернова</cp:lastModifiedBy>
  <cp:revision>1</cp:revision>
  <dcterms:created xsi:type="dcterms:W3CDTF">2014-02-08T19:13:49Z</dcterms:created>
  <dcterms:modified xsi:type="dcterms:W3CDTF">2014-02-08T19:16:19Z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599840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