
<file path=[Content_Types].xml><?xml version="1.0" encoding="utf-8"?>
<Types xmlns="http://schemas.openxmlformats.org/package/2006/content-types">
  <Override ContentType="application/vnd.openxmlformats-officedocument.presentationml.slideMaster+xml" PartName="/ppt/slideMasters/slideMaster2.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19.xml"/>
  <Override ContentType="application/vnd.openxmlformats-officedocument.presentationml.slideMaster+xml" PartName="/ppt/slideMasters/slideMaster1.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presProps+xml" PartName="/ppt/presProps.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theme+xml" PartName="/ppt/theme/theme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theme+xml" PartName="/ppt/theme/theme1.xml"/>
  <Default ContentType="image/jpeg" Extension="jpeg"/>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15.xml"/>
  <Override ContentType="application/vnd.openxmlformats-officedocument.presentationml.slideLayout+xml" PartName="/ppt/slideLayouts/slideLayout16.xml"/>
  <Default ContentType="application/vnd.openxmlformats-package.relationships+xml" Extension="rels"/>
  <Default ContentType="application/xml" Extension="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22.xml"/>
  <Override ContentType="application/vnd.openxmlformats-officedocument.extended-properties+xml" PartName="/docProps/app.xml"/>
  <Override ContentType="application/vnd.openxmlformats-officedocument.presentationml.tableStyles+xml" PartName="/ppt/tableStyles.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10.xml"/>
  <Default ContentType="image/gif" Extension="gif"/>
  <Override ContentType="application/vnd.openxmlformats-officedocument.presentationml.slide+xml" PartName="/ppt/slides/slide7.xml"/>
  <Override ContentType="application/vnd.openxmlformats-officedocument.presentationml.viewProps+xml" PartName="/ppt/viewProps.xml"/>
  <Override ContentType="application/vnd.openxmlformats-officedocument.presentationml.slideLayout+xml" PartName="/ppt/slideLayouts/slideLayout9.xml"/>
  <Override ContentType="application/vnd.openxmlformats-package.core-properties+xml" PartName="/docProps/core.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56" r:id="rId2"/>
  </p:sldMasterIdLst>
  <p:sldIdLst>
    <p:sldId id="262" r:id="rId3"/>
    <p:sldId id="257" r:id="rId4"/>
    <p:sldId id="256" r:id="rId5"/>
    <p:sldId id="258" r:id="rId6"/>
    <p:sldId id="263" r:id="rId7"/>
    <p:sldId id="261" r:id="rId8"/>
    <p:sldId id="259"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3103E303-9D68-41C0-B8A2-85A504D32177}" type="datetimeFigureOut">
              <a:rPr lang="ru-RU" smtClean="0"/>
              <a:pPr/>
              <a:t>26.04.2014</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E2AE2DCF-9412-4D45-9D1F-D8C626B6198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3103E303-9D68-41C0-B8A2-85A504D32177}" type="datetimeFigureOut">
              <a:rPr lang="ru-RU" smtClean="0"/>
              <a:pPr/>
              <a:t>26.04.2014</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E2AE2DCF-9412-4D45-9D1F-D8C626B6198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3103E303-9D68-41C0-B8A2-85A504D32177}" type="datetimeFigureOut">
              <a:rPr lang="ru-RU" smtClean="0"/>
              <a:pPr/>
              <a:t>26.04.2014</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E2AE2DCF-9412-4D45-9D1F-D8C626B6198E}"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3103E303-9D68-41C0-B8A2-85A504D32177}" type="datetimeFigureOut">
              <a:rPr lang="ru-RU" smtClean="0"/>
              <a:pPr/>
              <a:t>26.04.2014</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E2AE2DCF-9412-4D45-9D1F-D8C626B6198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3103E303-9D68-41C0-B8A2-85A504D32177}" type="datetimeFigureOut">
              <a:rPr lang="ru-RU" smtClean="0"/>
              <a:pPr/>
              <a:t>26.04.2014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E2AE2DCF-9412-4D45-9D1F-D8C626B6198E}"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3103E303-9D68-41C0-B8A2-85A504D32177}" type="datetimeFigureOut">
              <a:rPr lang="ru-RU" smtClean="0"/>
              <a:pPr/>
              <a:t>26.04.2014</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AE2DCF-9412-4D45-9D1F-D8C626B6198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3103E303-9D68-41C0-B8A2-85A504D32177}" type="datetimeFigureOut">
              <a:rPr lang="ru-RU" smtClean="0"/>
              <a:pPr/>
              <a:t>26.04.2014</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AE2DCF-9412-4D45-9D1F-D8C626B6198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3103E303-9D68-41C0-B8A2-85A504D32177}" type="datetimeFigureOut">
              <a:rPr lang="ru-RU" smtClean="0"/>
              <a:pPr/>
              <a:t>26.04.2014</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AE2DCF-9412-4D45-9D1F-D8C626B6198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3103E303-9D68-41C0-B8A2-85A504D32177}" type="datetimeFigureOut">
              <a:rPr lang="ru-RU" smtClean="0"/>
              <a:pPr/>
              <a:t>26.04.2014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E2AE2DCF-9412-4D45-9D1F-D8C626B6198E}"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103E303-9D68-41C0-B8A2-85A504D32177}" type="datetimeFigureOut">
              <a:rPr lang="ru-RU" smtClean="0"/>
              <a:pPr/>
              <a:t>26.04.2014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AE2DCF-9412-4D45-9D1F-D8C626B6198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103E303-9D68-41C0-B8A2-85A504D32177}" type="datetimeFigureOut">
              <a:rPr lang="ru-RU" smtClean="0"/>
              <a:pPr/>
              <a:t>26.04.2014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AE2DCF-9412-4D45-9D1F-D8C626B6198E}"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3103E303-9D68-41C0-B8A2-85A504D32177}" type="datetimeFigureOut">
              <a:rPr lang="ru-RU" smtClean="0"/>
              <a:pPr/>
              <a:t>26.04.2014</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E2AE2DCF-9412-4D45-9D1F-D8C626B6198E}"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3103E303-9D68-41C0-B8A2-85A504D32177}" type="datetimeFigureOut">
              <a:rPr lang="ru-RU" smtClean="0"/>
              <a:pPr/>
              <a:t>26.04.2014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2AE2DCF-9412-4D45-9D1F-D8C626B6198E}" type="slidenum">
              <a:rPr lang="ru-RU" smtClean="0"/>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3103E303-9D68-41C0-B8A2-85A504D32177}" type="datetimeFigureOut">
              <a:rPr lang="ru-RU" smtClean="0"/>
              <a:pPr/>
              <a:t>26.04.2014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2AE2DCF-9412-4D45-9D1F-D8C626B6198E}"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3103E303-9D68-41C0-B8A2-85A504D32177}" type="datetimeFigureOut">
              <a:rPr lang="ru-RU" smtClean="0"/>
              <a:pPr/>
              <a:t>26.04.2014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2AE2DCF-9412-4D45-9D1F-D8C626B6198E}" type="slidenum">
              <a:rPr lang="ru-RU" smtClean="0"/>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3103E303-9D68-41C0-B8A2-85A504D32177}" type="datetimeFigureOut">
              <a:rPr lang="ru-RU" smtClean="0"/>
              <a:pPr/>
              <a:t>26.04.2014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E2AE2DCF-9412-4D45-9D1F-D8C626B6198E}" type="slidenum">
              <a:rPr lang="ru-RU" smtClean="0"/>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3103E303-9D68-41C0-B8A2-85A504D32177}" type="datetimeFigureOut">
              <a:rPr lang="ru-RU" smtClean="0"/>
              <a:pPr/>
              <a:t>26.04.2014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E2AE2DCF-9412-4D45-9D1F-D8C626B6198E}" type="slidenum">
              <a:rPr lang="ru-RU" smtClean="0"/>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3103E303-9D68-41C0-B8A2-85A504D32177}" type="datetimeFigureOut">
              <a:rPr lang="ru-RU" smtClean="0"/>
              <a:pPr/>
              <a:t>26.04.2014</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E2AE2DCF-9412-4D45-9D1F-D8C626B6198E}"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3103E303-9D68-41C0-B8A2-85A504D32177}" type="datetimeFigureOut">
              <a:rPr lang="ru-RU" smtClean="0"/>
              <a:pPr/>
              <a:t>26.04.2014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2AE2DCF-9412-4D45-9D1F-D8C626B6198E}" type="slidenum">
              <a:rPr lang="ru-RU" smtClean="0"/>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3103E303-9D68-41C0-B8A2-85A504D32177}" type="datetimeFigureOut">
              <a:rPr lang="ru-RU" smtClean="0"/>
              <a:pPr/>
              <a:t>26.04.2014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2AE2DCF-9412-4D45-9D1F-D8C626B6198E}"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3103E303-9D68-41C0-B8A2-85A504D32177}" type="datetimeFigureOut">
              <a:rPr lang="ru-RU" smtClean="0"/>
              <a:pPr/>
              <a:t>26.04.2014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2AE2DCF-9412-4D45-9D1F-D8C626B6198E}"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3103E303-9D68-41C0-B8A2-85A504D32177}" type="datetimeFigureOut">
              <a:rPr lang="ru-RU" smtClean="0"/>
              <a:pPr/>
              <a:t>26.04.2014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2AE2DCF-9412-4D45-9D1F-D8C626B6198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3103E303-9D68-41C0-B8A2-85A504D32177}" type="datetimeFigureOut">
              <a:rPr lang="ru-RU" smtClean="0"/>
              <a:pPr/>
              <a:t>26.04.2014</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2AE2DCF-9412-4D45-9D1F-D8C626B6198E}"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103E303-9D68-41C0-B8A2-85A504D32177}" type="datetimeFigureOut">
              <a:rPr lang="ru-RU" smtClean="0"/>
              <a:pPr/>
              <a:t>26.04.2014</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2AE2DCF-9412-4D45-9D1F-D8C626B6198E}"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9.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6968" y="188640"/>
            <a:ext cx="8737032" cy="1224136"/>
          </a:xfrm>
        </p:spPr>
        <p:txBody>
          <a:bodyPr>
            <a:normAutofit fontScale="90000"/>
          </a:bodyPr>
          <a:lstStyle/>
          <a:p>
            <a:pPr algn="ctr"/>
            <a:r>
              <a:rPr lang="en-US" dirty="0" smtClean="0"/>
              <a:t>Shakespeare-the world’s preeminent dramatist</a:t>
            </a:r>
            <a:br>
              <a:rPr lang="en-US" dirty="0" smtClean="0"/>
            </a:br>
            <a:endParaRPr lang="ru-RU" dirty="0"/>
          </a:p>
        </p:txBody>
      </p:sp>
      <p:pic>
        <p:nvPicPr>
          <p:cNvPr id="1026" name="Picture 2" descr="C:\Documents and Settings\Admin\Рабочий стол\shekspir_04.jpg"/>
          <p:cNvPicPr>
            <a:picLocks noChangeAspect="1" noChangeArrowheads="1"/>
          </p:cNvPicPr>
          <p:nvPr/>
        </p:nvPicPr>
        <p:blipFill>
          <a:blip r:embed="rId2" cstate="print"/>
          <a:srcRect/>
          <a:stretch>
            <a:fillRect/>
          </a:stretch>
        </p:blipFill>
        <p:spPr bwMode="auto">
          <a:xfrm>
            <a:off x="1285852" y="1643050"/>
            <a:ext cx="6339010" cy="4857784"/>
          </a:xfrm>
          <a:prstGeom prst="rect">
            <a:avLst/>
          </a:prstGeom>
          <a:noFill/>
        </p:spPr>
      </p:pic>
    </p:spTree>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smtClean="0"/>
              <a:t>William Shakespeare</a:t>
            </a:r>
            <a:r>
              <a:rPr lang="ru-RU" dirty="0" smtClean="0"/>
              <a:t/>
            </a:r>
            <a:br>
              <a:rPr lang="ru-RU" dirty="0" smtClean="0"/>
            </a:br>
            <a:r>
              <a:rPr lang="ru-RU" dirty="0" smtClean="0"/>
              <a:t> (1564 – 1616)</a:t>
            </a:r>
            <a:endParaRPr lang="ru-RU" dirty="0"/>
          </a:p>
        </p:txBody>
      </p:sp>
      <p:pic>
        <p:nvPicPr>
          <p:cNvPr id="5122" name="Picture 2" descr="C:\Documents and Settings\Admin\Рабочий стол\b01.jpg"/>
          <p:cNvPicPr>
            <a:picLocks noGrp="1" noChangeAspect="1" noChangeArrowheads="1"/>
          </p:cNvPicPr>
          <p:nvPr>
            <p:ph sz="half" idx="1"/>
          </p:nvPr>
        </p:nvPicPr>
        <p:blipFill>
          <a:blip r:embed="rId2" cstate="print"/>
          <a:stretch>
            <a:fillRect/>
          </a:stretch>
        </p:blipFill>
        <p:spPr bwMode="auto">
          <a:xfrm>
            <a:off x="744068" y="1600200"/>
            <a:ext cx="3312463" cy="4724400"/>
          </a:xfrm>
          <a:prstGeom prst="rect">
            <a:avLst/>
          </a:prstGeom>
          <a:noFill/>
        </p:spPr>
      </p:pic>
      <p:sp>
        <p:nvSpPr>
          <p:cNvPr id="4" name="Содержимое 3"/>
          <p:cNvSpPr>
            <a:spLocks noGrp="1"/>
          </p:cNvSpPr>
          <p:nvPr>
            <p:ph sz="half" idx="2"/>
          </p:nvPr>
        </p:nvSpPr>
        <p:spPr/>
        <p:txBody>
          <a:bodyPr/>
          <a:lstStyle/>
          <a:p>
            <a:pPr>
              <a:buNone/>
            </a:pPr>
            <a:r>
              <a:rPr lang="en-US" dirty="0" smtClean="0">
                <a:latin typeface="Times New Roman" pitchFamily="18" charset="0"/>
                <a:cs typeface="Times New Roman" pitchFamily="18" charset="0"/>
              </a:rPr>
              <a:t>   This year the whole world celebrates the 450th anniversary of William Shakespeare, the greatest English playwright and poet. He wrote comedies, tragedies and historical plays in England in the last part of the 16th and the early 17th century.</a:t>
            </a:r>
            <a:endParaRPr lang="ru-RU" dirty="0" smtClean="0">
              <a:latin typeface="Times New Roman" pitchFamily="18" charset="0"/>
              <a:cs typeface="Times New Roman" pitchFamily="18" charset="0"/>
            </a:endParaRPr>
          </a:p>
          <a:p>
            <a:endParaRPr lang="ru-RU" dirty="0"/>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95536" y="0"/>
            <a:ext cx="8229600" cy="1219200"/>
          </a:xfrm>
        </p:spPr>
        <p:txBody>
          <a:bodyPr/>
          <a:lstStyle/>
          <a:p>
            <a:r>
              <a:rPr dirty="0" smtClean="0"/>
              <a:t>Stratford-upon-Avon</a:t>
            </a:r>
            <a:endParaRPr lang="ru-RU" dirty="0"/>
          </a:p>
        </p:txBody>
      </p:sp>
      <p:pic>
        <p:nvPicPr>
          <p:cNvPr id="6146" name="Picture 2" descr="C:\Documents and Settings\Admin\Рабочий стол\220px-William_Shakespeares_birthplace,_Stratford-upon-Avon_26l2007.jpg"/>
          <p:cNvPicPr>
            <a:picLocks noGrp="1" noChangeAspect="1" noChangeArrowheads="1"/>
          </p:cNvPicPr>
          <p:nvPr>
            <p:ph sz="half" idx="1"/>
          </p:nvPr>
        </p:nvPicPr>
        <p:blipFill>
          <a:blip r:embed="rId2" cstate="print"/>
          <a:stretch>
            <a:fillRect/>
          </a:stretch>
        </p:blipFill>
        <p:spPr bwMode="auto">
          <a:xfrm>
            <a:off x="683568" y="1196752"/>
            <a:ext cx="7632848" cy="3015208"/>
          </a:xfrm>
          <a:prstGeom prst="rect">
            <a:avLst/>
          </a:prstGeom>
          <a:noFill/>
        </p:spPr>
      </p:pic>
      <p:sp>
        <p:nvSpPr>
          <p:cNvPr id="5" name="Содержимое 4"/>
          <p:cNvSpPr>
            <a:spLocks noGrp="1"/>
          </p:cNvSpPr>
          <p:nvPr>
            <p:ph sz="half" idx="2"/>
          </p:nvPr>
        </p:nvSpPr>
        <p:spPr>
          <a:xfrm>
            <a:off x="395536" y="4509120"/>
            <a:ext cx="8312600" cy="1944216"/>
          </a:xfrm>
        </p:spPr>
        <p:txBody>
          <a:bodyPr>
            <a:normAutofit fontScale="92500" lnSpcReduction="20000"/>
          </a:bodyPr>
          <a:lstStyle/>
          <a:p>
            <a:pPr algn="just">
              <a:buNone/>
            </a:pPr>
            <a:r>
              <a:rPr lang="en-US" dirty="0" smtClean="0"/>
              <a:t>   </a:t>
            </a:r>
            <a:r>
              <a:rPr lang="en-US" dirty="0" smtClean="0">
                <a:latin typeface="Times New Roman" pitchFamily="18" charset="0"/>
                <a:cs typeface="Times New Roman" pitchFamily="18" charset="0"/>
              </a:rPr>
              <a:t>William Shakespeare was born in 1564 in the English town of Stratford-upon-Avon. </a:t>
            </a:r>
            <a:endParaRPr lang="ru-RU"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Like other boys of middle-class families, William attended a grammar school in Stratford where he got a good education and also learned Latin.</a:t>
            </a:r>
            <a:endParaRPr lang="ru-RU" dirty="0" smtClean="0">
              <a:latin typeface="Times New Roman" pitchFamily="18" charset="0"/>
              <a:cs typeface="Times New Roman" pitchFamily="18" charset="0"/>
            </a:endParaRPr>
          </a:p>
          <a:p>
            <a:endParaRPr lang="ru-RU" dirty="0"/>
          </a:p>
        </p:txBody>
      </p:sp>
    </p:spTree>
  </p:cSld>
  <p:clrMapOvr>
    <a:masterClrMapping/>
  </p:clrMapOvr>
  <p:transition>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W.</a:t>
            </a:r>
            <a:r>
              <a:rPr lang="ru-RU" dirty="0" smtClean="0"/>
              <a:t> </a:t>
            </a:r>
            <a:r>
              <a:rPr lang="en-US" dirty="0" smtClean="0"/>
              <a:t>Shakespeare is an actor</a:t>
            </a:r>
            <a:endParaRPr lang="ru-RU" dirty="0"/>
          </a:p>
        </p:txBody>
      </p:sp>
      <p:pic>
        <p:nvPicPr>
          <p:cNvPr id="3074" name="Picture 2" descr="C:\Documents and Settings\Admin\Рабочий стол\3703-original.jpeg"/>
          <p:cNvPicPr>
            <a:picLocks noGrp="1" noChangeAspect="1" noChangeArrowheads="1"/>
          </p:cNvPicPr>
          <p:nvPr>
            <p:ph sz="half" idx="1"/>
          </p:nvPr>
        </p:nvPicPr>
        <p:blipFill>
          <a:blip r:embed="rId2" cstate="print"/>
          <a:stretch>
            <a:fillRect/>
          </a:stretch>
        </p:blipFill>
        <p:spPr bwMode="auto">
          <a:xfrm>
            <a:off x="251520" y="2348880"/>
            <a:ext cx="4038600" cy="3045043"/>
          </a:xfrm>
          <a:prstGeom prst="rect">
            <a:avLst/>
          </a:prstGeom>
          <a:noFill/>
        </p:spPr>
      </p:pic>
      <p:sp>
        <p:nvSpPr>
          <p:cNvPr id="4" name="Содержимое 3"/>
          <p:cNvSpPr>
            <a:spLocks noGrp="1"/>
          </p:cNvSpPr>
          <p:nvPr>
            <p:ph sz="half" idx="2"/>
          </p:nvPr>
        </p:nvSpPr>
        <p:spPr/>
        <p:txBody>
          <a:bodyPr/>
          <a:lstStyle/>
          <a:p>
            <a:pPr algn="just">
              <a:buNone/>
            </a:pPr>
            <a:r>
              <a:rPr lang="en-US" dirty="0" smtClean="0"/>
              <a:t>    </a:t>
            </a:r>
            <a:r>
              <a:rPr lang="en-US" dirty="0" smtClean="0">
                <a:latin typeface="Times New Roman" pitchFamily="18" charset="0"/>
                <a:cs typeface="Times New Roman" pitchFamily="18" charset="0"/>
              </a:rPr>
              <a:t>We don't really know what William did during the following years but in 1592 he went to London to work as a writer and actor. </a:t>
            </a:r>
          </a:p>
          <a:p>
            <a:pPr algn="just">
              <a:buNone/>
            </a:pPr>
            <a:r>
              <a:rPr lang="en-US" dirty="0" smtClean="0">
                <a:latin typeface="Times New Roman" pitchFamily="18" charset="0"/>
                <a:cs typeface="Times New Roman" pitchFamily="18" charset="0"/>
              </a:rPr>
              <a:t>    He wrote his first sonnets and poems.</a:t>
            </a:r>
            <a:endParaRPr lang="ru-RU" dirty="0" smtClean="0">
              <a:latin typeface="Times New Roman" pitchFamily="18" charset="0"/>
              <a:cs typeface="Times New Roman" pitchFamily="18" charset="0"/>
            </a:endParaRPr>
          </a:p>
          <a:p>
            <a:endParaRPr lang="ru-RU"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lstStyle/>
          <a:p>
            <a:r>
              <a:rPr lang="en-US" dirty="0" smtClean="0"/>
              <a:t>The Globe</a:t>
            </a:r>
            <a:endParaRPr lang="ru-RU" dirty="0"/>
          </a:p>
        </p:txBody>
      </p:sp>
      <p:pic>
        <p:nvPicPr>
          <p:cNvPr id="2050" name="Picture 2" descr="C:\Documents and Settings\Admin\Рабочий стол\globe.gif"/>
          <p:cNvPicPr>
            <a:picLocks noGrp="1" noChangeAspect="1" noChangeArrowheads="1"/>
          </p:cNvPicPr>
          <p:nvPr>
            <p:ph sz="half" idx="1"/>
          </p:nvPr>
        </p:nvPicPr>
        <p:blipFill>
          <a:blip r:embed="rId2" cstate="print"/>
          <a:stretch>
            <a:fillRect/>
          </a:stretch>
        </p:blipFill>
        <p:spPr bwMode="auto">
          <a:xfrm>
            <a:off x="395536" y="1628800"/>
            <a:ext cx="4104456" cy="4320480"/>
          </a:xfrm>
          <a:prstGeom prst="rect">
            <a:avLst/>
          </a:prstGeom>
          <a:noFill/>
        </p:spPr>
      </p:pic>
      <p:sp>
        <p:nvSpPr>
          <p:cNvPr id="4" name="Содержимое 3"/>
          <p:cNvSpPr>
            <a:spLocks noGrp="1"/>
          </p:cNvSpPr>
          <p:nvPr>
            <p:ph sz="half" idx="2"/>
          </p:nvPr>
        </p:nvSpPr>
        <p:spPr/>
        <p:txBody>
          <a:bodyPr>
            <a:normAutofit fontScale="85000" lnSpcReduction="20000"/>
          </a:bodyPr>
          <a:lstStyle/>
          <a:p>
            <a:pPr>
              <a:buNone/>
            </a:pPr>
            <a:r>
              <a:rPr lang="en-US" dirty="0" smtClean="0"/>
              <a:t>    </a:t>
            </a:r>
            <a:r>
              <a:rPr lang="en-US" dirty="0" smtClean="0">
                <a:latin typeface="Times New Roman" pitchFamily="18" charset="0"/>
                <a:cs typeface="Times New Roman" pitchFamily="18" charset="0"/>
              </a:rPr>
              <a:t>In 1594 Shakespeare joined the best acting company of the country—Lord Chamberlain's Men. It had the best actors, the best writers and the most famous theatre—the Globe.</a:t>
            </a:r>
            <a:endParaRPr lang="ru-RU"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Shakespeare and his fellow actors were responsible for everything in the Globe theatre. They owned the building and the costumes, they wrote the scripts and they also shared the profits that they made. </a:t>
            </a:r>
            <a:endParaRPr lang="ru-RU" dirty="0" smtClean="0">
              <a:latin typeface="Times New Roman" pitchFamily="18" charset="0"/>
              <a:cs typeface="Times New Roman" pitchFamily="18" charset="0"/>
            </a:endParaRPr>
          </a:p>
          <a:p>
            <a:endParaRPr lang="ru-RU"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7544" y="332656"/>
            <a:ext cx="7242048" cy="2664296"/>
          </a:xfrm>
        </p:spPr>
        <p:txBody>
          <a:bodyPr>
            <a:normAutofit/>
          </a:bodyPr>
          <a:lstStyle/>
          <a:p>
            <a:r>
              <a:rPr lang="ru-RU" dirty="0" smtClean="0"/>
              <a:t/>
            </a:r>
            <a:br>
              <a:rPr lang="ru-RU" dirty="0" smtClean="0"/>
            </a:br>
            <a:endParaRPr lang="ru-RU" dirty="0"/>
          </a:p>
        </p:txBody>
      </p:sp>
      <p:pic>
        <p:nvPicPr>
          <p:cNvPr id="4098" name="Picture 2" descr="C:\Documents and Settings\Admin\Рабочий стол\0935fce273d189b5ad48ee92421c0d13.jpg"/>
          <p:cNvPicPr>
            <a:picLocks noGrp="1" noChangeAspect="1" noChangeArrowheads="1"/>
          </p:cNvPicPr>
          <p:nvPr>
            <p:ph sz="half" idx="1"/>
          </p:nvPr>
        </p:nvPicPr>
        <p:blipFill>
          <a:blip r:embed="rId2" cstate="print"/>
          <a:stretch>
            <a:fillRect/>
          </a:stretch>
        </p:blipFill>
        <p:spPr bwMode="auto">
          <a:xfrm rot="21251546">
            <a:off x="395536" y="3717032"/>
            <a:ext cx="4191000" cy="2798647"/>
          </a:xfrm>
          <a:prstGeom prst="rect">
            <a:avLst/>
          </a:prstGeom>
          <a:noFill/>
        </p:spPr>
      </p:pic>
      <p:pic>
        <p:nvPicPr>
          <p:cNvPr id="4099" name="Picture 3" descr="C:\Documents and Settings\Admin\Рабочий стол\6.jpg"/>
          <p:cNvPicPr>
            <a:picLocks noGrp="1" noChangeAspect="1" noChangeArrowheads="1"/>
          </p:cNvPicPr>
          <p:nvPr>
            <p:ph sz="half" idx="2"/>
          </p:nvPr>
        </p:nvPicPr>
        <p:blipFill>
          <a:blip r:embed="rId3" cstate="print"/>
          <a:stretch>
            <a:fillRect/>
          </a:stretch>
        </p:blipFill>
        <p:spPr bwMode="auto">
          <a:xfrm rot="20982544">
            <a:off x="4868604" y="3458306"/>
            <a:ext cx="3810000" cy="2857500"/>
          </a:xfrm>
          <a:prstGeom prst="rect">
            <a:avLst/>
          </a:prstGeom>
          <a:noFill/>
        </p:spPr>
      </p:pic>
      <p:sp>
        <p:nvSpPr>
          <p:cNvPr id="5" name="Прямоугольник 4"/>
          <p:cNvSpPr/>
          <p:nvPr/>
        </p:nvSpPr>
        <p:spPr>
          <a:xfrm>
            <a:off x="179512" y="188640"/>
            <a:ext cx="8784976" cy="3416320"/>
          </a:xfrm>
          <a:prstGeom prst="rect">
            <a:avLst/>
          </a:prstGeom>
        </p:spPr>
        <p:txBody>
          <a:bodyPr wrap="square">
            <a:spAutoFit/>
          </a:bodyPr>
          <a:lstStyle/>
          <a:p>
            <a:r>
              <a:rPr lang="en-US" sz="2400" dirty="0" smtClean="0">
                <a:latin typeface="Times New Roman" pitchFamily="18" charset="0"/>
                <a:cs typeface="Times New Roman" pitchFamily="18" charset="0"/>
              </a:rPr>
              <a:t>In the twenty years that he worked on stage Shakespeare wrote 37 plays. They can be put into three big categories:</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tragedies - plays that show the downfall of a main character. His most famous tragedies are Romeo and Juliet</a:t>
            </a:r>
            <a:r>
              <a:rPr lang="en-US" sz="2400" dirty="0" smtClean="0"/>
              <a:t>, </a:t>
            </a:r>
            <a:r>
              <a:rPr lang="en-US" sz="2400" i="1" dirty="0" smtClean="0">
                <a:latin typeface="Times New Roman" pitchFamily="18" charset="0"/>
                <a:cs typeface="Times New Roman" pitchFamily="18" charset="0"/>
              </a:rPr>
              <a:t>Hamlet</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King Lear</a:t>
            </a:r>
            <a:r>
              <a:rPr lang="en-US" sz="2400" dirty="0" smtClean="0">
                <a:latin typeface="Times New Roman" pitchFamily="18" charset="0"/>
                <a:cs typeface="Times New Roman" pitchFamily="18" charset="0"/>
              </a:rPr>
              <a:t> and </a:t>
            </a:r>
            <a:r>
              <a:rPr lang="en-US" sz="2400" i="1" dirty="0" smtClean="0">
                <a:latin typeface="Times New Roman" pitchFamily="18" charset="0"/>
                <a:cs typeface="Times New Roman" pitchFamily="18" charset="0"/>
              </a:rPr>
              <a:t>Macbeth</a:t>
            </a:r>
            <a:r>
              <a:rPr lang="en-US" sz="2400"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comedies : </a:t>
            </a:r>
            <a:r>
              <a:rPr lang="en-US" sz="2400" i="1" dirty="0" smtClean="0">
                <a:latin typeface="Times New Roman" pitchFamily="18" charset="0"/>
                <a:cs typeface="Times New Roman" pitchFamily="18" charset="0"/>
              </a:rPr>
              <a:t>A Midsummer Night's Dream</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As You Like It</a:t>
            </a:r>
            <a:r>
              <a:rPr lang="en-US" sz="2400" dirty="0" smtClean="0">
                <a:latin typeface="Times New Roman" pitchFamily="18" charset="0"/>
                <a:cs typeface="Times New Roman" pitchFamily="18" charset="0"/>
              </a:rPr>
              <a:t> and </a:t>
            </a:r>
            <a:r>
              <a:rPr lang="en-US" sz="2400" i="1" dirty="0" smtClean="0">
                <a:latin typeface="Times New Roman" pitchFamily="18" charset="0"/>
                <a:cs typeface="Times New Roman" pitchFamily="18" charset="0"/>
              </a:rPr>
              <a:t>The Merry Wives of Windsor</a:t>
            </a:r>
            <a:r>
              <a:rPr lang="en-US"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historical plays - dramas about the lives of some of England's most powerful kings like </a:t>
            </a:r>
            <a:r>
              <a:rPr lang="en-US" sz="2400" i="1" dirty="0" smtClean="0">
                <a:latin typeface="Times New Roman" pitchFamily="18" charset="0"/>
                <a:cs typeface="Times New Roman" pitchFamily="18" charset="0"/>
              </a:rPr>
              <a:t>Henry IV</a:t>
            </a:r>
            <a:r>
              <a:rPr lang="en-US" sz="2400" dirty="0" smtClean="0">
                <a:latin typeface="Times New Roman" pitchFamily="18" charset="0"/>
                <a:cs typeface="Times New Roman" pitchFamily="18" charset="0"/>
              </a:rPr>
              <a:t> or </a:t>
            </a:r>
            <a:r>
              <a:rPr lang="en-US" sz="2400" i="1" dirty="0" smtClean="0">
                <a:latin typeface="Times New Roman" pitchFamily="18" charset="0"/>
                <a:cs typeface="Times New Roman" pitchFamily="18" charset="0"/>
              </a:rPr>
              <a:t>Richard II</a:t>
            </a:r>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Documents and Settings\Admin\Рабочий стол\335813_original.jpg"/>
          <p:cNvPicPr>
            <a:picLocks noGrp="1" noChangeAspect="1" noChangeArrowheads="1"/>
          </p:cNvPicPr>
          <p:nvPr>
            <p:ph sz="half" idx="1"/>
          </p:nvPr>
        </p:nvPicPr>
        <p:blipFill>
          <a:blip r:embed="rId2" cstate="print"/>
          <a:stretch>
            <a:fillRect/>
          </a:stretch>
        </p:blipFill>
        <p:spPr bwMode="auto">
          <a:xfrm rot="802817">
            <a:off x="4140916" y="478479"/>
            <a:ext cx="4603599" cy="3992563"/>
          </a:xfrm>
          <a:prstGeom prst="rect">
            <a:avLst/>
          </a:prstGeom>
          <a:noFill/>
        </p:spPr>
      </p:pic>
      <p:pic>
        <p:nvPicPr>
          <p:cNvPr id="7" name="Picture 6" descr="C:\Documents and Settings\Admin\Рабочий стол\1293272850_64664694_1.jpg"/>
          <p:cNvPicPr>
            <a:picLocks noGrp="1" noChangeAspect="1" noChangeArrowheads="1"/>
          </p:cNvPicPr>
          <p:nvPr>
            <p:ph sz="quarter" idx="1"/>
          </p:nvPr>
        </p:nvPicPr>
        <p:blipFill>
          <a:blip r:embed="rId3" cstate="print"/>
          <a:stretch>
            <a:fillRect/>
          </a:stretch>
        </p:blipFill>
        <p:spPr bwMode="auto">
          <a:xfrm rot="729919">
            <a:off x="391433" y="491977"/>
            <a:ext cx="3312368" cy="4067944"/>
          </a:xfrm>
          <a:prstGeom prst="rect">
            <a:avLst/>
          </a:prstGeom>
          <a:noFill/>
        </p:spPr>
      </p:pic>
      <p:pic>
        <p:nvPicPr>
          <p:cNvPr id="10" name="Picture 2" descr="C:\Documents and Settings\Admin\Рабочий стол\143510-i_004.jpg"/>
          <p:cNvPicPr>
            <a:picLocks noChangeAspect="1" noChangeArrowheads="1"/>
          </p:cNvPicPr>
          <p:nvPr/>
        </p:nvPicPr>
        <p:blipFill>
          <a:blip r:embed="rId4" cstate="print"/>
          <a:stretch>
            <a:fillRect/>
          </a:stretch>
        </p:blipFill>
        <p:spPr bwMode="auto">
          <a:xfrm rot="1029079">
            <a:off x="3172968" y="3540198"/>
            <a:ext cx="2082924" cy="2992122"/>
          </a:xfrm>
          <a:prstGeom prst="rect">
            <a:avLst/>
          </a:prstGeom>
          <a:noFill/>
        </p:spPr>
      </p:pic>
    </p:spTree>
  </p:cSld>
  <p:clrMapOvr>
    <a:masterClrMapping/>
  </p:clrMapOvr>
  <p:transition>
    <p:wheel spokes="2"/>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TotalTime>
  <Words>226</Words>
  <Application>Microsoft Office PowerPoint</Application>
  <PresentationFormat>Экран (4:3)</PresentationFormat>
  <Paragraphs>14</Paragraphs>
  <Slides>7</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7</vt:i4>
      </vt:variant>
    </vt:vector>
  </HeadingPairs>
  <TitlesOfParts>
    <vt:vector size="9" baseType="lpstr">
      <vt:lpstr>Трек</vt:lpstr>
      <vt:lpstr>Солнцестояние</vt:lpstr>
      <vt:lpstr>Shakespeare-the world’s preeminent dramatist </vt:lpstr>
      <vt:lpstr>William Shakespeare  (1564 – 1616)</vt:lpstr>
      <vt:lpstr>Stratford-upon-Avon</vt:lpstr>
      <vt:lpstr>W. Shakespeare is an actor</vt:lpstr>
      <vt:lpstr>The Globe</vt:lpstr>
      <vt:lpstr> </vt:lpstr>
      <vt:lpstr>Слайд 7</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Пользователь</cp:lastModifiedBy>
  <cp:revision>28</cp:revision>
  <dcterms:created xsi:type="dcterms:W3CDTF">2014-04-20T18:50:39Z</dcterms:created>
  <dcterms:modified xsi:type="dcterms:W3CDTF">2014-04-26T19:23:38Z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472655</vt:lpwstr>
  </property>
  <property fmtid="{D5CDD505-2E9C-101B-9397-08002B2CF9AE}" name="NXPowerLiteSettings" pid="3">
    <vt:lpwstr>F7000400038000</vt:lpwstr>
  </property>
  <property fmtid="{D5CDD505-2E9C-101B-9397-08002B2CF9AE}" name="NXPowerLiteVersion" pid="4">
    <vt:lpwstr>D5.0.3</vt:lpwstr>
  </property>
</Properties>
</file>