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92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7" r:id="rId20"/>
    <p:sldId id="278" r:id="rId21"/>
    <p:sldId id="279" r:id="rId22"/>
    <p:sldId id="280" r:id="rId23"/>
    <p:sldId id="281" r:id="rId24"/>
    <p:sldId id="293" r:id="rId25"/>
    <p:sldId id="273" r:id="rId26"/>
    <p:sldId id="274" r:id="rId27"/>
    <p:sldId id="284" r:id="rId28"/>
    <p:sldId id="282" r:id="rId29"/>
    <p:sldId id="285" r:id="rId30"/>
    <p:sldId id="288" r:id="rId31"/>
    <p:sldId id="287" r:id="rId32"/>
    <p:sldId id="289" r:id="rId33"/>
    <p:sldId id="290" r:id="rId34"/>
    <p:sldId id="283" r:id="rId35"/>
    <p:sldId id="294" r:id="rId36"/>
    <p:sldId id="295" r:id="rId37"/>
    <p:sldId id="296" r:id="rId38"/>
    <p:sldId id="297" r:id="rId39"/>
    <p:sldId id="298" r:id="rId40"/>
    <p:sldId id="299" r:id="rId41"/>
    <p:sldId id="301" r:id="rId42"/>
    <p:sldId id="300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97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2A06D-5CB5-4531-AF48-29D32FFBDB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8573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07C799-BC5C-4CEF-AE5B-CDBA564531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9075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0446C5-74E7-437B-83C5-219D7694AB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476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D304D3-6857-43D7-9043-348B40A2DF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2015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6385A3-5D38-4934-8DB3-EC9C7689FF8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5681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F3C98B-867D-45D5-AD76-E26925BFB0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2265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CD74E8-59A1-4702-8A06-59ED6327C8A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172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E0393A-EE74-4237-9C80-6D00EBA9C5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9611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C2F42-E20B-41E6-909A-F51C2F8465D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863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B24D7B-BA5D-4F69-AB42-CADC23CE55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481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56C768-1E2A-4F2F-8840-AF1609CDAB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0858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4272-FEF8-4594-AC89-D246508F7F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4762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7A9E00D-2714-4BC5-A3C3-7263AF47C16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995738" y="549275"/>
            <a:ext cx="4716462" cy="5976938"/>
            <a:chOff x="2789" y="436"/>
            <a:chExt cx="2971" cy="3765"/>
          </a:xfrm>
        </p:grpSpPr>
        <p:sp>
          <p:nvSpPr>
            <p:cNvPr id="2052" name="Rectangle 6"/>
            <p:cNvSpPr>
              <a:spLocks noChangeArrowheads="1"/>
            </p:cNvSpPr>
            <p:nvPr/>
          </p:nvSpPr>
          <p:spPr bwMode="auto">
            <a:xfrm>
              <a:off x="2789" y="436"/>
              <a:ext cx="2971" cy="3765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053" name="Picture 5" descr="88790499[1]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" y="572"/>
              <a:ext cx="2596" cy="3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95288" y="4292600"/>
            <a:ext cx="4103687" cy="1555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9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Ветер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116013" y="1628775"/>
            <a:ext cx="7416800" cy="3749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Что такое ветер? Причина образования ветра.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476375" y="2060575"/>
            <a:ext cx="6265863" cy="4608513"/>
            <a:chOff x="1973" y="1344"/>
            <a:chExt cx="3538" cy="2721"/>
          </a:xfrm>
        </p:grpSpPr>
        <p:sp>
          <p:nvSpPr>
            <p:cNvPr id="4100" name="Rectangle 5"/>
            <p:cNvSpPr>
              <a:spLocks noChangeArrowheads="1"/>
            </p:cNvSpPr>
            <p:nvPr/>
          </p:nvSpPr>
          <p:spPr bwMode="auto">
            <a:xfrm>
              <a:off x="1973" y="1344"/>
              <a:ext cx="3538" cy="2721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ru-RU" altLang="ru-RU"/>
                <a:t>-</a:t>
              </a:r>
            </a:p>
          </p:txBody>
        </p:sp>
        <p:pic>
          <p:nvPicPr>
            <p:cNvPr id="4101" name="Picture 4" descr="bestgif"/>
            <p:cNvPicPr>
              <a:picLocks noChangeAspect="1" noChangeArrowheads="1" noCrop="1"/>
            </p:cNvPicPr>
            <p:nvPr/>
          </p:nvPicPr>
          <p:blipFill>
            <a:blip r:embed="rId2">
              <a:lum bright="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9" y="1480"/>
              <a:ext cx="3272" cy="2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50825" y="260350"/>
            <a:ext cx="8642350" cy="1373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Представьте, что вы находитесь в загородном доме. Тихий зимний вечер, за окнами метель.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779838" y="333375"/>
            <a:ext cx="5003800" cy="6337300"/>
            <a:chOff x="2608" y="164"/>
            <a:chExt cx="3152" cy="3992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2608" y="164"/>
              <a:ext cx="3152" cy="3992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126" name="Picture 4" descr="1405[1]"/>
            <p:cNvPicPr>
              <a:picLocks noChangeAspect="1" noChangeArrowheads="1" noCrop="1"/>
            </p:cNvPicPr>
            <p:nvPr/>
          </p:nvPicPr>
          <p:blipFill>
            <a:blip r:embed="rId2">
              <a:lum bright="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" y="300"/>
              <a:ext cx="2892" cy="3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23850" y="620713"/>
            <a:ext cx="4895850" cy="1800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Вы сидите перед камином, в котором горят дрова. Куда девается дым?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95288" y="5949950"/>
            <a:ext cx="4824412" cy="519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Дым выходит в трубу.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nimBg="1"/>
      <p:bldP spid="820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692275" y="1125538"/>
            <a:ext cx="7200900" cy="5543550"/>
            <a:chOff x="2290" y="1525"/>
            <a:chExt cx="3312" cy="2540"/>
          </a:xfrm>
        </p:grpSpPr>
        <p:sp>
          <p:nvSpPr>
            <p:cNvPr id="6148" name="Rectangle 8"/>
            <p:cNvSpPr>
              <a:spLocks noChangeArrowheads="1"/>
            </p:cNvSpPr>
            <p:nvPr/>
          </p:nvSpPr>
          <p:spPr bwMode="auto">
            <a:xfrm>
              <a:off x="2290" y="1525"/>
              <a:ext cx="3312" cy="2540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grpSp>
          <p:nvGrpSpPr>
            <p:cNvPr id="6149" name="Group 9"/>
            <p:cNvGrpSpPr>
              <a:grpSpLocks/>
            </p:cNvGrpSpPr>
            <p:nvPr/>
          </p:nvGrpSpPr>
          <p:grpSpPr bwMode="auto">
            <a:xfrm>
              <a:off x="2426" y="1616"/>
              <a:ext cx="3039" cy="2324"/>
              <a:chOff x="2426" y="1616"/>
              <a:chExt cx="3039" cy="2324"/>
            </a:xfrm>
          </p:grpSpPr>
          <p:pic>
            <p:nvPicPr>
              <p:cNvPr id="6150" name="Picture 7" descr="bestgif"/>
              <p:cNvPicPr>
                <a:picLocks noChangeAspect="1" noChangeArrowheads="1" noCrop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6" y="1661"/>
                <a:ext cx="3039" cy="2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51" name="Picture 5" descr="priroda059[1]"/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3" y="1616"/>
                <a:ext cx="629" cy="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323850" y="333375"/>
            <a:ext cx="6985000" cy="519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Почему дым выходит в трубу?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211638" y="1052513"/>
            <a:ext cx="4572000" cy="5616575"/>
            <a:chOff x="2880" y="663"/>
            <a:chExt cx="2880" cy="3538"/>
          </a:xfrm>
        </p:grpSpPr>
        <p:sp>
          <p:nvSpPr>
            <p:cNvPr id="7173" name="Rectangle 6"/>
            <p:cNvSpPr>
              <a:spLocks noChangeArrowheads="1"/>
            </p:cNvSpPr>
            <p:nvPr/>
          </p:nvSpPr>
          <p:spPr bwMode="auto">
            <a:xfrm>
              <a:off x="2880" y="663"/>
              <a:ext cx="2880" cy="3538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7174" name="Picture 5" descr="aimi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799"/>
              <a:ext cx="2616" cy="3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50825" y="333375"/>
            <a:ext cx="4752975" cy="1800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На одинаковой ли высоте находится топка камина и верхняя часть трубы?</a:t>
            </a:r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V="1">
            <a:off x="6443663" y="2997200"/>
            <a:ext cx="0" cy="2087563"/>
          </a:xfrm>
          <a:prstGeom prst="line">
            <a:avLst/>
          </a:prstGeom>
          <a:noFill/>
          <a:ln w="127000" cap="rnd">
            <a:solidFill>
              <a:srgbClr val="FF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23850" y="404813"/>
            <a:ext cx="4752975" cy="4752975"/>
            <a:chOff x="521" y="391"/>
            <a:chExt cx="2994" cy="2994"/>
          </a:xfrm>
        </p:grpSpPr>
        <p:sp>
          <p:nvSpPr>
            <p:cNvPr id="8197" name="Rectangle 10"/>
            <p:cNvSpPr>
              <a:spLocks noChangeArrowheads="1"/>
            </p:cNvSpPr>
            <p:nvPr/>
          </p:nvSpPr>
          <p:spPr bwMode="auto">
            <a:xfrm>
              <a:off x="521" y="391"/>
              <a:ext cx="2994" cy="2994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8198" name="Picture 9" descr="ogon051[1]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527"/>
              <a:ext cx="2767" cy="2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995738" y="404813"/>
            <a:ext cx="4824412" cy="946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Так почему же дым выходит в трубу?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3924300" y="3141663"/>
            <a:ext cx="4895850" cy="35083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На уровне топки атмосферное давление больше, а на верхнем крае трубы меньше. Дым движется из области высокого давления в область низкого, по вертикали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 animBg="1"/>
      <p:bldP spid="1127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067175" y="1557338"/>
            <a:ext cx="4608513" cy="4537075"/>
            <a:chOff x="2608" y="890"/>
            <a:chExt cx="2903" cy="2858"/>
          </a:xfrm>
        </p:grpSpPr>
        <p:sp>
          <p:nvSpPr>
            <p:cNvPr id="9221" name="Rectangle 6"/>
            <p:cNvSpPr>
              <a:spLocks noChangeArrowheads="1"/>
            </p:cNvSpPr>
            <p:nvPr/>
          </p:nvSpPr>
          <p:spPr bwMode="auto">
            <a:xfrm>
              <a:off x="2608" y="890"/>
              <a:ext cx="2903" cy="2858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9222" name="Picture 5" descr="97[1]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" y="981"/>
              <a:ext cx="2667" cy="2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50825" y="620713"/>
            <a:ext cx="4752975" cy="35083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Явление – движение воздуха из области высокого давления в область низкого проявляется не только в вертикальном, но и горизонтальном направлении.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250825" y="4581525"/>
            <a:ext cx="4681538" cy="19224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Ветер</a:t>
            </a: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 – это движение воздуха в горизонтальном направлении.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563938" y="3068638"/>
            <a:ext cx="5327650" cy="3600450"/>
            <a:chOff x="2200" y="1706"/>
            <a:chExt cx="3356" cy="2268"/>
          </a:xfrm>
        </p:grpSpPr>
        <p:sp>
          <p:nvSpPr>
            <p:cNvPr id="10248" name="Rectangle 5"/>
            <p:cNvSpPr>
              <a:spLocks noChangeArrowheads="1"/>
            </p:cNvSpPr>
            <p:nvPr/>
          </p:nvSpPr>
          <p:spPr bwMode="auto">
            <a:xfrm>
              <a:off x="2200" y="1706"/>
              <a:ext cx="3356" cy="2268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10249" name="Picture 4" descr="best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" y="1842"/>
              <a:ext cx="3066" cy="1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50825" y="260350"/>
            <a:ext cx="8569325" cy="2044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Главная причина возникновения ветра</a:t>
            </a: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 – это разница в атмосферном давлении над разными участками земной поверхности.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250825" y="2781300"/>
            <a:ext cx="3743325" cy="222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Воздух движется из области высокого давления в область низкого.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250825" y="5516563"/>
            <a:ext cx="115252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ВД   </a:t>
            </a:r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1331913" y="5805488"/>
            <a:ext cx="865187" cy="288925"/>
          </a:xfrm>
          <a:prstGeom prst="rightArrow">
            <a:avLst>
              <a:gd name="adj1" fmla="val 50000"/>
              <a:gd name="adj2" fmla="val 7486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2195513" y="5516563"/>
            <a:ext cx="93662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 animBg="1"/>
      <p:bldP spid="13320" grpId="0" animBg="1"/>
      <p:bldP spid="13321" grpId="0"/>
      <p:bldP spid="13323" grpId="0" animBg="1"/>
      <p:bldP spid="133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203575" y="404813"/>
            <a:ext cx="2879725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Задание: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351838" cy="519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 каком направлении будет дуть ветер?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611188" y="2349500"/>
            <a:ext cx="2305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1. 760 мм</a:t>
            </a: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2916238" y="2492375"/>
            <a:ext cx="647700" cy="287338"/>
          </a:xfrm>
          <a:prstGeom prst="rightArrow">
            <a:avLst>
              <a:gd name="adj1" fmla="val 50000"/>
              <a:gd name="adj2" fmla="val 5635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492500" y="2349500"/>
            <a:ext cx="1584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720 мм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755650" y="2997200"/>
            <a:ext cx="2160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2. 725 мм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 rot="10800000">
            <a:off x="2916238" y="3141663"/>
            <a:ext cx="647700" cy="287337"/>
          </a:xfrm>
          <a:prstGeom prst="rightArrow">
            <a:avLst>
              <a:gd name="adj1" fmla="val 50000"/>
              <a:gd name="adj2" fmla="val 56354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2916238" y="3789363"/>
            <a:ext cx="647700" cy="287337"/>
          </a:xfrm>
          <a:prstGeom prst="rightArrow">
            <a:avLst>
              <a:gd name="adj1" fmla="val 50000"/>
              <a:gd name="adj2" fmla="val 56354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 rot="10800000">
            <a:off x="2843213" y="4365625"/>
            <a:ext cx="647700" cy="287338"/>
          </a:xfrm>
          <a:prstGeom prst="rightArrow">
            <a:avLst>
              <a:gd name="adj1" fmla="val 50000"/>
              <a:gd name="adj2" fmla="val 5635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3419475" y="2997200"/>
            <a:ext cx="1728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750 мм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611188" y="3644900"/>
            <a:ext cx="2305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3. 790 мм 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3492500" y="3644900"/>
            <a:ext cx="15128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785 мм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611188" y="4221163"/>
            <a:ext cx="22320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4. 740 мм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419475" y="4221163"/>
            <a:ext cx="17287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780 мм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5003800" y="2133600"/>
            <a:ext cx="3635375" cy="4535488"/>
            <a:chOff x="3198" y="1253"/>
            <a:chExt cx="2290" cy="2857"/>
          </a:xfrm>
        </p:grpSpPr>
        <p:sp>
          <p:nvSpPr>
            <p:cNvPr id="11282" name="Rectangle 21"/>
            <p:cNvSpPr>
              <a:spLocks noChangeArrowheads="1"/>
            </p:cNvSpPr>
            <p:nvPr/>
          </p:nvSpPr>
          <p:spPr bwMode="auto">
            <a:xfrm>
              <a:off x="3198" y="1253"/>
              <a:ext cx="2290" cy="2857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11283" name="Picture 23" descr="8749eecfed7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4" y="1344"/>
              <a:ext cx="2041" cy="2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61" name="Text Box 25"/>
          <p:cNvSpPr txBox="1">
            <a:spLocks noChangeArrowheads="1"/>
          </p:cNvSpPr>
          <p:nvPr/>
        </p:nvSpPr>
        <p:spPr bwMode="auto">
          <a:xfrm>
            <a:off x="250825" y="5734050"/>
            <a:ext cx="6265863" cy="946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Чем больше разность давления, тем сильнее ветер.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14341" grpId="0" animBg="1"/>
      <p:bldP spid="14342" grpId="0"/>
      <p:bldP spid="14343" grpId="0" animBg="1"/>
      <p:bldP spid="14344" grpId="0"/>
      <p:bldP spid="14345" grpId="0"/>
      <p:bldP spid="14346" grpId="0" animBg="1"/>
      <p:bldP spid="14347" grpId="0" animBg="1"/>
      <p:bldP spid="14348" grpId="0" animBg="1"/>
      <p:bldP spid="14349" grpId="0"/>
      <p:bldP spid="14351" grpId="0"/>
      <p:bldP spid="14353" grpId="0"/>
      <p:bldP spid="14354" grpId="0"/>
      <p:bldP spid="14355" grpId="0"/>
      <p:bldP spid="1436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2843213" y="2420938"/>
            <a:ext cx="3743325" cy="1555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9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Бриз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23850" y="404813"/>
            <a:ext cx="8424863" cy="946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!Рассмотрим образования ветра на примере бриза.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95288" y="1700213"/>
            <a:ext cx="3960812" cy="3203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Бриз</a:t>
            </a: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 – это ветер, который образуется на берегу моря и меняет свое направление два раза в сутки.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716463" y="1628775"/>
            <a:ext cx="3960812" cy="4967288"/>
            <a:chOff x="3061" y="799"/>
            <a:chExt cx="2586" cy="3357"/>
          </a:xfrm>
        </p:grpSpPr>
        <p:sp>
          <p:nvSpPr>
            <p:cNvPr id="13317" name="Rectangle 7"/>
            <p:cNvSpPr>
              <a:spLocks noChangeArrowheads="1"/>
            </p:cNvSpPr>
            <p:nvPr/>
          </p:nvSpPr>
          <p:spPr bwMode="auto">
            <a:xfrm>
              <a:off x="3061" y="799"/>
              <a:ext cx="2586" cy="3357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13318" name="Picture 6" descr="nature 24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935"/>
              <a:ext cx="2324" cy="3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  <p:bldP spid="153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95288" y="476250"/>
            <a:ext cx="8497887" cy="946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Познакомимся с некоторыми свойствами воздуха.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476375" y="1916113"/>
            <a:ext cx="6335713" cy="4537075"/>
            <a:chOff x="1066" y="1162"/>
            <a:chExt cx="3991" cy="2858"/>
          </a:xfrm>
        </p:grpSpPr>
        <p:sp>
          <p:nvSpPr>
            <p:cNvPr id="14340" name="Rectangle 6"/>
            <p:cNvSpPr>
              <a:spLocks noChangeArrowheads="1"/>
            </p:cNvSpPr>
            <p:nvPr/>
          </p:nvSpPr>
          <p:spPr bwMode="auto">
            <a:xfrm>
              <a:off x="1066" y="1162"/>
              <a:ext cx="3991" cy="2858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14341" name="Picture 5" descr="092_01"/>
            <p:cNvPicPr>
              <a:picLocks noChangeAspect="1" noChangeArrowheads="1"/>
            </p:cNvPicPr>
            <p:nvPr/>
          </p:nvPicPr>
          <p:blipFill>
            <a:blip r:embed="rId2">
              <a:lum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" y="1298"/>
              <a:ext cx="3714" cy="2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23850" y="404813"/>
            <a:ext cx="8496300" cy="2654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Как мы помним, воздух – это смесь различных газов. При нагревании все газы расширяются, т.е. увеличивают свой объем. Это происходит потому , что расстояние между молекулами воздуха увеличивается.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23850" y="5661025"/>
            <a:ext cx="9350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6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t°</a:t>
            </a:r>
            <a:endParaRPr lang="ru-RU" sz="6000" b="1" i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3132138" y="5516563"/>
            <a:ext cx="792162" cy="720725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6" name="Oval 8"/>
          <p:cNvSpPr>
            <a:spLocks noChangeArrowheads="1"/>
          </p:cNvSpPr>
          <p:nvPr/>
        </p:nvSpPr>
        <p:spPr bwMode="auto">
          <a:xfrm>
            <a:off x="4140200" y="5516563"/>
            <a:ext cx="792163" cy="720725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5076825" y="5516563"/>
            <a:ext cx="792163" cy="720725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8" name="Oval 10"/>
          <p:cNvSpPr>
            <a:spLocks noChangeArrowheads="1"/>
          </p:cNvSpPr>
          <p:nvPr/>
        </p:nvSpPr>
        <p:spPr bwMode="auto">
          <a:xfrm>
            <a:off x="3132138" y="4437063"/>
            <a:ext cx="792162" cy="720725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5076825" y="4437063"/>
            <a:ext cx="792163" cy="720725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7092950" y="5791200"/>
            <a:ext cx="20510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Молекулы воздуха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539750" y="4076700"/>
            <a:ext cx="10080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8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t°</a:t>
            </a:r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4067175" y="4437063"/>
            <a:ext cx="792163" cy="720725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V="1">
            <a:off x="179388" y="4581525"/>
            <a:ext cx="0" cy="15843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H="1" flipV="1">
            <a:off x="5867400" y="5876925"/>
            <a:ext cx="1296988" cy="6477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 flipH="1" flipV="1">
            <a:off x="5795963" y="5084763"/>
            <a:ext cx="1439862" cy="14398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6" name="AutoShape 18"/>
          <p:cNvSpPr>
            <a:spLocks noChangeArrowheads="1"/>
          </p:cNvSpPr>
          <p:nvPr/>
        </p:nvSpPr>
        <p:spPr bwMode="auto">
          <a:xfrm>
            <a:off x="4787900" y="5013325"/>
            <a:ext cx="431800" cy="504825"/>
          </a:xfrm>
          <a:custGeom>
            <a:avLst/>
            <a:gdLst>
              <a:gd name="T0" fmla="*/ 431800 w 21600"/>
              <a:gd name="T1" fmla="*/ 252413 h 21600"/>
              <a:gd name="T2" fmla="*/ 215900 w 21600"/>
              <a:gd name="T3" fmla="*/ 504825 h 21600"/>
              <a:gd name="T4" fmla="*/ 0 w 21600"/>
              <a:gd name="T5" fmla="*/ 252413 h 21600"/>
              <a:gd name="T6" fmla="*/ 215900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160 w 21600"/>
              <a:gd name="T13" fmla="*/ 8640 h 21600"/>
              <a:gd name="T14" fmla="*/ 19440 w 21600"/>
              <a:gd name="T15" fmla="*/ 1296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27" name="AutoShape 19"/>
          <p:cNvSpPr>
            <a:spLocks noChangeArrowheads="1"/>
          </p:cNvSpPr>
          <p:nvPr/>
        </p:nvSpPr>
        <p:spPr bwMode="auto">
          <a:xfrm>
            <a:off x="3851275" y="5084763"/>
            <a:ext cx="431800" cy="504825"/>
          </a:xfrm>
          <a:custGeom>
            <a:avLst/>
            <a:gdLst>
              <a:gd name="T0" fmla="*/ 431800 w 21600"/>
              <a:gd name="T1" fmla="*/ 252413 h 21600"/>
              <a:gd name="T2" fmla="*/ 215900 w 21600"/>
              <a:gd name="T3" fmla="*/ 504825 h 21600"/>
              <a:gd name="T4" fmla="*/ 0 w 21600"/>
              <a:gd name="T5" fmla="*/ 252413 h 21600"/>
              <a:gd name="T6" fmla="*/ 215900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160 w 21600"/>
              <a:gd name="T13" fmla="*/ 8640 h 21600"/>
              <a:gd name="T14" fmla="*/ 19440 w 21600"/>
              <a:gd name="T15" fmla="*/ 1296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2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2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90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6763E-6 L 0.05903 -0.07353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1" y="-3676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1 -0.0104 L 0.05903 0.07353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4185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0.00763 L -0.00382 -0.09434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1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-0.0104 L 0.00017 0.08393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4717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4798E-6 L -0.05902 -0.08393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1" y="-4208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5723E-6 L -0.05902 0.07353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1" y="3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  <p:bldP spid="17414" grpId="0"/>
      <p:bldP spid="17415" grpId="0" animBg="1"/>
      <p:bldP spid="17415" grpId="1" animBg="1"/>
      <p:bldP spid="17416" grpId="0" animBg="1"/>
      <p:bldP spid="17416" grpId="1" animBg="1"/>
      <p:bldP spid="17417" grpId="0" animBg="1"/>
      <p:bldP spid="17417" grpId="1" animBg="1"/>
      <p:bldP spid="17418" grpId="0" animBg="1"/>
      <p:bldP spid="17418" grpId="1" animBg="1"/>
      <p:bldP spid="17419" grpId="0" animBg="1"/>
      <p:bldP spid="17419" grpId="1" animBg="1"/>
      <p:bldP spid="17420" grpId="0"/>
      <p:bldP spid="17420" grpId="1"/>
      <p:bldP spid="17421" grpId="0"/>
      <p:bldP spid="17422" grpId="0" animBg="1"/>
      <p:bldP spid="17422" grpId="1" animBg="1"/>
      <p:bldP spid="17423" grpId="0" animBg="1"/>
      <p:bldP spid="17424" grpId="0" animBg="1"/>
      <p:bldP spid="17424" grpId="1" animBg="1"/>
      <p:bldP spid="17425" grpId="0" animBg="1"/>
      <p:bldP spid="17425" grpId="1" animBg="1"/>
      <p:bldP spid="17426" grpId="0" animBg="1"/>
      <p:bldP spid="17426" grpId="1" animBg="1"/>
      <p:bldP spid="17427" grpId="0" animBg="1"/>
      <p:bldP spid="1742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CA000101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2950" y="2492375"/>
            <a:ext cx="1692275" cy="866775"/>
          </a:xfrm>
          <a:noFill/>
        </p:spPr>
      </p:pic>
      <p:pic>
        <p:nvPicPr>
          <p:cNvPr id="18437" name="Picture 5" descr="CA000101"/>
          <p:cNvPicPr>
            <a:picLocks noChangeAspect="1" noChangeArrowheads="1"/>
          </p:cNvPicPr>
          <p:nvPr>
            <p:ph sz="quarter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2565400"/>
            <a:ext cx="1944687" cy="996950"/>
          </a:xfrm>
          <a:noFill/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79388" y="476250"/>
            <a:ext cx="3995737" cy="6070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Сильно нагретый воздух расширяется, становится легче и поэтому поднимается, т.е. происходят восходящее движение воздуха. Образуется область низкого давления у поверхности Земли.</a:t>
            </a:r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4427538" y="5949950"/>
            <a:ext cx="3311525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140200" y="4868863"/>
            <a:ext cx="7921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6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t°</a:t>
            </a:r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 rot="2440752">
            <a:off x="4932363" y="5373688"/>
            <a:ext cx="288925" cy="503237"/>
          </a:xfrm>
          <a:prstGeom prst="upArrow">
            <a:avLst>
              <a:gd name="adj1" fmla="val 50000"/>
              <a:gd name="adj2" fmla="val 4354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 rot="-1670068">
            <a:off x="4895850" y="4833938"/>
            <a:ext cx="288925" cy="503237"/>
          </a:xfrm>
          <a:prstGeom prst="upArrow">
            <a:avLst>
              <a:gd name="adj1" fmla="val 50000"/>
              <a:gd name="adj2" fmla="val 4354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44" name="AutoShape 12"/>
          <p:cNvSpPr>
            <a:spLocks noChangeArrowheads="1"/>
          </p:cNvSpPr>
          <p:nvPr/>
        </p:nvSpPr>
        <p:spPr bwMode="auto">
          <a:xfrm rot="2117205">
            <a:off x="6659563" y="5373688"/>
            <a:ext cx="288925" cy="503237"/>
          </a:xfrm>
          <a:prstGeom prst="upArrow">
            <a:avLst>
              <a:gd name="adj1" fmla="val 50000"/>
              <a:gd name="adj2" fmla="val 4354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45" name="AutoShape 13"/>
          <p:cNvSpPr>
            <a:spLocks noChangeArrowheads="1"/>
          </p:cNvSpPr>
          <p:nvPr/>
        </p:nvSpPr>
        <p:spPr bwMode="auto">
          <a:xfrm rot="-2009447">
            <a:off x="6588125" y="4797425"/>
            <a:ext cx="288925" cy="503238"/>
          </a:xfrm>
          <a:prstGeom prst="upArrow">
            <a:avLst>
              <a:gd name="adj1" fmla="val 50000"/>
              <a:gd name="adj2" fmla="val 4354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46" name="AutoShape 14"/>
          <p:cNvSpPr>
            <a:spLocks noChangeArrowheads="1"/>
          </p:cNvSpPr>
          <p:nvPr/>
        </p:nvSpPr>
        <p:spPr bwMode="auto">
          <a:xfrm rot="2440752">
            <a:off x="4932363" y="4292600"/>
            <a:ext cx="288925" cy="503238"/>
          </a:xfrm>
          <a:prstGeom prst="upArrow">
            <a:avLst>
              <a:gd name="adj1" fmla="val 50000"/>
              <a:gd name="adj2" fmla="val 4354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47" name="AutoShape 15"/>
          <p:cNvSpPr>
            <a:spLocks noChangeArrowheads="1"/>
          </p:cNvSpPr>
          <p:nvPr/>
        </p:nvSpPr>
        <p:spPr bwMode="auto">
          <a:xfrm rot="2117205">
            <a:off x="6588125" y="4292600"/>
            <a:ext cx="288925" cy="503238"/>
          </a:xfrm>
          <a:prstGeom prst="upArrow">
            <a:avLst>
              <a:gd name="adj1" fmla="val 50000"/>
              <a:gd name="adj2" fmla="val 4354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48" name="AutoShape 16"/>
          <p:cNvSpPr>
            <a:spLocks noChangeArrowheads="1"/>
          </p:cNvSpPr>
          <p:nvPr/>
        </p:nvSpPr>
        <p:spPr bwMode="auto">
          <a:xfrm rot="-1670068">
            <a:off x="4932363" y="3789363"/>
            <a:ext cx="288925" cy="503237"/>
          </a:xfrm>
          <a:prstGeom prst="upArrow">
            <a:avLst>
              <a:gd name="adj1" fmla="val 50000"/>
              <a:gd name="adj2" fmla="val 4354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49" name="AutoShape 17"/>
          <p:cNvSpPr>
            <a:spLocks noChangeArrowheads="1"/>
          </p:cNvSpPr>
          <p:nvPr/>
        </p:nvSpPr>
        <p:spPr bwMode="auto">
          <a:xfrm rot="-2009447">
            <a:off x="6588125" y="3789363"/>
            <a:ext cx="288925" cy="503237"/>
          </a:xfrm>
          <a:prstGeom prst="upArrow">
            <a:avLst>
              <a:gd name="adj1" fmla="val 50000"/>
              <a:gd name="adj2" fmla="val 4354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 rot="16200000">
            <a:off x="4785519" y="4728369"/>
            <a:ext cx="2087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воздух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7199313" y="5013325"/>
            <a:ext cx="19446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54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НД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5219700" y="2708275"/>
            <a:ext cx="2952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Атмосфера</a:t>
            </a:r>
          </a:p>
        </p:txBody>
      </p:sp>
      <p:pic>
        <p:nvPicPr>
          <p:cNvPr id="18453" name="Picture 21" descr="CA000100"/>
          <p:cNvPicPr>
            <a:picLocks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484313"/>
            <a:ext cx="1439862" cy="14398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7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animBg="1"/>
      <p:bldP spid="18439" grpId="0" animBg="1"/>
      <p:bldP spid="18441" grpId="0"/>
      <p:bldP spid="18442" grpId="0" animBg="1"/>
      <p:bldP spid="18443" grpId="0" animBg="1"/>
      <p:bldP spid="18444" grpId="0" animBg="1"/>
      <p:bldP spid="18445" grpId="0" animBg="1"/>
      <p:bldP spid="18446" grpId="0" animBg="1"/>
      <p:bldP spid="18447" grpId="0" animBg="1"/>
      <p:bldP spid="18448" grpId="0" animBg="1"/>
      <p:bldP spid="18449" grpId="0" animBg="1"/>
      <p:bldP spid="18450" grpId="0"/>
      <p:bldP spid="18451" grpId="0"/>
      <p:bldP spid="184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23850" y="333375"/>
            <a:ext cx="8569325" cy="1800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При охлаждении все газы сжимаются, т.е. уменьшаются в объеме. Это происходит потому , что расстояние между молекулами воздуха сокращается.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95288" y="5589588"/>
            <a:ext cx="9350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6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t°</a:t>
            </a:r>
            <a:endParaRPr lang="ru-RU" sz="6000" b="1" i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2195513" y="5589588"/>
            <a:ext cx="792162" cy="720725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4067175" y="5589588"/>
            <a:ext cx="792163" cy="720725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5867400" y="5516563"/>
            <a:ext cx="792163" cy="720725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2124075" y="3500438"/>
            <a:ext cx="792163" cy="720725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5795963" y="3500438"/>
            <a:ext cx="792162" cy="720725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7092950" y="5791200"/>
            <a:ext cx="20510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Молекулы воздуха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395288" y="3716338"/>
            <a:ext cx="10080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80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t°</a:t>
            </a:r>
          </a:p>
        </p:txBody>
      </p:sp>
      <p:sp>
        <p:nvSpPr>
          <p:cNvPr id="19470" name="Oval 14"/>
          <p:cNvSpPr>
            <a:spLocks noChangeArrowheads="1"/>
          </p:cNvSpPr>
          <p:nvPr/>
        </p:nvSpPr>
        <p:spPr bwMode="auto">
          <a:xfrm>
            <a:off x="3924300" y="3429000"/>
            <a:ext cx="792163" cy="720725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 flipH="1" flipV="1">
            <a:off x="6588125" y="6165850"/>
            <a:ext cx="504825" cy="50323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 flipH="1" flipV="1">
            <a:off x="6443663" y="4149725"/>
            <a:ext cx="647700" cy="251936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>
            <a:off x="323850" y="4581525"/>
            <a:ext cx="0" cy="15843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2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2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13873E-6 L -0.05121 0.07353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367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48555E-6 L 0.00399 0.07329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3653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13873E-6 L 0.0434 0.07353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0" y="3676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04624E-7 L 0.03542 -0.09457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474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4624E-7 L -0.00382 -0.08393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-4208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1064 L -0.05105 -0.07329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2" y="-4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nimBg="1"/>
      <p:bldP spid="19462" grpId="0"/>
      <p:bldP spid="19463" grpId="0" animBg="1"/>
      <p:bldP spid="19463" grpId="1" animBg="1"/>
      <p:bldP spid="19464" grpId="0" animBg="1"/>
      <p:bldP spid="19464" grpId="1" animBg="1"/>
      <p:bldP spid="19465" grpId="0" animBg="1"/>
      <p:bldP spid="19465" grpId="1" animBg="1"/>
      <p:bldP spid="19466" grpId="0" animBg="1"/>
      <p:bldP spid="19466" grpId="1" animBg="1"/>
      <p:bldP spid="19467" grpId="0" animBg="1"/>
      <p:bldP spid="19467" grpId="1" animBg="1"/>
      <p:bldP spid="19468" grpId="0"/>
      <p:bldP spid="19468" grpId="1"/>
      <p:bldP spid="19469" grpId="0"/>
      <p:bldP spid="19470" grpId="0" animBg="1"/>
      <p:bldP spid="19470" grpId="1" animBg="1"/>
      <p:bldP spid="19471" grpId="0" animBg="1"/>
      <p:bldP spid="19471" grpId="1" animBg="1"/>
      <p:bldP spid="19472" grpId="0" animBg="1"/>
      <p:bldP spid="19472" grpId="1" animBg="1"/>
      <p:bldP spid="1947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CA000101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04025" y="2420938"/>
            <a:ext cx="1692275" cy="866775"/>
          </a:xfrm>
          <a:noFill/>
        </p:spPr>
      </p:pic>
      <p:pic>
        <p:nvPicPr>
          <p:cNvPr id="20485" name="Picture 5" descr="CA000101"/>
          <p:cNvPicPr>
            <a:picLocks noChangeAspect="1" noChangeArrowheads="1"/>
          </p:cNvPicPr>
          <p:nvPr>
            <p:ph sz="quarter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1700213"/>
            <a:ext cx="1944687" cy="996950"/>
          </a:xfrm>
          <a:noFill/>
        </p:spPr>
      </p:pic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79388" y="-66675"/>
            <a:ext cx="3924300" cy="6924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Если  воздух получает мало тепла от поверхности, он охлаждается, становится более тяжелым и опускается, т.е. происходит нисходящее движение воздуха. В связи с этим у поверхности Земли формируется область высокого давления.</a:t>
            </a:r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427538" y="5949950"/>
            <a:ext cx="3311525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4211638" y="5734050"/>
            <a:ext cx="7921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i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t°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 rot="16200000">
            <a:off x="4785519" y="4728369"/>
            <a:ext cx="2087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воздух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7199313" y="5013325"/>
            <a:ext cx="19446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54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ВД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4859338" y="2565400"/>
            <a:ext cx="2952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Атмосфера</a:t>
            </a:r>
          </a:p>
        </p:txBody>
      </p:sp>
      <p:sp>
        <p:nvSpPr>
          <p:cNvPr id="20494" name="AutoShape 14"/>
          <p:cNvSpPr>
            <a:spLocks noChangeArrowheads="1"/>
          </p:cNvSpPr>
          <p:nvPr/>
        </p:nvSpPr>
        <p:spPr bwMode="auto">
          <a:xfrm rot="-1536131">
            <a:off x="4987925" y="5303838"/>
            <a:ext cx="358775" cy="577850"/>
          </a:xfrm>
          <a:prstGeom prst="downArrow">
            <a:avLst>
              <a:gd name="adj1" fmla="val 50000"/>
              <a:gd name="adj2" fmla="val 4026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5" name="AutoShape 15"/>
          <p:cNvSpPr>
            <a:spLocks noChangeArrowheads="1"/>
          </p:cNvSpPr>
          <p:nvPr/>
        </p:nvSpPr>
        <p:spPr bwMode="auto">
          <a:xfrm rot="-1330772">
            <a:off x="6516688" y="5300663"/>
            <a:ext cx="360362" cy="576262"/>
          </a:xfrm>
          <a:prstGeom prst="down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6" name="AutoShape 16"/>
          <p:cNvSpPr>
            <a:spLocks noChangeArrowheads="1"/>
          </p:cNvSpPr>
          <p:nvPr/>
        </p:nvSpPr>
        <p:spPr bwMode="auto">
          <a:xfrm rot="2186430">
            <a:off x="6464300" y="4730750"/>
            <a:ext cx="360363" cy="577850"/>
          </a:xfrm>
          <a:prstGeom prst="downArrow">
            <a:avLst>
              <a:gd name="adj1" fmla="val 50000"/>
              <a:gd name="adj2" fmla="val 4008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7" name="AutoShape 17"/>
          <p:cNvSpPr>
            <a:spLocks noChangeArrowheads="1"/>
          </p:cNvSpPr>
          <p:nvPr/>
        </p:nvSpPr>
        <p:spPr bwMode="auto">
          <a:xfrm rot="1760695">
            <a:off x="4876800" y="4727575"/>
            <a:ext cx="360363" cy="577850"/>
          </a:xfrm>
          <a:prstGeom prst="downArrow">
            <a:avLst>
              <a:gd name="adj1" fmla="val 50000"/>
              <a:gd name="adj2" fmla="val 4008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8" name="AutoShape 18"/>
          <p:cNvSpPr>
            <a:spLocks noChangeArrowheads="1"/>
          </p:cNvSpPr>
          <p:nvPr/>
        </p:nvSpPr>
        <p:spPr bwMode="auto">
          <a:xfrm rot="-1536131">
            <a:off x="5003800" y="4149725"/>
            <a:ext cx="358775" cy="577850"/>
          </a:xfrm>
          <a:prstGeom prst="downArrow">
            <a:avLst>
              <a:gd name="adj1" fmla="val 50000"/>
              <a:gd name="adj2" fmla="val 4026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99" name="AutoShape 19"/>
          <p:cNvSpPr>
            <a:spLocks noChangeArrowheads="1"/>
          </p:cNvSpPr>
          <p:nvPr/>
        </p:nvSpPr>
        <p:spPr bwMode="auto">
          <a:xfrm rot="-1536131">
            <a:off x="6659563" y="4221163"/>
            <a:ext cx="358775" cy="577850"/>
          </a:xfrm>
          <a:prstGeom prst="downArrow">
            <a:avLst>
              <a:gd name="adj1" fmla="val 50000"/>
              <a:gd name="adj2" fmla="val 4026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00" name="AutoShape 20"/>
          <p:cNvSpPr>
            <a:spLocks noChangeArrowheads="1"/>
          </p:cNvSpPr>
          <p:nvPr/>
        </p:nvSpPr>
        <p:spPr bwMode="auto">
          <a:xfrm rot="1760695">
            <a:off x="5003800" y="3573463"/>
            <a:ext cx="360363" cy="577850"/>
          </a:xfrm>
          <a:prstGeom prst="downArrow">
            <a:avLst>
              <a:gd name="adj1" fmla="val 50000"/>
              <a:gd name="adj2" fmla="val 4008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01" name="AutoShape 21"/>
          <p:cNvSpPr>
            <a:spLocks noChangeArrowheads="1"/>
          </p:cNvSpPr>
          <p:nvPr/>
        </p:nvSpPr>
        <p:spPr bwMode="auto">
          <a:xfrm rot="1760695">
            <a:off x="6588125" y="3644900"/>
            <a:ext cx="360363" cy="577850"/>
          </a:xfrm>
          <a:prstGeom prst="downArrow">
            <a:avLst>
              <a:gd name="adj1" fmla="val 50000"/>
              <a:gd name="adj2" fmla="val 4008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 animBg="1"/>
      <p:bldP spid="20487" grpId="0" animBg="1"/>
      <p:bldP spid="20489" grpId="0"/>
      <p:bldP spid="20490" grpId="0"/>
      <p:bldP spid="20491" grpId="0"/>
      <p:bldP spid="20492" grpId="0"/>
      <p:bldP spid="20494" grpId="0" animBg="1"/>
      <p:bldP spid="20495" grpId="0" animBg="1"/>
      <p:bldP spid="20496" grpId="0" animBg="1"/>
      <p:bldP spid="20497" grpId="0" animBg="1"/>
      <p:bldP spid="20498" grpId="0" animBg="1"/>
      <p:bldP spid="20499" grpId="0" animBg="1"/>
      <p:bldP spid="20500" grpId="0" animBg="1"/>
      <p:bldP spid="2050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85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68425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95288" y="836613"/>
            <a:ext cx="1657350" cy="8239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День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851275" y="404813"/>
            <a:ext cx="4824413" cy="6264275"/>
            <a:chOff x="2336" y="119"/>
            <a:chExt cx="3039" cy="3946"/>
          </a:xfrm>
        </p:grpSpPr>
        <p:sp>
          <p:nvSpPr>
            <p:cNvPr id="19471" name="Rectangle 8"/>
            <p:cNvSpPr>
              <a:spLocks noChangeArrowheads="1"/>
            </p:cNvSpPr>
            <p:nvPr/>
          </p:nvSpPr>
          <p:spPr bwMode="auto">
            <a:xfrm>
              <a:off x="2336" y="119"/>
              <a:ext cx="3039" cy="394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19472" name="Picture 7" descr="49[1]"/>
            <p:cNvPicPr>
              <a:picLocks noChangeAspect="1" noChangeArrowheads="1" noCrop="1"/>
            </p:cNvPicPr>
            <p:nvPr/>
          </p:nvPicPr>
          <p:blipFill>
            <a:blip r:embed="rId3">
              <a:lum bright="-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" y="255"/>
              <a:ext cx="2767" cy="3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61" name="Text Box 10"/>
          <p:cNvSpPr txBox="1">
            <a:spLocks noChangeArrowheads="1"/>
          </p:cNvSpPr>
          <p:nvPr/>
        </p:nvSpPr>
        <p:spPr bwMode="auto">
          <a:xfrm>
            <a:off x="1403350" y="5229225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1619250" y="5013325"/>
            <a:ext cx="1081088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b="1" i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endParaRPr lang="ru-RU"/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7164388" y="5157788"/>
            <a:ext cx="12969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t</a:t>
            </a:r>
            <a:r>
              <a:rPr 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  <a:cs typeface="Times New Roman" pitchFamily="18" charset="0"/>
              </a:rPr>
              <a:t>°</a:t>
            </a: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7451725" y="2565400"/>
            <a:ext cx="720725" cy="2771775"/>
            <a:chOff x="4694" y="1616"/>
            <a:chExt cx="454" cy="1746"/>
          </a:xfrm>
        </p:grpSpPr>
        <p:sp>
          <p:nvSpPr>
            <p:cNvPr id="19467" name="AutoShape 14"/>
            <p:cNvSpPr>
              <a:spLocks noChangeArrowheads="1"/>
            </p:cNvSpPr>
            <p:nvPr/>
          </p:nvSpPr>
          <p:spPr bwMode="auto">
            <a:xfrm>
              <a:off x="4694" y="1616"/>
              <a:ext cx="408" cy="31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grpSp>
          <p:nvGrpSpPr>
            <p:cNvPr id="19468" name="Group 16"/>
            <p:cNvGrpSpPr>
              <a:grpSpLocks/>
            </p:cNvGrpSpPr>
            <p:nvPr/>
          </p:nvGrpSpPr>
          <p:grpSpPr bwMode="auto">
            <a:xfrm>
              <a:off x="4694" y="1979"/>
              <a:ext cx="454" cy="1383"/>
              <a:chOff x="4694" y="1979"/>
              <a:chExt cx="454" cy="1383"/>
            </a:xfrm>
          </p:grpSpPr>
          <p:sp>
            <p:nvSpPr>
              <p:cNvPr id="19469" name="AutoShape 13"/>
              <p:cNvSpPr>
                <a:spLocks noChangeArrowheads="1"/>
              </p:cNvSpPr>
              <p:nvPr/>
            </p:nvSpPr>
            <p:spPr bwMode="auto">
              <a:xfrm rot="5400000">
                <a:off x="4229" y="2444"/>
                <a:ext cx="1383" cy="454"/>
              </a:xfrm>
              <a:prstGeom prst="wave">
                <a:avLst>
                  <a:gd name="adj1" fmla="val 13005"/>
                  <a:gd name="adj2" fmla="val 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1519" name="Text Box 15"/>
              <p:cNvSpPr txBox="1">
                <a:spLocks noChangeArrowheads="1"/>
              </p:cNvSpPr>
              <p:nvPr/>
            </p:nvSpPr>
            <p:spPr bwMode="auto">
              <a:xfrm rot="16200000">
                <a:off x="4314" y="2541"/>
                <a:ext cx="1180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ru-RU" sz="28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Lucida Console" pitchFamily="49" charset="0"/>
                  </a:rPr>
                  <a:t>воздух</a:t>
                </a:r>
              </a:p>
            </p:txBody>
          </p:sp>
        </p:grpSp>
      </p:grpSp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5003800" y="5229225"/>
            <a:ext cx="1655763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НД</a:t>
            </a:r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250825" y="2068513"/>
            <a:ext cx="4068763" cy="4362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Суша днем нагревается быстрее, чем вода. Нагревшийся от нее теплый воздух расширяется, поднимается вверх. Поэтому давление над сушей понижается.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/>
      <p:bldP spid="21516" grpId="0"/>
      <p:bldP spid="21521" grpId="0"/>
      <p:bldP spid="215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924300" y="404813"/>
            <a:ext cx="4824413" cy="6264275"/>
            <a:chOff x="2336" y="119"/>
            <a:chExt cx="3039" cy="3946"/>
          </a:xfrm>
        </p:grpSpPr>
        <p:sp>
          <p:nvSpPr>
            <p:cNvPr id="20494" name="Rectangle 5"/>
            <p:cNvSpPr>
              <a:spLocks noChangeArrowheads="1"/>
            </p:cNvSpPr>
            <p:nvPr/>
          </p:nvSpPr>
          <p:spPr bwMode="auto">
            <a:xfrm>
              <a:off x="2336" y="119"/>
              <a:ext cx="3039" cy="394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0495" name="Picture 6" descr="49[1]"/>
            <p:cNvPicPr>
              <a:picLocks noChangeAspect="1" noChangeArrowheads="1" noCrop="1"/>
            </p:cNvPicPr>
            <p:nvPr/>
          </p:nvPicPr>
          <p:blipFill>
            <a:blip r:embed="rId2">
              <a:lum bright="-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" y="255"/>
              <a:ext cx="2767" cy="3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626" name="Picture 2" descr="85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68425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95288" y="765175"/>
            <a:ext cx="1657350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День</a:t>
            </a: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1403350" y="5229225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5580063" y="3644900"/>
            <a:ext cx="2195512" cy="1081088"/>
            <a:chOff x="340" y="3067"/>
            <a:chExt cx="1383" cy="681"/>
          </a:xfrm>
        </p:grpSpPr>
        <p:sp>
          <p:nvSpPr>
            <p:cNvPr id="20490" name="AutoShape 11"/>
            <p:cNvSpPr>
              <a:spLocks noChangeArrowheads="1"/>
            </p:cNvSpPr>
            <p:nvPr/>
          </p:nvSpPr>
          <p:spPr bwMode="auto">
            <a:xfrm rot="10800000">
              <a:off x="340" y="3521"/>
              <a:ext cx="1361" cy="22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grpSp>
          <p:nvGrpSpPr>
            <p:cNvPr id="20491" name="Group 12"/>
            <p:cNvGrpSpPr>
              <a:grpSpLocks/>
            </p:cNvGrpSpPr>
            <p:nvPr/>
          </p:nvGrpSpPr>
          <p:grpSpPr bwMode="auto">
            <a:xfrm rot="5400000">
              <a:off x="805" y="2602"/>
              <a:ext cx="454" cy="1383"/>
              <a:chOff x="4694" y="1979"/>
              <a:chExt cx="454" cy="1383"/>
            </a:xfrm>
          </p:grpSpPr>
          <p:sp>
            <p:nvSpPr>
              <p:cNvPr id="20492" name="AutoShape 13"/>
              <p:cNvSpPr>
                <a:spLocks noChangeArrowheads="1"/>
              </p:cNvSpPr>
              <p:nvPr/>
            </p:nvSpPr>
            <p:spPr bwMode="auto">
              <a:xfrm rot="5400000">
                <a:off x="4229" y="2444"/>
                <a:ext cx="1383" cy="454"/>
              </a:xfrm>
              <a:prstGeom prst="wave">
                <a:avLst>
                  <a:gd name="adj1" fmla="val 13005"/>
                  <a:gd name="adj2" fmla="val 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6638" name="Text Box 14"/>
              <p:cNvSpPr txBox="1">
                <a:spLocks noChangeArrowheads="1"/>
              </p:cNvSpPr>
              <p:nvPr/>
            </p:nvSpPr>
            <p:spPr bwMode="auto">
              <a:xfrm rot="16200000">
                <a:off x="4314" y="2541"/>
                <a:ext cx="1180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ru-RU" sz="28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Lucida Console" pitchFamily="49" charset="0"/>
                  </a:rPr>
                  <a:t>воздух</a:t>
                </a:r>
              </a:p>
            </p:txBody>
          </p:sp>
        </p:grpSp>
      </p:grp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877050" y="4437063"/>
            <a:ext cx="1296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t</a:t>
            </a: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  <a:cs typeface="Times New Roman" pitchFamily="18" charset="0"/>
              </a:rPr>
              <a:t>°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4572000" y="4221163"/>
            <a:ext cx="1655763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ВД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395288" y="1989138"/>
            <a:ext cx="4068762" cy="4362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Море днем нагревается медленнее, чем суша. Холодный воздух сжимается и находится у поверхности воды. Поэтому давление над морем повышается.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nimBg="1"/>
      <p:bldP spid="26633" grpId="0"/>
      <p:bldP spid="26639" grpId="0"/>
      <p:bldP spid="2664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24300" y="404813"/>
            <a:ext cx="4824413" cy="6264275"/>
            <a:chOff x="2336" y="119"/>
            <a:chExt cx="3039" cy="3946"/>
          </a:xfrm>
        </p:grpSpPr>
        <p:sp>
          <p:nvSpPr>
            <p:cNvPr id="21514" name="Rectangle 3"/>
            <p:cNvSpPr>
              <a:spLocks noChangeArrowheads="1"/>
            </p:cNvSpPr>
            <p:nvPr/>
          </p:nvSpPr>
          <p:spPr bwMode="auto">
            <a:xfrm>
              <a:off x="2336" y="119"/>
              <a:ext cx="3039" cy="394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1515" name="Picture 4" descr="49[1]"/>
            <p:cNvPicPr>
              <a:picLocks noChangeAspect="1" noChangeArrowheads="1" noCrop="1"/>
            </p:cNvPicPr>
            <p:nvPr/>
          </p:nvPicPr>
          <p:blipFill>
            <a:blip r:embed="rId2">
              <a:lum bright="-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" y="255"/>
              <a:ext cx="2767" cy="3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677" name="Picture 5" descr="85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68425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95288" y="765175"/>
            <a:ext cx="1657350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День</a:t>
            </a:r>
          </a:p>
        </p:txBody>
      </p:sp>
      <p:sp>
        <p:nvSpPr>
          <p:cNvPr id="21509" name="Text Box 7"/>
          <p:cNvSpPr txBox="1">
            <a:spLocks noChangeArrowheads="1"/>
          </p:cNvSpPr>
          <p:nvPr/>
        </p:nvSpPr>
        <p:spPr bwMode="auto">
          <a:xfrm>
            <a:off x="1403350" y="5229225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6659563" y="5229225"/>
            <a:ext cx="1296987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НД</a:t>
            </a:r>
            <a:endParaRPr lang="en-US" sz="72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Console" pitchFamily="49" charset="0"/>
              <a:cs typeface="Times New Roman" pitchFamily="18" charset="0"/>
            </a:endParaRP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6372225" y="3716338"/>
            <a:ext cx="1655763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ВД</a:t>
            </a:r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468313" y="3644900"/>
            <a:ext cx="4068762" cy="2654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Более холодный и плотный воздух у поверхности моря устремляется туда, где давление ниже, т.е. на сушу .</a:t>
            </a:r>
          </a:p>
        </p:txBody>
      </p:sp>
      <p:sp>
        <p:nvSpPr>
          <p:cNvPr id="28688" name="AutoShape 16"/>
          <p:cNvSpPr>
            <a:spLocks noChangeArrowheads="1"/>
          </p:cNvSpPr>
          <p:nvPr/>
        </p:nvSpPr>
        <p:spPr bwMode="auto">
          <a:xfrm>
            <a:off x="6948488" y="4797425"/>
            <a:ext cx="576262" cy="649288"/>
          </a:xfrm>
          <a:prstGeom prst="downArrow">
            <a:avLst>
              <a:gd name="adj1" fmla="val 50000"/>
              <a:gd name="adj2" fmla="val 2816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animBg="1"/>
      <p:bldP spid="28685" grpId="0"/>
      <p:bldP spid="28686" grpId="0"/>
      <p:bldP spid="28687" grpId="0" animBg="1"/>
      <p:bldP spid="2868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95738" y="404813"/>
            <a:ext cx="4824412" cy="6264275"/>
            <a:chOff x="2336" y="119"/>
            <a:chExt cx="3039" cy="3946"/>
          </a:xfrm>
        </p:grpSpPr>
        <p:sp>
          <p:nvSpPr>
            <p:cNvPr id="22542" name="Rectangle 3"/>
            <p:cNvSpPr>
              <a:spLocks noChangeArrowheads="1"/>
            </p:cNvSpPr>
            <p:nvPr/>
          </p:nvSpPr>
          <p:spPr bwMode="auto">
            <a:xfrm>
              <a:off x="2336" y="119"/>
              <a:ext cx="3039" cy="394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2543" name="Picture 4" descr="49[1]"/>
            <p:cNvPicPr>
              <a:picLocks noChangeAspect="1" noChangeArrowheads="1" noCrop="1"/>
            </p:cNvPicPr>
            <p:nvPr/>
          </p:nvPicPr>
          <p:blipFill>
            <a:blip r:embed="rId2">
              <a:lum bright="-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" y="255"/>
              <a:ext cx="2767" cy="3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684213" y="549275"/>
            <a:ext cx="1657350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Ночь</a:t>
            </a:r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1403350" y="5229225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867400" y="4941888"/>
            <a:ext cx="2195513" cy="1081087"/>
            <a:chOff x="340" y="3067"/>
            <a:chExt cx="1383" cy="681"/>
          </a:xfrm>
        </p:grpSpPr>
        <p:sp>
          <p:nvSpPr>
            <p:cNvPr id="22538" name="AutoShape 9"/>
            <p:cNvSpPr>
              <a:spLocks noChangeArrowheads="1"/>
            </p:cNvSpPr>
            <p:nvPr/>
          </p:nvSpPr>
          <p:spPr bwMode="auto">
            <a:xfrm rot="10800000">
              <a:off x="340" y="3521"/>
              <a:ext cx="1361" cy="22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grpSp>
          <p:nvGrpSpPr>
            <p:cNvPr id="22539" name="Group 10"/>
            <p:cNvGrpSpPr>
              <a:grpSpLocks/>
            </p:cNvGrpSpPr>
            <p:nvPr/>
          </p:nvGrpSpPr>
          <p:grpSpPr bwMode="auto">
            <a:xfrm rot="5400000">
              <a:off x="805" y="2602"/>
              <a:ext cx="454" cy="1383"/>
              <a:chOff x="4694" y="1979"/>
              <a:chExt cx="454" cy="1383"/>
            </a:xfrm>
          </p:grpSpPr>
          <p:sp>
            <p:nvSpPr>
              <p:cNvPr id="22540" name="AutoShape 11"/>
              <p:cNvSpPr>
                <a:spLocks noChangeArrowheads="1"/>
              </p:cNvSpPr>
              <p:nvPr/>
            </p:nvSpPr>
            <p:spPr bwMode="auto">
              <a:xfrm rot="5400000">
                <a:off x="4229" y="2444"/>
                <a:ext cx="1383" cy="454"/>
              </a:xfrm>
              <a:prstGeom prst="wave">
                <a:avLst>
                  <a:gd name="adj1" fmla="val 13005"/>
                  <a:gd name="adj2" fmla="val 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9708" name="Text Box 12"/>
              <p:cNvSpPr txBox="1">
                <a:spLocks noChangeArrowheads="1"/>
              </p:cNvSpPr>
              <p:nvPr/>
            </p:nvSpPr>
            <p:spPr bwMode="auto">
              <a:xfrm rot="16200000">
                <a:off x="4314" y="2541"/>
                <a:ext cx="1180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ru-RU" sz="28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Lucida Console" pitchFamily="49" charset="0"/>
                  </a:rPr>
                  <a:t>воздух</a:t>
                </a:r>
              </a:p>
            </p:txBody>
          </p:sp>
        </p:grpSp>
      </p:grp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7092950" y="5661025"/>
            <a:ext cx="1296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t</a:t>
            </a: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  <a:cs typeface="Times New Roman" pitchFamily="18" charset="0"/>
              </a:rPr>
              <a:t>°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4643438" y="5300663"/>
            <a:ext cx="1655762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ВД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323850" y="3644900"/>
            <a:ext cx="4068763" cy="2654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Суша остывает быстрее воды. Холодный воздух над ней сжимается, прижимается к поверхности.</a:t>
            </a:r>
          </a:p>
        </p:txBody>
      </p:sp>
      <p:pic>
        <p:nvPicPr>
          <p:cNvPr id="29712" name="Picture 16" descr="5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5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animBg="1"/>
      <p:bldP spid="29709" grpId="0"/>
      <p:bldP spid="29710" grpId="0"/>
      <p:bldP spid="297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84213" y="476250"/>
            <a:ext cx="1657350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Ночь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51275" y="404813"/>
            <a:ext cx="4824413" cy="6264275"/>
            <a:chOff x="2336" y="119"/>
            <a:chExt cx="3039" cy="3946"/>
          </a:xfrm>
        </p:grpSpPr>
        <p:sp>
          <p:nvSpPr>
            <p:cNvPr id="23567" name="Rectangle 5"/>
            <p:cNvSpPr>
              <a:spLocks noChangeArrowheads="1"/>
            </p:cNvSpPr>
            <p:nvPr/>
          </p:nvSpPr>
          <p:spPr bwMode="auto">
            <a:xfrm>
              <a:off x="2336" y="119"/>
              <a:ext cx="3039" cy="394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3568" name="Picture 6" descr="49[1]"/>
            <p:cNvPicPr>
              <a:picLocks noChangeAspect="1" noChangeArrowheads="1" noCrop="1"/>
            </p:cNvPicPr>
            <p:nvPr/>
          </p:nvPicPr>
          <p:blipFill>
            <a:blip r:embed="rId2">
              <a:lum bright="-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" y="255"/>
              <a:ext cx="2767" cy="3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1403350" y="5229225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1619250" y="5013325"/>
            <a:ext cx="1081088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b="1" i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endParaRPr lang="ru-RU"/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732588" y="4149725"/>
            <a:ext cx="12969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t</a:t>
            </a:r>
            <a:r>
              <a:rPr 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  <a:cs typeface="Times New Roman" pitchFamily="18" charset="0"/>
              </a:rPr>
              <a:t>°</a:t>
            </a: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092950" y="1341438"/>
            <a:ext cx="720725" cy="2771775"/>
            <a:chOff x="4694" y="1616"/>
            <a:chExt cx="454" cy="1746"/>
          </a:xfrm>
        </p:grpSpPr>
        <p:sp>
          <p:nvSpPr>
            <p:cNvPr id="23563" name="AutoShape 11"/>
            <p:cNvSpPr>
              <a:spLocks noChangeArrowheads="1"/>
            </p:cNvSpPr>
            <p:nvPr/>
          </p:nvSpPr>
          <p:spPr bwMode="auto">
            <a:xfrm>
              <a:off x="4694" y="1616"/>
              <a:ext cx="408" cy="31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grpSp>
          <p:nvGrpSpPr>
            <p:cNvPr id="23564" name="Group 12"/>
            <p:cNvGrpSpPr>
              <a:grpSpLocks/>
            </p:cNvGrpSpPr>
            <p:nvPr/>
          </p:nvGrpSpPr>
          <p:grpSpPr bwMode="auto">
            <a:xfrm>
              <a:off x="4694" y="1979"/>
              <a:ext cx="454" cy="1383"/>
              <a:chOff x="4694" y="1979"/>
              <a:chExt cx="454" cy="1383"/>
            </a:xfrm>
          </p:grpSpPr>
          <p:sp>
            <p:nvSpPr>
              <p:cNvPr id="23565" name="AutoShape 13"/>
              <p:cNvSpPr>
                <a:spLocks noChangeArrowheads="1"/>
              </p:cNvSpPr>
              <p:nvPr/>
            </p:nvSpPr>
            <p:spPr bwMode="auto">
              <a:xfrm rot="5400000">
                <a:off x="4229" y="2444"/>
                <a:ext cx="1383" cy="454"/>
              </a:xfrm>
              <a:prstGeom prst="wave">
                <a:avLst>
                  <a:gd name="adj1" fmla="val 13005"/>
                  <a:gd name="adj2" fmla="val 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0734" name="Text Box 14"/>
              <p:cNvSpPr txBox="1">
                <a:spLocks noChangeArrowheads="1"/>
              </p:cNvSpPr>
              <p:nvPr/>
            </p:nvSpPr>
            <p:spPr bwMode="auto">
              <a:xfrm rot="16200000">
                <a:off x="4314" y="2541"/>
                <a:ext cx="1180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ru-RU" sz="28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Lucida Console" pitchFamily="49" charset="0"/>
                  </a:rPr>
                  <a:t>воздух</a:t>
                </a:r>
              </a:p>
            </p:txBody>
          </p:sp>
        </p:grpSp>
      </p:grp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4572000" y="4149725"/>
            <a:ext cx="1655763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НД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250825" y="2068513"/>
            <a:ext cx="4068763" cy="4362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Море остывает медленнее, чем суша. Нагревшийся от него теплый воздух расширяется, поднимается вверх. Поэтому давление над морем понижается.</a:t>
            </a:r>
          </a:p>
        </p:txBody>
      </p:sp>
      <p:pic>
        <p:nvPicPr>
          <p:cNvPr id="30737" name="Picture 17" descr="5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5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nimBg="1"/>
      <p:bldP spid="30729" grpId="0"/>
      <p:bldP spid="30735" grpId="0"/>
      <p:bldP spid="3073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24300" y="404813"/>
            <a:ext cx="4824413" cy="6264275"/>
            <a:chOff x="2336" y="119"/>
            <a:chExt cx="3039" cy="3946"/>
          </a:xfrm>
        </p:grpSpPr>
        <p:sp>
          <p:nvSpPr>
            <p:cNvPr id="24586" name="Rectangle 3"/>
            <p:cNvSpPr>
              <a:spLocks noChangeArrowheads="1"/>
            </p:cNvSpPr>
            <p:nvPr/>
          </p:nvSpPr>
          <p:spPr bwMode="auto">
            <a:xfrm>
              <a:off x="2336" y="119"/>
              <a:ext cx="3039" cy="394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4587" name="Picture 4" descr="49[1]"/>
            <p:cNvPicPr>
              <a:picLocks noChangeAspect="1" noChangeArrowheads="1" noCrop="1"/>
            </p:cNvPicPr>
            <p:nvPr/>
          </p:nvPicPr>
          <p:blipFill>
            <a:blip r:embed="rId2">
              <a:lum bright="-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" y="255"/>
              <a:ext cx="2767" cy="3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755650" y="476250"/>
            <a:ext cx="1657350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Ночь</a:t>
            </a:r>
          </a:p>
        </p:txBody>
      </p:sp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1403350" y="5229225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6588125" y="3573463"/>
            <a:ext cx="1296988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НД</a:t>
            </a:r>
            <a:endParaRPr lang="en-US" sz="72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Console" pitchFamily="49" charset="0"/>
              <a:cs typeface="Times New Roman" pitchFamily="18" charset="0"/>
            </a:endParaRP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6516688" y="5300663"/>
            <a:ext cx="1655762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ВД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68313" y="3644900"/>
            <a:ext cx="4068762" cy="2654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Более холодный и плотный воздух у поверхности суши устремляется туда, где давление ниже, т.е. на море .</a:t>
            </a:r>
          </a:p>
        </p:txBody>
      </p:sp>
      <p:sp>
        <p:nvSpPr>
          <p:cNvPr id="31755" name="AutoShape 11"/>
          <p:cNvSpPr>
            <a:spLocks noChangeArrowheads="1"/>
          </p:cNvSpPr>
          <p:nvPr/>
        </p:nvSpPr>
        <p:spPr bwMode="auto">
          <a:xfrm rot="10800000">
            <a:off x="6948488" y="4797425"/>
            <a:ext cx="576262" cy="649288"/>
          </a:xfrm>
          <a:prstGeom prst="downArrow">
            <a:avLst>
              <a:gd name="adj1" fmla="val 50000"/>
              <a:gd name="adj2" fmla="val 2816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FF0000"/>
              </a:solidFill>
            </a:endParaRPr>
          </a:p>
        </p:txBody>
      </p:sp>
      <p:pic>
        <p:nvPicPr>
          <p:cNvPr id="31756" name="Picture 12" descr="5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5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  <p:bldP spid="31752" grpId="0"/>
      <p:bldP spid="31753" grpId="0"/>
      <p:bldP spid="31754" grpId="0" animBg="1"/>
      <p:bldP spid="3175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2051050" y="2636838"/>
            <a:ext cx="5400675" cy="1555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9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Муссон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79388" y="188913"/>
            <a:ext cx="8640762" cy="1373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Из-за различия в нагревании и разницы в атмосферном давлении над сушей и морем образуются ветры – муссоны.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79388" y="2924175"/>
            <a:ext cx="4249737" cy="3690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  <a:defRPr/>
            </a:pPr>
            <a:r>
              <a:rPr lang="ru-RU" sz="4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Муссон </a:t>
            </a:r>
            <a:r>
              <a:rPr 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(от арабского «маусим» - сезон)</a:t>
            </a: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 – это ветер, который образуется на берегу моря и меняет свое направление два раза в год.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003800" y="1773238"/>
            <a:ext cx="3816350" cy="4868862"/>
            <a:chOff x="3243" y="1253"/>
            <a:chExt cx="2404" cy="3067"/>
          </a:xfrm>
        </p:grpSpPr>
        <p:sp>
          <p:nvSpPr>
            <p:cNvPr id="26629" name="Rectangle 10"/>
            <p:cNvSpPr>
              <a:spLocks noChangeArrowheads="1"/>
            </p:cNvSpPr>
            <p:nvPr/>
          </p:nvSpPr>
          <p:spPr bwMode="auto">
            <a:xfrm>
              <a:off x="3243" y="1253"/>
              <a:ext cx="2404" cy="3067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6630" name="Picture 9" descr="nature 14"/>
            <p:cNvPicPr>
              <a:picLocks noChangeAspect="1" noChangeArrowheads="1" noCrop="1"/>
            </p:cNvPicPr>
            <p:nvPr/>
          </p:nvPicPr>
          <p:blipFill>
            <a:blip r:embed="rId2">
              <a:lum bright="24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9" y="1389"/>
              <a:ext cx="2120" cy="2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nimBg="1"/>
      <p:bldP spid="2253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50825" y="2205038"/>
            <a:ext cx="5795963" cy="4392612"/>
            <a:chOff x="2109" y="1434"/>
            <a:chExt cx="3651" cy="2767"/>
          </a:xfrm>
        </p:grpSpPr>
        <p:sp>
          <p:nvSpPr>
            <p:cNvPr id="27657" name="Rectangle 5"/>
            <p:cNvSpPr>
              <a:spLocks noChangeArrowheads="1"/>
            </p:cNvSpPr>
            <p:nvPr/>
          </p:nvSpPr>
          <p:spPr bwMode="auto">
            <a:xfrm>
              <a:off x="2109" y="1434"/>
              <a:ext cx="3651" cy="2767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7658" name="Picture 4" descr="best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5" y="1525"/>
              <a:ext cx="3398" cy="2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179388" y="188913"/>
            <a:ext cx="8713787" cy="1800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Первые упоминания о муссонах найдены в древних книгах, повествующих о путешествиях моряков с побережья Средиземного моря.</a:t>
            </a: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995738" y="3141663"/>
            <a:ext cx="4824412" cy="3500437"/>
            <a:chOff x="2721" y="2115"/>
            <a:chExt cx="3039" cy="2205"/>
          </a:xfrm>
        </p:grpSpPr>
        <p:sp>
          <p:nvSpPr>
            <p:cNvPr id="27655" name="Rectangle 9"/>
            <p:cNvSpPr>
              <a:spLocks noChangeArrowheads="1"/>
            </p:cNvSpPr>
            <p:nvPr/>
          </p:nvSpPr>
          <p:spPr bwMode="auto">
            <a:xfrm>
              <a:off x="2721" y="2115"/>
              <a:ext cx="3039" cy="2205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7656" name="Picture 8" descr="blank_world_map_N"/>
            <p:cNvPicPr>
              <a:picLocks noChangeAspect="1" noChangeArrowheads="1"/>
            </p:cNvPicPr>
            <p:nvPr/>
          </p:nvPicPr>
          <p:blipFill>
            <a:blip r:embed="rId3">
              <a:lum bright="-30000" contras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5" y="2251"/>
              <a:ext cx="2813" cy="1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63" name="Line 11"/>
          <p:cNvSpPr>
            <a:spLocks noChangeShapeType="1"/>
          </p:cNvSpPr>
          <p:nvPr/>
        </p:nvSpPr>
        <p:spPr bwMode="auto">
          <a:xfrm flipV="1">
            <a:off x="5651500" y="4508500"/>
            <a:ext cx="647700" cy="5048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4284663" y="4941888"/>
            <a:ext cx="23764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Средиземное море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animBg="1"/>
      <p:bldP spid="23563" grpId="0" animBg="1"/>
      <p:bldP spid="2356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95288" y="260350"/>
            <a:ext cx="8424862" cy="1800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Муссоны проявляются в тропосфере над значительно большими пространствами – в сотни и тысячи километров, например на границе Тихого океана и Евразии.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68313" y="2636838"/>
            <a:ext cx="7993062" cy="3960812"/>
            <a:chOff x="476" y="1389"/>
            <a:chExt cx="5035" cy="2495"/>
          </a:xfrm>
        </p:grpSpPr>
        <p:sp>
          <p:nvSpPr>
            <p:cNvPr id="28678" name="Rectangle 6"/>
            <p:cNvSpPr>
              <a:spLocks noChangeArrowheads="1"/>
            </p:cNvSpPr>
            <p:nvPr/>
          </p:nvSpPr>
          <p:spPr bwMode="auto">
            <a:xfrm>
              <a:off x="476" y="1389"/>
              <a:ext cx="5035" cy="2495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8679" name="Picture 5" descr="world_map_simple_N"/>
            <p:cNvPicPr>
              <a:picLocks noChangeAspect="1" noChangeArrowheads="1"/>
            </p:cNvPicPr>
            <p:nvPr/>
          </p:nvPicPr>
          <p:blipFill>
            <a:blip r:embed="rId2">
              <a:lum bright="-12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1525"/>
              <a:ext cx="4764" cy="2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920" name="Line 8"/>
          <p:cNvSpPr>
            <a:spLocks noChangeShapeType="1"/>
          </p:cNvSpPr>
          <p:nvPr/>
        </p:nvSpPr>
        <p:spPr bwMode="auto">
          <a:xfrm flipH="1" flipV="1">
            <a:off x="6588125" y="3933825"/>
            <a:ext cx="360363" cy="6477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 flipH="1" flipV="1">
            <a:off x="6804025" y="3429000"/>
            <a:ext cx="360363" cy="6477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nimBg="1"/>
      <p:bldP spid="38920" grpId="0" animBg="1"/>
      <p:bldP spid="389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23850" y="260350"/>
            <a:ext cx="4248150" cy="6335713"/>
            <a:chOff x="2653" y="119"/>
            <a:chExt cx="2495" cy="3991"/>
          </a:xfrm>
        </p:grpSpPr>
        <p:sp>
          <p:nvSpPr>
            <p:cNvPr id="29706" name="Rectangle 5"/>
            <p:cNvSpPr>
              <a:spLocks noChangeArrowheads="1"/>
            </p:cNvSpPr>
            <p:nvPr/>
          </p:nvSpPr>
          <p:spPr bwMode="auto">
            <a:xfrm>
              <a:off x="2653" y="119"/>
              <a:ext cx="2495" cy="3991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9707" name="Picture 4" descr="укен"/>
            <p:cNvPicPr>
              <a:picLocks noChangeAspect="1" noChangeArrowheads="1"/>
            </p:cNvPicPr>
            <p:nvPr/>
          </p:nvPicPr>
          <p:blipFill>
            <a:blip r:embed="rId2">
              <a:lum bright="-30000"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55"/>
              <a:ext cx="2268" cy="3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804025" y="260350"/>
            <a:ext cx="2016125" cy="1657350"/>
            <a:chOff x="3923" y="572"/>
            <a:chExt cx="1270" cy="1044"/>
          </a:xfrm>
        </p:grpSpPr>
        <p:sp>
          <p:nvSpPr>
            <p:cNvPr id="29704" name="Rectangle 11"/>
            <p:cNvSpPr>
              <a:spLocks noChangeArrowheads="1"/>
            </p:cNvSpPr>
            <p:nvPr/>
          </p:nvSpPr>
          <p:spPr bwMode="auto">
            <a:xfrm>
              <a:off x="3923" y="572"/>
              <a:ext cx="1270" cy="1044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9705" name="Picture 8" descr="61[1]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663"/>
              <a:ext cx="1089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5724525" y="1412875"/>
            <a:ext cx="1728788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Зима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539750" y="3500438"/>
            <a:ext cx="1871663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ВД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971550" y="2420938"/>
            <a:ext cx="1368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  <a:cs typeface="Times New Roman" pitchFamily="18" charset="0"/>
              </a:rPr>
              <a:t>t°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3635375" y="3573463"/>
            <a:ext cx="3816350" cy="2654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Зимой воздух над восточной частью материка сильно охлаждается, давление увеличивается.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1" grpId="0" animBg="1"/>
      <p:bldP spid="32782" grpId="0"/>
      <p:bldP spid="32783" grpId="0"/>
      <p:bldP spid="3278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260350"/>
            <a:ext cx="4248150" cy="6335713"/>
            <a:chOff x="2653" y="119"/>
            <a:chExt cx="2495" cy="3991"/>
          </a:xfrm>
        </p:grpSpPr>
        <p:sp>
          <p:nvSpPr>
            <p:cNvPr id="30730" name="Rectangle 3"/>
            <p:cNvSpPr>
              <a:spLocks noChangeArrowheads="1"/>
            </p:cNvSpPr>
            <p:nvPr/>
          </p:nvSpPr>
          <p:spPr bwMode="auto">
            <a:xfrm>
              <a:off x="2653" y="119"/>
              <a:ext cx="2495" cy="3991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0731" name="Picture 4" descr="укен"/>
            <p:cNvPicPr>
              <a:picLocks noChangeAspect="1" noChangeArrowheads="1"/>
            </p:cNvPicPr>
            <p:nvPr/>
          </p:nvPicPr>
          <p:blipFill>
            <a:blip r:embed="rId2">
              <a:lum bright="-30000"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55"/>
              <a:ext cx="2268" cy="3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804025" y="260350"/>
            <a:ext cx="2016125" cy="1657350"/>
            <a:chOff x="3923" y="572"/>
            <a:chExt cx="1270" cy="1044"/>
          </a:xfrm>
        </p:grpSpPr>
        <p:sp>
          <p:nvSpPr>
            <p:cNvPr id="30728" name="Rectangle 6"/>
            <p:cNvSpPr>
              <a:spLocks noChangeArrowheads="1"/>
            </p:cNvSpPr>
            <p:nvPr/>
          </p:nvSpPr>
          <p:spPr bwMode="auto">
            <a:xfrm>
              <a:off x="3923" y="572"/>
              <a:ext cx="1270" cy="1044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0729" name="Picture 7" descr="61[1]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663"/>
              <a:ext cx="1089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5724525" y="1412875"/>
            <a:ext cx="1728788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Зима</a:t>
            </a:r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2411413" y="5157788"/>
            <a:ext cx="1871662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НД</a:t>
            </a:r>
          </a:p>
        </p:txBody>
      </p: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2771775" y="3213100"/>
            <a:ext cx="13684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  <a:cs typeface="Times New Roman" pitchFamily="18" charset="0"/>
              </a:rPr>
              <a:t>t°</a:t>
            </a:r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4140200" y="3141663"/>
            <a:ext cx="3816350" cy="3081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Зимой Тихий океан  относительно теплый. Над ним формируется область низкого давления.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4" grpId="0" animBg="1"/>
      <p:bldP spid="39945" grpId="0"/>
      <p:bldP spid="39946" grpId="0"/>
      <p:bldP spid="3994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260350"/>
            <a:ext cx="4248150" cy="6335713"/>
            <a:chOff x="2653" y="119"/>
            <a:chExt cx="2495" cy="3991"/>
          </a:xfrm>
        </p:grpSpPr>
        <p:sp>
          <p:nvSpPr>
            <p:cNvPr id="31755" name="Rectangle 3"/>
            <p:cNvSpPr>
              <a:spLocks noChangeArrowheads="1"/>
            </p:cNvSpPr>
            <p:nvPr/>
          </p:nvSpPr>
          <p:spPr bwMode="auto">
            <a:xfrm>
              <a:off x="2653" y="119"/>
              <a:ext cx="2495" cy="3991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1756" name="Picture 4" descr="укен"/>
            <p:cNvPicPr>
              <a:picLocks noChangeAspect="1" noChangeArrowheads="1"/>
            </p:cNvPicPr>
            <p:nvPr/>
          </p:nvPicPr>
          <p:blipFill>
            <a:blip r:embed="rId2">
              <a:lum bright="-30000"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55"/>
              <a:ext cx="2268" cy="3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804025" y="260350"/>
            <a:ext cx="2016125" cy="1657350"/>
            <a:chOff x="3923" y="572"/>
            <a:chExt cx="1270" cy="1044"/>
          </a:xfrm>
        </p:grpSpPr>
        <p:sp>
          <p:nvSpPr>
            <p:cNvPr id="31753" name="Rectangle 6"/>
            <p:cNvSpPr>
              <a:spLocks noChangeArrowheads="1"/>
            </p:cNvSpPr>
            <p:nvPr/>
          </p:nvSpPr>
          <p:spPr bwMode="auto">
            <a:xfrm>
              <a:off x="3923" y="572"/>
              <a:ext cx="1270" cy="1044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1754" name="Picture 7" descr="61[1]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663"/>
              <a:ext cx="1089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5724525" y="1412875"/>
            <a:ext cx="1728788" cy="823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Зима</a:t>
            </a:r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2339975" y="3213100"/>
            <a:ext cx="1871663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НД</a:t>
            </a:r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4140200" y="3141663"/>
            <a:ext cx="3816350" cy="3081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Зимний муссон направлен с суши на море. Зимой устанавливается холодная, безоблачная и сухая погода.</a:t>
            </a:r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684213" y="3284538"/>
            <a:ext cx="12954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ВД</a:t>
            </a:r>
          </a:p>
        </p:txBody>
      </p:sp>
      <p:sp>
        <p:nvSpPr>
          <p:cNvPr id="44045" name="AutoShape 13"/>
          <p:cNvSpPr>
            <a:spLocks noChangeArrowheads="1"/>
          </p:cNvSpPr>
          <p:nvPr/>
        </p:nvSpPr>
        <p:spPr bwMode="auto">
          <a:xfrm>
            <a:off x="1979613" y="3716338"/>
            <a:ext cx="647700" cy="360362"/>
          </a:xfrm>
          <a:prstGeom prst="rightArrow">
            <a:avLst>
              <a:gd name="adj1" fmla="val 50000"/>
              <a:gd name="adj2" fmla="val 4493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0" grpId="0" animBg="1"/>
      <p:bldP spid="44041" grpId="0"/>
      <p:bldP spid="44043" grpId="0" animBg="1"/>
      <p:bldP spid="44044" grpId="0"/>
      <p:bldP spid="4404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948488" y="260350"/>
            <a:ext cx="1835150" cy="2276475"/>
            <a:chOff x="4604" y="0"/>
            <a:chExt cx="1156" cy="1434"/>
          </a:xfrm>
        </p:grpSpPr>
        <p:sp>
          <p:nvSpPr>
            <p:cNvPr id="32778" name="Rectangle 13"/>
            <p:cNvSpPr>
              <a:spLocks noChangeArrowheads="1"/>
            </p:cNvSpPr>
            <p:nvPr/>
          </p:nvSpPr>
          <p:spPr bwMode="auto">
            <a:xfrm>
              <a:off x="4604" y="0"/>
              <a:ext cx="1156" cy="1434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2779" name="Picture 12" descr="41459-6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0" y="119"/>
              <a:ext cx="905" cy="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23850" y="260350"/>
            <a:ext cx="4248150" cy="6335713"/>
            <a:chOff x="2653" y="119"/>
            <a:chExt cx="2495" cy="3991"/>
          </a:xfrm>
        </p:grpSpPr>
        <p:sp>
          <p:nvSpPr>
            <p:cNvPr id="32776" name="Rectangle 3"/>
            <p:cNvSpPr>
              <a:spLocks noChangeArrowheads="1"/>
            </p:cNvSpPr>
            <p:nvPr/>
          </p:nvSpPr>
          <p:spPr bwMode="auto">
            <a:xfrm>
              <a:off x="2653" y="119"/>
              <a:ext cx="2495" cy="3991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2777" name="Picture 4" descr="укен"/>
            <p:cNvPicPr>
              <a:picLocks noChangeAspect="1" noChangeArrowheads="1"/>
            </p:cNvPicPr>
            <p:nvPr/>
          </p:nvPicPr>
          <p:blipFill>
            <a:blip r:embed="rId3">
              <a:lum bright="-30000"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55"/>
              <a:ext cx="2268" cy="3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5724525" y="1916113"/>
            <a:ext cx="1728788" cy="8239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ЛЕТО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611188" y="3716338"/>
            <a:ext cx="1871662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НД</a:t>
            </a:r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900113" y="2205038"/>
            <a:ext cx="13684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  <a:cs typeface="Times New Roman" pitchFamily="18" charset="0"/>
              </a:rPr>
              <a:t>t°</a:t>
            </a: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3419475" y="3141663"/>
            <a:ext cx="4679950" cy="3081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Летом поверхность земли хорошо прогрелась. Теплый воздух расширяется, поднимается вверх. Формируется область низкого давления.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2" grpId="0" animBg="1"/>
      <p:bldP spid="41993" grpId="0"/>
      <p:bldP spid="41994" grpId="0"/>
      <p:bldP spid="4199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948488" y="260350"/>
            <a:ext cx="1835150" cy="2276475"/>
            <a:chOff x="4604" y="0"/>
            <a:chExt cx="1156" cy="1434"/>
          </a:xfrm>
        </p:grpSpPr>
        <p:sp>
          <p:nvSpPr>
            <p:cNvPr id="33802" name="Rectangle 3"/>
            <p:cNvSpPr>
              <a:spLocks noChangeArrowheads="1"/>
            </p:cNvSpPr>
            <p:nvPr/>
          </p:nvSpPr>
          <p:spPr bwMode="auto">
            <a:xfrm>
              <a:off x="4604" y="0"/>
              <a:ext cx="1156" cy="1434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3803" name="Picture 4" descr="41459-6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0" y="119"/>
              <a:ext cx="905" cy="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23850" y="260350"/>
            <a:ext cx="4248150" cy="6335713"/>
            <a:chOff x="2653" y="119"/>
            <a:chExt cx="2495" cy="3991"/>
          </a:xfrm>
        </p:grpSpPr>
        <p:sp>
          <p:nvSpPr>
            <p:cNvPr id="33800" name="Rectangle 6"/>
            <p:cNvSpPr>
              <a:spLocks noChangeArrowheads="1"/>
            </p:cNvSpPr>
            <p:nvPr/>
          </p:nvSpPr>
          <p:spPr bwMode="auto">
            <a:xfrm>
              <a:off x="2653" y="119"/>
              <a:ext cx="2495" cy="3991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3801" name="Picture 7" descr="укен"/>
            <p:cNvPicPr>
              <a:picLocks noChangeAspect="1" noChangeArrowheads="1"/>
            </p:cNvPicPr>
            <p:nvPr/>
          </p:nvPicPr>
          <p:blipFill>
            <a:blip r:embed="rId3">
              <a:lum bright="-30000"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55"/>
              <a:ext cx="2268" cy="3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5724525" y="1916113"/>
            <a:ext cx="1728788" cy="8239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ЛЕТО</a:t>
            </a:r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2484438" y="5157788"/>
            <a:ext cx="1871662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ВД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2484438" y="3141663"/>
            <a:ext cx="1368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  <a:cs typeface="Times New Roman" pitchFamily="18" charset="0"/>
              </a:rPr>
              <a:t>t°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4067175" y="3141663"/>
            <a:ext cx="4679950" cy="3081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Летом поверхность моря  прогревается медленно. Холодный воздух находится над водой. Формируется область высокого давления.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4" grpId="0" animBg="1"/>
      <p:bldP spid="45065" grpId="0"/>
      <p:bldP spid="45066" grpId="0"/>
      <p:bldP spid="4506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948488" y="260350"/>
            <a:ext cx="1835150" cy="2276475"/>
            <a:chOff x="4604" y="0"/>
            <a:chExt cx="1156" cy="1434"/>
          </a:xfrm>
        </p:grpSpPr>
        <p:sp>
          <p:nvSpPr>
            <p:cNvPr id="34827" name="Rectangle 3"/>
            <p:cNvSpPr>
              <a:spLocks noChangeArrowheads="1"/>
            </p:cNvSpPr>
            <p:nvPr/>
          </p:nvSpPr>
          <p:spPr bwMode="auto">
            <a:xfrm>
              <a:off x="4604" y="0"/>
              <a:ext cx="1156" cy="1434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4828" name="Picture 4" descr="41459-6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0" y="119"/>
              <a:ext cx="905" cy="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23850" y="260350"/>
            <a:ext cx="4248150" cy="6335713"/>
            <a:chOff x="2653" y="119"/>
            <a:chExt cx="2495" cy="3991"/>
          </a:xfrm>
        </p:grpSpPr>
        <p:sp>
          <p:nvSpPr>
            <p:cNvPr id="34825" name="Rectangle 6"/>
            <p:cNvSpPr>
              <a:spLocks noChangeArrowheads="1"/>
            </p:cNvSpPr>
            <p:nvPr/>
          </p:nvSpPr>
          <p:spPr bwMode="auto">
            <a:xfrm>
              <a:off x="2653" y="119"/>
              <a:ext cx="2495" cy="3991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4826" name="Picture 7" descr="укен"/>
            <p:cNvPicPr>
              <a:picLocks noChangeAspect="1" noChangeArrowheads="1"/>
            </p:cNvPicPr>
            <p:nvPr/>
          </p:nvPicPr>
          <p:blipFill>
            <a:blip r:embed="rId3">
              <a:lum bright="-30000"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55"/>
              <a:ext cx="2268" cy="3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5724525" y="1916113"/>
            <a:ext cx="1728788" cy="8239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ЛЕТО</a:t>
            </a:r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2484438" y="3213100"/>
            <a:ext cx="1871662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ВД</a:t>
            </a: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4067175" y="3500438"/>
            <a:ext cx="4679950" cy="2654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Летний муссон направлен с океана на сушу. Летом преобладает дождливая и пасмурная погода.</a:t>
            </a:r>
          </a:p>
        </p:txBody>
      </p: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611188" y="3213100"/>
            <a:ext cx="1655762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НД</a:t>
            </a:r>
          </a:p>
        </p:txBody>
      </p:sp>
      <p:sp>
        <p:nvSpPr>
          <p:cNvPr id="46093" name="AutoShape 13"/>
          <p:cNvSpPr>
            <a:spLocks noChangeArrowheads="1"/>
          </p:cNvSpPr>
          <p:nvPr/>
        </p:nvSpPr>
        <p:spPr bwMode="auto">
          <a:xfrm>
            <a:off x="2124075" y="3716338"/>
            <a:ext cx="647700" cy="360362"/>
          </a:xfrm>
          <a:prstGeom prst="leftArrow">
            <a:avLst>
              <a:gd name="adj1" fmla="val 50000"/>
              <a:gd name="adj2" fmla="val 4493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8" grpId="0" animBg="1"/>
      <p:bldP spid="46089" grpId="0"/>
      <p:bldP spid="46091" grpId="0" animBg="1"/>
      <p:bldP spid="46092" grpId="0"/>
      <p:bldP spid="4609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042988" y="1844675"/>
            <a:ext cx="7273925" cy="3382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Определение направления и силы ветра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50825" y="260350"/>
            <a:ext cx="4105275" cy="39354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 давние времена, когда не было приборов, о силе ветра судили по местным признакам: в океане по действию ветра на воду, паруса корабля. 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932363" y="1557338"/>
            <a:ext cx="3889375" cy="5040312"/>
            <a:chOff x="3152" y="935"/>
            <a:chExt cx="2450" cy="3175"/>
          </a:xfrm>
        </p:grpSpPr>
        <p:sp>
          <p:nvSpPr>
            <p:cNvPr id="36868" name="Rectangle 7"/>
            <p:cNvSpPr>
              <a:spLocks noChangeArrowheads="1"/>
            </p:cNvSpPr>
            <p:nvPr/>
          </p:nvSpPr>
          <p:spPr bwMode="auto">
            <a:xfrm>
              <a:off x="3152" y="935"/>
              <a:ext cx="2450" cy="3175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6869" name="Picture 6" descr="32[1]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1071"/>
              <a:ext cx="2183" cy="2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468313" y="549275"/>
            <a:ext cx="8207375" cy="946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На суше – по отклонению деревьев, дыма из труб.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68313" y="1844675"/>
            <a:ext cx="3598862" cy="4121150"/>
            <a:chOff x="295" y="1162"/>
            <a:chExt cx="2267" cy="2596"/>
          </a:xfrm>
        </p:grpSpPr>
        <p:sp>
          <p:nvSpPr>
            <p:cNvPr id="37895" name="Rectangle 7"/>
            <p:cNvSpPr>
              <a:spLocks noChangeArrowheads="1"/>
            </p:cNvSpPr>
            <p:nvPr/>
          </p:nvSpPr>
          <p:spPr bwMode="auto">
            <a:xfrm>
              <a:off x="295" y="1162"/>
              <a:ext cx="2267" cy="258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7896" name="Picture 5" descr="78[1]"/>
            <p:cNvPicPr>
              <a:picLocks noChangeAspect="1" noChangeArrowheads="1" noCrop="1"/>
            </p:cNvPicPr>
            <p:nvPr/>
          </p:nvPicPr>
          <p:blipFill>
            <a:blip r:embed="rId2">
              <a:lum bright="-12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1298"/>
              <a:ext cx="1980" cy="2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348038" y="2492375"/>
            <a:ext cx="5219700" cy="4103688"/>
            <a:chOff x="2472" y="1525"/>
            <a:chExt cx="3288" cy="2585"/>
          </a:xfrm>
        </p:grpSpPr>
        <p:sp>
          <p:nvSpPr>
            <p:cNvPr id="37893" name="Rectangle 12"/>
            <p:cNvSpPr>
              <a:spLocks noChangeArrowheads="1"/>
            </p:cNvSpPr>
            <p:nvPr/>
          </p:nvSpPr>
          <p:spPr bwMode="auto">
            <a:xfrm>
              <a:off x="2472" y="1525"/>
              <a:ext cx="3288" cy="2585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7894" name="Picture 11" descr="bestgif"/>
            <p:cNvPicPr>
              <a:picLocks noChangeAspect="1" noChangeArrowheads="1" noCrop="1"/>
            </p:cNvPicPr>
            <p:nvPr/>
          </p:nvPicPr>
          <p:blipFill>
            <a:blip r:embed="rId3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2" y="1616"/>
              <a:ext cx="3090" cy="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851275" y="188913"/>
            <a:ext cx="4897438" cy="6480175"/>
            <a:chOff x="2426" y="119"/>
            <a:chExt cx="3085" cy="4082"/>
          </a:xfrm>
        </p:grpSpPr>
        <p:sp>
          <p:nvSpPr>
            <p:cNvPr id="38916" name="Rectangle 6"/>
            <p:cNvSpPr>
              <a:spLocks noChangeArrowheads="1"/>
            </p:cNvSpPr>
            <p:nvPr/>
          </p:nvSpPr>
          <p:spPr bwMode="auto">
            <a:xfrm>
              <a:off x="2426" y="119"/>
              <a:ext cx="3085" cy="4082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8917" name="Picture 5" descr="сканирование0002"/>
            <p:cNvPicPr>
              <a:picLocks noChangeAspect="1" noChangeArrowheads="1"/>
            </p:cNvPicPr>
            <p:nvPr/>
          </p:nvPicPr>
          <p:blipFill>
            <a:blip r:embed="rId2">
              <a:lum bright="-48000" contrast="78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10"/>
              <a:ext cx="2903" cy="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179388" y="333375"/>
            <a:ext cx="3600450" cy="47894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Разработана специальная шкала (шкала Бофорта), которая позволяет определять скорость ветра в метрах в секунду или его силу в баллах.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79388" y="260350"/>
            <a:ext cx="8785225" cy="222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На метеорологических станциях за направлением и скоростью ветра наблюдают с помощью флюгера, шаров-пилотов. Точные измерения скорости ветра производят с помощью прибора анемометра.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132138" y="2781300"/>
            <a:ext cx="2735262" cy="3024188"/>
            <a:chOff x="2064" y="1616"/>
            <a:chExt cx="1723" cy="1905"/>
          </a:xfrm>
        </p:grpSpPr>
        <p:sp>
          <p:nvSpPr>
            <p:cNvPr id="39946" name="Rectangle 10"/>
            <p:cNvSpPr>
              <a:spLocks noChangeArrowheads="1"/>
            </p:cNvSpPr>
            <p:nvPr/>
          </p:nvSpPr>
          <p:spPr bwMode="auto">
            <a:xfrm>
              <a:off x="2064" y="1616"/>
              <a:ext cx="1723" cy="1905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9947" name="Picture 5" descr="флюгер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" y="1706"/>
              <a:ext cx="1542" cy="1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6156325" y="2781300"/>
            <a:ext cx="2771775" cy="3743325"/>
            <a:chOff x="3696" y="1570"/>
            <a:chExt cx="2064" cy="2631"/>
          </a:xfrm>
        </p:grpSpPr>
        <p:sp>
          <p:nvSpPr>
            <p:cNvPr id="39944" name="Rectangle 13"/>
            <p:cNvSpPr>
              <a:spLocks noChangeArrowheads="1"/>
            </p:cNvSpPr>
            <p:nvPr/>
          </p:nvSpPr>
          <p:spPr bwMode="auto">
            <a:xfrm>
              <a:off x="3696" y="1570"/>
              <a:ext cx="2064" cy="2631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9945" name="Picture 6" descr="4530[1]"/>
            <p:cNvPicPr>
              <a:picLocks noChangeAspect="1" noChangeArrowheads="1"/>
            </p:cNvPicPr>
            <p:nvPr/>
          </p:nvPicPr>
          <p:blipFill>
            <a:blip r:embed="rId3">
              <a:lum brigh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1706"/>
              <a:ext cx="1800" cy="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179388" y="2825750"/>
            <a:ext cx="2663825" cy="4032250"/>
            <a:chOff x="249" y="1616"/>
            <a:chExt cx="1769" cy="2704"/>
          </a:xfrm>
        </p:grpSpPr>
        <p:sp>
          <p:nvSpPr>
            <p:cNvPr id="39942" name="Rectangle 8"/>
            <p:cNvSpPr>
              <a:spLocks noChangeArrowheads="1"/>
            </p:cNvSpPr>
            <p:nvPr/>
          </p:nvSpPr>
          <p:spPr bwMode="auto">
            <a:xfrm>
              <a:off x="249" y="1616"/>
              <a:ext cx="1769" cy="2704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39943" name="Picture 7" descr="6872_0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1"/>
            <a:stretch>
              <a:fillRect/>
            </a:stretch>
          </p:blipFill>
          <p:spPr bwMode="auto">
            <a:xfrm>
              <a:off x="340" y="1706"/>
              <a:ext cx="1563" cy="2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395288" y="333375"/>
            <a:ext cx="4176712" cy="222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Ветер называют по той стороне горизонта, откуда он дует. Например, с юга – южный.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011863" y="333375"/>
            <a:ext cx="2592387" cy="2592388"/>
            <a:chOff x="3470" y="1026"/>
            <a:chExt cx="1633" cy="1633"/>
          </a:xfrm>
        </p:grpSpPr>
        <p:sp>
          <p:nvSpPr>
            <p:cNvPr id="40975" name="Rectangle 6"/>
            <p:cNvSpPr>
              <a:spLocks noChangeArrowheads="1"/>
            </p:cNvSpPr>
            <p:nvPr/>
          </p:nvSpPr>
          <p:spPr bwMode="auto">
            <a:xfrm>
              <a:off x="3470" y="1026"/>
              <a:ext cx="1633" cy="1633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40976" name="Picture 5" descr="strelki05[1]"/>
            <p:cNvPicPr>
              <a:picLocks noChangeAspect="1" noChangeArrowheads="1" noCrop="1"/>
            </p:cNvPicPr>
            <p:nvPr/>
          </p:nvPicPr>
          <p:blipFill>
            <a:blip r:embed="rId2">
              <a:lum bright="-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162"/>
              <a:ext cx="1405" cy="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280" name="Line 8"/>
          <p:cNvSpPr>
            <a:spLocks noChangeShapeType="1"/>
          </p:cNvSpPr>
          <p:nvPr/>
        </p:nvSpPr>
        <p:spPr bwMode="auto">
          <a:xfrm flipV="1">
            <a:off x="684213" y="3357563"/>
            <a:ext cx="0" cy="13684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>
            <a:off x="395288" y="4652963"/>
            <a:ext cx="574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Ю</a:t>
            </a:r>
          </a:p>
        </p:txBody>
      </p:sp>
      <p:sp>
        <p:nvSpPr>
          <p:cNvPr id="54282" name="Line 10"/>
          <p:cNvSpPr>
            <a:spLocks noChangeShapeType="1"/>
          </p:cNvSpPr>
          <p:nvPr/>
        </p:nvSpPr>
        <p:spPr bwMode="auto">
          <a:xfrm>
            <a:off x="2339975" y="4149725"/>
            <a:ext cx="13684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283" name="Text Box 11"/>
          <p:cNvSpPr txBox="1">
            <a:spLocks noChangeArrowheads="1"/>
          </p:cNvSpPr>
          <p:nvPr/>
        </p:nvSpPr>
        <p:spPr bwMode="auto">
          <a:xfrm>
            <a:off x="1331913" y="3644900"/>
            <a:ext cx="9366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З</a:t>
            </a:r>
          </a:p>
        </p:txBody>
      </p:sp>
      <p:pic>
        <p:nvPicPr>
          <p:cNvPr id="54284" name="Picture 12" descr="11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429000"/>
            <a:ext cx="10795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5" name="Line 13"/>
          <p:cNvSpPr>
            <a:spLocks noChangeShapeType="1"/>
          </p:cNvSpPr>
          <p:nvPr/>
        </p:nvSpPr>
        <p:spPr bwMode="auto">
          <a:xfrm flipV="1">
            <a:off x="4643438" y="4005263"/>
            <a:ext cx="720725" cy="863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286" name="Text Box 14"/>
          <p:cNvSpPr txBox="1">
            <a:spLocks noChangeArrowheads="1"/>
          </p:cNvSpPr>
          <p:nvPr/>
        </p:nvSpPr>
        <p:spPr bwMode="auto">
          <a:xfrm>
            <a:off x="3563938" y="4581525"/>
            <a:ext cx="22320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Ю-З</a:t>
            </a:r>
          </a:p>
        </p:txBody>
      </p:sp>
      <p:pic>
        <p:nvPicPr>
          <p:cNvPr id="54287" name="Picture 15" descr="11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941888"/>
            <a:ext cx="10795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8" name="Line 16"/>
          <p:cNvSpPr>
            <a:spLocks noChangeShapeType="1"/>
          </p:cNvSpPr>
          <p:nvPr/>
        </p:nvSpPr>
        <p:spPr bwMode="auto">
          <a:xfrm>
            <a:off x="6948488" y="3500438"/>
            <a:ext cx="0" cy="13684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290" name="Text Box 18"/>
          <p:cNvSpPr txBox="1">
            <a:spLocks noChangeArrowheads="1"/>
          </p:cNvSpPr>
          <p:nvPr/>
        </p:nvSpPr>
        <p:spPr bwMode="auto">
          <a:xfrm>
            <a:off x="6588125" y="4941888"/>
            <a:ext cx="7921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С</a:t>
            </a:r>
          </a:p>
        </p:txBody>
      </p:sp>
      <p:pic>
        <p:nvPicPr>
          <p:cNvPr id="54291" name="Picture 19" descr="11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941888"/>
            <a:ext cx="10795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4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4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4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4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 animBg="1"/>
      <p:bldP spid="54280" grpId="0" animBg="1"/>
      <p:bldP spid="54281" grpId="0"/>
      <p:bldP spid="54282" grpId="0" animBg="1"/>
      <p:bldP spid="54283" grpId="0"/>
      <p:bldP spid="54285" grpId="0" animBg="1"/>
      <p:bldP spid="54286" grpId="0"/>
      <p:bldP spid="54288" grpId="0" animBg="1"/>
      <p:bldP spid="5429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468313" y="476250"/>
            <a:ext cx="8351837" cy="1373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 журналах и дневниках погоды принято отмечать ни только направление, но и силу ветра в баллах.</a:t>
            </a:r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>
            <a:off x="755650" y="3500438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02" name="Line 6"/>
          <p:cNvSpPr>
            <a:spLocks noChangeShapeType="1"/>
          </p:cNvSpPr>
          <p:nvPr/>
        </p:nvSpPr>
        <p:spPr bwMode="auto">
          <a:xfrm flipV="1">
            <a:off x="827088" y="3213100"/>
            <a:ext cx="0" cy="28733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03" name="Line 7"/>
          <p:cNvSpPr>
            <a:spLocks noChangeShapeType="1"/>
          </p:cNvSpPr>
          <p:nvPr/>
        </p:nvSpPr>
        <p:spPr bwMode="auto">
          <a:xfrm>
            <a:off x="827088" y="4581525"/>
            <a:ext cx="11525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04" name="Line 8"/>
          <p:cNvSpPr>
            <a:spLocks noChangeShapeType="1"/>
          </p:cNvSpPr>
          <p:nvPr/>
        </p:nvSpPr>
        <p:spPr bwMode="auto">
          <a:xfrm flipV="1">
            <a:off x="827088" y="4005263"/>
            <a:ext cx="0" cy="5746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2124075" y="3213100"/>
            <a:ext cx="1943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1 балл</a:t>
            </a:r>
          </a:p>
        </p:txBody>
      </p:sp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2195513" y="4292600"/>
            <a:ext cx="18716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2 балла</a:t>
            </a:r>
          </a:p>
        </p:txBody>
      </p:sp>
      <p:sp>
        <p:nvSpPr>
          <p:cNvPr id="55307" name="Line 11"/>
          <p:cNvSpPr>
            <a:spLocks noChangeShapeType="1"/>
          </p:cNvSpPr>
          <p:nvPr/>
        </p:nvSpPr>
        <p:spPr bwMode="auto">
          <a:xfrm>
            <a:off x="827088" y="5589588"/>
            <a:ext cx="11525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 flipV="1">
            <a:off x="827088" y="4941888"/>
            <a:ext cx="0" cy="6477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 flipH="1">
            <a:off x="1116013" y="5229225"/>
            <a:ext cx="0" cy="36036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2124075" y="5300663"/>
            <a:ext cx="20161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3 балла</a:t>
            </a:r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5003800" y="3284538"/>
            <a:ext cx="3600450" cy="20145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Короткий штрих – 1 балл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Длинный штрих – 2 балла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animBg="1"/>
      <p:bldP spid="55301" grpId="0" animBg="1"/>
      <p:bldP spid="55302" grpId="0" animBg="1"/>
      <p:bldP spid="55303" grpId="0" animBg="1"/>
      <p:bldP spid="55304" grpId="0" animBg="1"/>
      <p:bldP spid="55305" grpId="0"/>
      <p:bldP spid="55306" grpId="0"/>
      <p:bldP spid="55307" grpId="0" animBg="1"/>
      <p:bldP spid="55308" grpId="0" animBg="1"/>
      <p:bldP spid="55309" grpId="0" animBg="1"/>
      <p:bldP spid="55310" grpId="0"/>
      <p:bldP spid="553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468313" y="476250"/>
            <a:ext cx="8351837" cy="1373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 журналах и дневниках погоды принято отмечать ни только направление, но и силу ветра в баллах.</a:t>
            </a:r>
          </a:p>
        </p:txBody>
      </p:sp>
      <p:sp>
        <p:nvSpPr>
          <p:cNvPr id="57347" name="Line 3"/>
          <p:cNvSpPr>
            <a:spLocks noChangeShapeType="1"/>
          </p:cNvSpPr>
          <p:nvPr/>
        </p:nvSpPr>
        <p:spPr bwMode="auto">
          <a:xfrm>
            <a:off x="755650" y="3500438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 flipV="1">
            <a:off x="827088" y="3213100"/>
            <a:ext cx="0" cy="28733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49" name="Line 5"/>
          <p:cNvSpPr>
            <a:spLocks noChangeShapeType="1"/>
          </p:cNvSpPr>
          <p:nvPr/>
        </p:nvSpPr>
        <p:spPr bwMode="auto">
          <a:xfrm flipV="1">
            <a:off x="1042988" y="4365625"/>
            <a:ext cx="792162" cy="50323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50" name="Line 6"/>
          <p:cNvSpPr>
            <a:spLocks noChangeShapeType="1"/>
          </p:cNvSpPr>
          <p:nvPr/>
        </p:nvSpPr>
        <p:spPr bwMode="auto">
          <a:xfrm flipH="1" flipV="1">
            <a:off x="755650" y="4365625"/>
            <a:ext cx="287338" cy="5016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53" name="Line 9"/>
          <p:cNvSpPr>
            <a:spLocks noChangeShapeType="1"/>
          </p:cNvSpPr>
          <p:nvPr/>
        </p:nvSpPr>
        <p:spPr bwMode="auto">
          <a:xfrm>
            <a:off x="900113" y="5661025"/>
            <a:ext cx="792162" cy="863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54" name="Line 10"/>
          <p:cNvSpPr>
            <a:spLocks noChangeShapeType="1"/>
          </p:cNvSpPr>
          <p:nvPr/>
        </p:nvSpPr>
        <p:spPr bwMode="auto">
          <a:xfrm flipV="1">
            <a:off x="971550" y="5229225"/>
            <a:ext cx="504825" cy="43338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55" name="Line 11"/>
          <p:cNvSpPr>
            <a:spLocks noChangeShapeType="1"/>
          </p:cNvSpPr>
          <p:nvPr/>
        </p:nvSpPr>
        <p:spPr bwMode="auto">
          <a:xfrm flipH="1">
            <a:off x="1187450" y="5661025"/>
            <a:ext cx="360363" cy="2889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2268538" y="3284538"/>
            <a:ext cx="4321175" cy="5191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Западный, 1 балл</a:t>
            </a:r>
          </a:p>
        </p:txBody>
      </p:sp>
      <p:sp>
        <p:nvSpPr>
          <p:cNvPr id="57359" name="Text Box 15"/>
          <p:cNvSpPr txBox="1">
            <a:spLocks noChangeArrowheads="1"/>
          </p:cNvSpPr>
          <p:nvPr/>
        </p:nvSpPr>
        <p:spPr bwMode="auto">
          <a:xfrm>
            <a:off x="2268538" y="4437063"/>
            <a:ext cx="4968875" cy="5191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Юго-западный, 2 балла</a:t>
            </a:r>
          </a:p>
        </p:txBody>
      </p:sp>
      <p:sp>
        <p:nvSpPr>
          <p:cNvPr id="57360" name="Text Box 16"/>
          <p:cNvSpPr txBox="1">
            <a:spLocks noChangeArrowheads="1"/>
          </p:cNvSpPr>
          <p:nvPr/>
        </p:nvSpPr>
        <p:spPr bwMode="auto">
          <a:xfrm>
            <a:off x="2195513" y="5516563"/>
            <a:ext cx="5616575" cy="5191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Северо-западный, 3 балла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  <p:bldP spid="57347" grpId="0" animBg="1"/>
      <p:bldP spid="57348" grpId="0" animBg="1"/>
      <p:bldP spid="57349" grpId="0" animBg="1"/>
      <p:bldP spid="57350" grpId="0" animBg="1"/>
      <p:bldP spid="57353" grpId="0" animBg="1"/>
      <p:bldP spid="57354" grpId="0" animBg="1"/>
      <p:bldP spid="57355" grpId="0" animBg="1"/>
      <p:bldP spid="57358" grpId="0" animBg="1"/>
      <p:bldP spid="57359" grpId="0" animBg="1"/>
      <p:bldP spid="5736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323850" y="260350"/>
            <a:ext cx="8569325" cy="222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Об изменении температуры можно судить по графику температуры, то о ветре, господствующем в той или иной местности, можно узнать по графику, называемому «розой ветров».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979613" y="2708275"/>
            <a:ext cx="5184775" cy="3960813"/>
            <a:chOff x="1701" y="1706"/>
            <a:chExt cx="3084" cy="2359"/>
          </a:xfrm>
        </p:grpSpPr>
        <p:sp>
          <p:nvSpPr>
            <p:cNvPr id="44036" name="Rectangle 6"/>
            <p:cNvSpPr>
              <a:spLocks noChangeArrowheads="1"/>
            </p:cNvSpPr>
            <p:nvPr/>
          </p:nvSpPr>
          <p:spPr bwMode="auto">
            <a:xfrm>
              <a:off x="1701" y="1706"/>
              <a:ext cx="3084" cy="2359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44037" name="Picture 5" descr="роза ветров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7" y="1842"/>
              <a:ext cx="2782" cy="2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179388" y="333375"/>
            <a:ext cx="4321175" cy="629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Строят график так. Надо начертить линии С-Ю, З-В. Один день- одна клетка на графике. Подсчитываем, сколько дней дул ветер с севера, с северо-востока и всех других направлений. На линиях соответствующих направлений отложить от центра число дней с ветром этого направления и поставить точку и т.д. Затем последовательно соединяются точки.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932363" y="3357563"/>
            <a:ext cx="3889375" cy="3240087"/>
            <a:chOff x="1655" y="1979"/>
            <a:chExt cx="2903" cy="2222"/>
          </a:xfrm>
        </p:grpSpPr>
        <p:sp>
          <p:nvSpPr>
            <p:cNvPr id="45060" name="Rectangle 6"/>
            <p:cNvSpPr>
              <a:spLocks noChangeArrowheads="1"/>
            </p:cNvSpPr>
            <p:nvPr/>
          </p:nvSpPr>
          <p:spPr bwMode="auto">
            <a:xfrm>
              <a:off x="1655" y="1979"/>
              <a:ext cx="2903" cy="2222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45061" name="Picture 5" descr="роза ветров"/>
            <p:cNvPicPr>
              <a:picLocks noChangeAspect="1" noChangeArrowheads="1"/>
            </p:cNvPicPr>
            <p:nvPr/>
          </p:nvPicPr>
          <p:blipFill>
            <a:blip r:embed="rId2">
              <a:lum bright="-36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" y="2069"/>
              <a:ext cx="2721" cy="2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3203575" y="476250"/>
            <a:ext cx="2808288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Задание:</a:t>
            </a: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323850" y="1773238"/>
            <a:ext cx="8424863" cy="946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Построить «розу ветров по предложенным данным.</a:t>
            </a:r>
          </a:p>
        </p:txBody>
      </p:sp>
      <p:graphicFrame>
        <p:nvGraphicFramePr>
          <p:cNvPr id="59795" name="Group 403"/>
          <p:cNvGraphicFramePr>
            <a:graphicFrameLocks noGrp="1"/>
          </p:cNvGraphicFramePr>
          <p:nvPr/>
        </p:nvGraphicFramePr>
        <p:xfrm>
          <a:off x="323850" y="3357563"/>
          <a:ext cx="8497888" cy="2862262"/>
        </p:xfrm>
        <a:graphic>
          <a:graphicData uri="http://schemas.openxmlformats.org/drawingml/2006/table">
            <a:tbl>
              <a:tblPr/>
              <a:tblGrid>
                <a:gridCol w="504825"/>
                <a:gridCol w="503238"/>
                <a:gridCol w="647700"/>
                <a:gridCol w="649287"/>
                <a:gridCol w="503238"/>
                <a:gridCol w="504825"/>
                <a:gridCol w="503237"/>
                <a:gridCol w="647700"/>
                <a:gridCol w="692150"/>
                <a:gridCol w="604838"/>
                <a:gridCol w="512762"/>
                <a:gridCol w="639763"/>
                <a:gridCol w="471487"/>
                <a:gridCol w="555625"/>
                <a:gridCol w="557213"/>
              </a:tblGrid>
              <a:tr h="945940">
                <a:tc gridSpan="1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Дни месяца и направления ветра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6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6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10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11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12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13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14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itchFamily="66" charset="0"/>
                        </a:rPr>
                        <a:t>15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74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с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с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с-в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с-в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ю-в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ю-в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с-в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з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ю-з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ю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ю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74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16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17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18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19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20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21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22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23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24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25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26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27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28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29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30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58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з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с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с-з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с-з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с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з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с-в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ю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ю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с-в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с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з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itchFamily="66" charset="0"/>
                        </a:rPr>
                        <a:t>з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nimBg="1" autoUpdateAnimBg="0"/>
      <p:bldP spid="59397" grpId="0" animBg="1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1258888" y="1773238"/>
            <a:ext cx="6769100" cy="2286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7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Значение ветра.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323850" y="333375"/>
            <a:ext cx="4391025" cy="1373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Ветры переносят влагу с океана в глубь материков.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843213" y="2060575"/>
            <a:ext cx="6048375" cy="4537075"/>
            <a:chOff x="2064" y="1525"/>
            <a:chExt cx="3492" cy="2495"/>
          </a:xfrm>
        </p:grpSpPr>
        <p:sp>
          <p:nvSpPr>
            <p:cNvPr id="48132" name="Rectangle 6"/>
            <p:cNvSpPr>
              <a:spLocks noChangeArrowheads="1"/>
            </p:cNvSpPr>
            <p:nvPr/>
          </p:nvSpPr>
          <p:spPr bwMode="auto">
            <a:xfrm>
              <a:off x="2064" y="1525"/>
              <a:ext cx="3492" cy="2495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48133" name="Picture 5" descr="best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1661"/>
              <a:ext cx="3228" cy="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323850" y="333375"/>
            <a:ext cx="8351838" cy="1800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Постоянные ветры являются главной причиной образования океанских течений, способствуют перемешиванию вод океана.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547813" y="2349500"/>
            <a:ext cx="6119812" cy="4319588"/>
            <a:chOff x="1292" y="1752"/>
            <a:chExt cx="3357" cy="2222"/>
          </a:xfrm>
        </p:grpSpPr>
        <p:sp>
          <p:nvSpPr>
            <p:cNvPr id="49156" name="Rectangle 6"/>
            <p:cNvSpPr>
              <a:spLocks noChangeArrowheads="1"/>
            </p:cNvSpPr>
            <p:nvPr/>
          </p:nvSpPr>
          <p:spPr bwMode="auto">
            <a:xfrm>
              <a:off x="1292" y="1752"/>
              <a:ext cx="3357" cy="2222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49157" name="Picture 5" descr="p22_3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61"/>
            <a:stretch>
              <a:fillRect/>
            </a:stretch>
          </p:blipFill>
          <p:spPr bwMode="auto">
            <a:xfrm>
              <a:off x="1429" y="1888"/>
              <a:ext cx="3074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179388" y="333375"/>
            <a:ext cx="4392612" cy="222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Сила ветра с давних пор использовались человеком. Столетия назад люди строили ветряные мельницы</a:t>
            </a:r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859338" y="1484313"/>
            <a:ext cx="3960812" cy="5184775"/>
            <a:chOff x="3107" y="935"/>
            <a:chExt cx="2495" cy="3266"/>
          </a:xfrm>
        </p:grpSpPr>
        <p:sp>
          <p:nvSpPr>
            <p:cNvPr id="50180" name="Rectangle 6"/>
            <p:cNvSpPr>
              <a:spLocks noChangeArrowheads="1"/>
            </p:cNvSpPr>
            <p:nvPr/>
          </p:nvSpPr>
          <p:spPr bwMode="auto">
            <a:xfrm>
              <a:off x="3107" y="935"/>
              <a:ext cx="2495" cy="326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0181" name="Picture 5" descr="455163561[1]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1071"/>
              <a:ext cx="2257" cy="3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323850" y="476250"/>
            <a:ext cx="3887788" cy="94615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>
            <a:spAutoFit/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>
                <a:solidFill>
                  <a:schemeClr val="accent2"/>
                </a:solidFill>
                <a:latin typeface="Lucida Console" panose="020B0609040504020204" pitchFamily="49" charset="0"/>
              </a:rPr>
              <a:t>Пользовались парусными судами.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643438" y="1268413"/>
            <a:ext cx="4105275" cy="5329237"/>
            <a:chOff x="2925" y="935"/>
            <a:chExt cx="2495" cy="3221"/>
          </a:xfrm>
        </p:grpSpPr>
        <p:sp>
          <p:nvSpPr>
            <p:cNvPr id="51204" name="Rectangle 6"/>
            <p:cNvSpPr>
              <a:spLocks noChangeArrowheads="1"/>
            </p:cNvSpPr>
            <p:nvPr/>
          </p:nvSpPr>
          <p:spPr bwMode="auto">
            <a:xfrm>
              <a:off x="2925" y="935"/>
              <a:ext cx="2495" cy="3221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1205" name="Picture 5" descr="348850324[1]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1" y="1071"/>
              <a:ext cx="2208" cy="2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323850" y="404813"/>
            <a:ext cx="8424863" cy="1373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 настоящее время с помощью ветряных двигателей получают электрический ток для небольших населенных пунктов.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50825" y="3429000"/>
            <a:ext cx="4103688" cy="3168650"/>
            <a:chOff x="431" y="1797"/>
            <a:chExt cx="2585" cy="1996"/>
          </a:xfrm>
        </p:grpSpPr>
        <p:sp>
          <p:nvSpPr>
            <p:cNvPr id="52231" name="Rectangle 7"/>
            <p:cNvSpPr>
              <a:spLocks noChangeArrowheads="1"/>
            </p:cNvSpPr>
            <p:nvPr/>
          </p:nvSpPr>
          <p:spPr bwMode="auto">
            <a:xfrm>
              <a:off x="431" y="1797"/>
              <a:ext cx="2585" cy="199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2232" name="Picture 5" descr="ветряная электростанция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1933"/>
              <a:ext cx="2293" cy="1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572000" y="2060575"/>
            <a:ext cx="4211638" cy="3241675"/>
            <a:chOff x="3107" y="1207"/>
            <a:chExt cx="2653" cy="2042"/>
          </a:xfrm>
        </p:grpSpPr>
        <p:sp>
          <p:nvSpPr>
            <p:cNvPr id="52229" name="Rectangle 9"/>
            <p:cNvSpPr>
              <a:spLocks noChangeArrowheads="1"/>
            </p:cNvSpPr>
            <p:nvPr/>
          </p:nvSpPr>
          <p:spPr bwMode="auto">
            <a:xfrm>
              <a:off x="3107" y="1207"/>
              <a:ext cx="2653" cy="2042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2230" name="Picture 6" descr="ветряной двигатель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1344"/>
              <a:ext cx="2384" cy="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787900" y="2565400"/>
            <a:ext cx="4140200" cy="4105275"/>
            <a:chOff x="3152" y="1570"/>
            <a:chExt cx="2608" cy="2586"/>
          </a:xfrm>
        </p:grpSpPr>
        <p:sp>
          <p:nvSpPr>
            <p:cNvPr id="53252" name="Rectangle 7"/>
            <p:cNvSpPr>
              <a:spLocks noChangeArrowheads="1"/>
            </p:cNvSpPr>
            <p:nvPr/>
          </p:nvSpPr>
          <p:spPr bwMode="auto">
            <a:xfrm>
              <a:off x="3152" y="1570"/>
              <a:ext cx="2608" cy="258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3253" name="Picture 5" descr="128x128gamejava"/>
            <p:cNvPicPr>
              <a:picLocks noChangeAspect="1" noChangeArrowheads="1" noCrop="1"/>
            </p:cNvPicPr>
            <p:nvPr/>
          </p:nvPicPr>
          <p:blipFill>
            <a:blip r:embed="rId2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1706"/>
              <a:ext cx="2334" cy="2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179388" y="260350"/>
            <a:ext cx="4465637" cy="35083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Ветер может стать причиной бедствий: большие разрушения на суше, гибель судов во время шторма в морях и океанах, наводнения.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323850" y="333375"/>
            <a:ext cx="8496300" cy="222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Ветер может виновником очень странных природных явлений. Например, в разное время и во многих местах отмечены случаи «дождей» из пауков, жуков, лягушек.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50825" y="2852738"/>
            <a:ext cx="3311525" cy="3816350"/>
            <a:chOff x="793" y="2024"/>
            <a:chExt cx="1724" cy="2177"/>
          </a:xfrm>
        </p:grpSpPr>
        <p:sp>
          <p:nvSpPr>
            <p:cNvPr id="54282" name="Rectangle 9"/>
            <p:cNvSpPr>
              <a:spLocks noChangeArrowheads="1"/>
            </p:cNvSpPr>
            <p:nvPr/>
          </p:nvSpPr>
          <p:spPr bwMode="auto">
            <a:xfrm>
              <a:off x="793" y="2024"/>
              <a:ext cx="1724" cy="2177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4283" name="Picture 5" descr="Animals-016[1]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" y="2160"/>
              <a:ext cx="1439" cy="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003800" y="2852738"/>
            <a:ext cx="3887788" cy="3816350"/>
            <a:chOff x="3334" y="1933"/>
            <a:chExt cx="2222" cy="2177"/>
          </a:xfrm>
        </p:grpSpPr>
        <p:sp>
          <p:nvSpPr>
            <p:cNvPr id="54280" name="Rectangle 7"/>
            <p:cNvSpPr>
              <a:spLocks noChangeArrowheads="1"/>
            </p:cNvSpPr>
            <p:nvPr/>
          </p:nvSpPr>
          <p:spPr bwMode="auto">
            <a:xfrm>
              <a:off x="3334" y="1933"/>
              <a:ext cx="2222" cy="2177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4281" name="Picture 6" descr="3852[1]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0" y="2069"/>
              <a:ext cx="1948" cy="1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924300" y="2924175"/>
            <a:ext cx="2879725" cy="1800225"/>
            <a:chOff x="1973" y="2432"/>
            <a:chExt cx="2268" cy="1769"/>
          </a:xfrm>
        </p:grpSpPr>
        <p:sp>
          <p:nvSpPr>
            <p:cNvPr id="54278" name="Rectangle 12"/>
            <p:cNvSpPr>
              <a:spLocks noChangeArrowheads="1"/>
            </p:cNvSpPr>
            <p:nvPr/>
          </p:nvSpPr>
          <p:spPr bwMode="auto">
            <a:xfrm>
              <a:off x="1973" y="2432"/>
              <a:ext cx="2268" cy="1769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4279" name="Picture 11" descr="01[1]"/>
            <p:cNvPicPr>
              <a:picLocks noChangeAspect="1" noChangeArrowheads="1" noCrop="1"/>
            </p:cNvPicPr>
            <p:nvPr/>
          </p:nvPicPr>
          <p:blipFill>
            <a:blip r:embed="rId4">
              <a:lum bright="-12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9" y="2568"/>
              <a:ext cx="1990" cy="1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250825" y="260350"/>
            <a:ext cx="4248150" cy="2654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Население приморских стран не раз получало даровую «небесную» пищу в виде «дождя» из рыбы.</a:t>
            </a:r>
          </a:p>
        </p:txBody>
      </p:sp>
      <p:pic>
        <p:nvPicPr>
          <p:cNvPr id="68613" name="Picture 5" descr="riba002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0"/>
            <a:ext cx="3001963" cy="656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6" descr="riba004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205038"/>
            <a:ext cx="191135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7" descr="riba023[1]"/>
          <p:cNvPicPr>
            <a:picLocks noChangeAspect="1" noChangeArrowheads="1" noCrop="1"/>
          </p:cNvPicPr>
          <p:nvPr/>
        </p:nvPicPr>
        <p:blipFill>
          <a:blip r:embed="rId4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221163"/>
            <a:ext cx="2735262" cy="180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187450" y="2349500"/>
            <a:ext cx="6553200" cy="4248150"/>
            <a:chOff x="793" y="1344"/>
            <a:chExt cx="4536" cy="2976"/>
          </a:xfrm>
        </p:grpSpPr>
        <p:sp>
          <p:nvSpPr>
            <p:cNvPr id="56328" name="Rectangle 6"/>
            <p:cNvSpPr>
              <a:spLocks noChangeArrowheads="1"/>
            </p:cNvSpPr>
            <p:nvPr/>
          </p:nvSpPr>
          <p:spPr bwMode="auto">
            <a:xfrm>
              <a:off x="793" y="1344"/>
              <a:ext cx="4536" cy="297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6329" name="Picture 5" descr="europe_N"/>
            <p:cNvPicPr>
              <a:picLocks noChangeAspect="1" noChangeArrowheads="1"/>
            </p:cNvPicPr>
            <p:nvPr/>
          </p:nvPicPr>
          <p:blipFill>
            <a:blip r:embed="rId2">
              <a:lum bright="-18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0"/>
            <a:stretch>
              <a:fillRect/>
            </a:stretch>
          </p:blipFill>
          <p:spPr bwMode="auto">
            <a:xfrm>
              <a:off x="884" y="1434"/>
              <a:ext cx="4355" cy="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323850" y="260350"/>
            <a:ext cx="8424863" cy="1800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Бывало, что ветер приносил и иные предметы. В Марокко он разрушил склады с пшеницей и, подхватив ее. Высыпал на побережье Италии.</a:t>
            </a: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11188" y="2781300"/>
            <a:ext cx="3313112" cy="2636838"/>
            <a:chOff x="249" y="2659"/>
            <a:chExt cx="2087" cy="1661"/>
          </a:xfrm>
        </p:grpSpPr>
        <p:sp>
          <p:nvSpPr>
            <p:cNvPr id="56326" name="Rectangle 9"/>
            <p:cNvSpPr>
              <a:spLocks noChangeArrowheads="1"/>
            </p:cNvSpPr>
            <p:nvPr/>
          </p:nvSpPr>
          <p:spPr bwMode="auto">
            <a:xfrm>
              <a:off x="249" y="2659"/>
              <a:ext cx="2087" cy="1661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6327" name="Picture 8" descr="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2750"/>
              <a:ext cx="1920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9643" name="Line 11"/>
          <p:cNvSpPr>
            <a:spLocks noChangeShapeType="1"/>
          </p:cNvSpPr>
          <p:nvPr/>
        </p:nvSpPr>
        <p:spPr bwMode="auto">
          <a:xfrm flipV="1">
            <a:off x="2124075" y="4581525"/>
            <a:ext cx="2735263" cy="16557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69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 animBg="1"/>
      <p:bldP spid="6964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250825" y="188913"/>
            <a:ext cx="8569325" cy="2654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В другой раз ветер, образовавшийся в море, проходя по побережью Испании, захватил с собой корзины с апельсинами. Через несколько минут на достаточно большом расстоянии выпал «дождь» из апельсинов.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779838" y="3068638"/>
            <a:ext cx="4608512" cy="3429000"/>
            <a:chOff x="1565" y="1842"/>
            <a:chExt cx="3402" cy="2359"/>
          </a:xfrm>
        </p:grpSpPr>
        <p:sp>
          <p:nvSpPr>
            <p:cNvPr id="57352" name="Rectangle 7"/>
            <p:cNvSpPr>
              <a:spLocks noChangeArrowheads="1"/>
            </p:cNvSpPr>
            <p:nvPr/>
          </p:nvSpPr>
          <p:spPr bwMode="auto">
            <a:xfrm>
              <a:off x="1565" y="1842"/>
              <a:ext cx="3402" cy="2359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7353" name="Picture 6" descr="europe_N"/>
            <p:cNvPicPr>
              <a:picLocks noChangeAspect="1" noChangeArrowheads="1"/>
            </p:cNvPicPr>
            <p:nvPr/>
          </p:nvPicPr>
          <p:blipFill>
            <a:blip r:embed="rId2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91" r="26700" b="-20"/>
            <a:stretch>
              <a:fillRect/>
            </a:stretch>
          </p:blipFill>
          <p:spPr bwMode="auto">
            <a:xfrm>
              <a:off x="1701" y="1979"/>
              <a:ext cx="3129" cy="2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84213" y="3789363"/>
            <a:ext cx="3529012" cy="2879725"/>
            <a:chOff x="204" y="2115"/>
            <a:chExt cx="1996" cy="1406"/>
          </a:xfrm>
        </p:grpSpPr>
        <p:sp>
          <p:nvSpPr>
            <p:cNvPr id="57350" name="Rectangle 9"/>
            <p:cNvSpPr>
              <a:spLocks noChangeArrowheads="1"/>
            </p:cNvSpPr>
            <p:nvPr/>
          </p:nvSpPr>
          <p:spPr bwMode="auto">
            <a:xfrm>
              <a:off x="204" y="2115"/>
              <a:ext cx="1996" cy="140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7351" name="Picture 5" descr="апельсины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2251"/>
              <a:ext cx="1769" cy="1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0667" name="Line 11"/>
          <p:cNvSpPr>
            <a:spLocks noChangeShapeType="1"/>
          </p:cNvSpPr>
          <p:nvPr/>
        </p:nvSpPr>
        <p:spPr bwMode="auto">
          <a:xfrm flipV="1">
            <a:off x="3492500" y="4868863"/>
            <a:ext cx="1366838" cy="79216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 animBg="1"/>
      <p:bldP spid="7066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250825" y="188913"/>
            <a:ext cx="8642350" cy="2227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itchFamily="49" charset="0"/>
              </a:rPr>
              <a:t>Для того чтобы использовать силу ветра, предвидеть изменения его направления и скорости, предупредить о приближении ураганов, люди издавна наблюдали и изучали особенности ветров.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268538" y="2781300"/>
            <a:ext cx="4752975" cy="3887788"/>
            <a:chOff x="1973" y="2115"/>
            <a:chExt cx="2495" cy="2086"/>
          </a:xfrm>
        </p:grpSpPr>
        <p:sp>
          <p:nvSpPr>
            <p:cNvPr id="58372" name="Rectangle 7"/>
            <p:cNvSpPr>
              <a:spLocks noChangeArrowheads="1"/>
            </p:cNvSpPr>
            <p:nvPr/>
          </p:nvSpPr>
          <p:spPr bwMode="auto">
            <a:xfrm>
              <a:off x="1973" y="2115"/>
              <a:ext cx="2495" cy="2086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58373" name="Picture 6" descr="aimi"/>
            <p:cNvPicPr>
              <a:picLocks noChangeAspect="1" noChangeArrowheads="1" noCrop="1"/>
            </p:cNvPicPr>
            <p:nvPr/>
          </p:nvPicPr>
          <p:blipFill>
            <a:blip r:embed="rId2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9" y="2251"/>
              <a:ext cx="2236" cy="1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1075</TotalTime>
  <Words>1289</Words>
  <Application>Microsoft Office PowerPoint</Application>
  <PresentationFormat>Экран (4:3)</PresentationFormat>
  <Paragraphs>204</Paragraphs>
  <Slides>56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2" baseType="lpstr">
      <vt:lpstr>Times New Roman</vt:lpstr>
      <vt:lpstr>Arial</vt:lpstr>
      <vt:lpstr>Calibri</vt:lpstr>
      <vt:lpstr>Lucida Console</vt:lpstr>
      <vt:lpstr>Comic Sans MS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База Шарташская</dc:creator>
  <cp:lastModifiedBy>База Шарташская</cp:lastModifiedBy>
  <cp:revision>5</cp:revision>
  <dcterms:created xsi:type="dcterms:W3CDTF">1601-01-01T00:00:00Z</dcterms:created>
  <dcterms:modified xsi:type="dcterms:W3CDTF">2014-05-14T07:05:53Z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000800b47c0000000000010250300207f7000400038000</vt:lpwstr>
  </property>
</Properties>
</file>