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9" r:id="rId5"/>
    <p:sldId id="260" r:id="rId6"/>
    <p:sldId id="261" r:id="rId7"/>
    <p:sldId id="262" r:id="rId8"/>
    <p:sldId id="263" r:id="rId9"/>
    <p:sldId id="266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03D3-571C-457E-B12F-6FDD24A3A42F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42C4-0F24-4187-A390-E7AAB6CE4A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03D3-571C-457E-B12F-6FDD24A3A42F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42C4-0F24-4187-A390-E7AAB6CE4A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03D3-571C-457E-B12F-6FDD24A3A42F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42C4-0F24-4187-A390-E7AAB6CE4A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03D3-571C-457E-B12F-6FDD24A3A42F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42C4-0F24-4187-A390-E7AAB6CE4A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03D3-571C-457E-B12F-6FDD24A3A42F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42C4-0F24-4187-A390-E7AAB6CE4A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03D3-571C-457E-B12F-6FDD24A3A42F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42C4-0F24-4187-A390-E7AAB6CE4A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03D3-571C-457E-B12F-6FDD24A3A42F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42C4-0F24-4187-A390-E7AAB6CE4A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03D3-571C-457E-B12F-6FDD24A3A42F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42C4-0F24-4187-A390-E7AAB6CE4A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03D3-571C-457E-B12F-6FDD24A3A42F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42C4-0F24-4187-A390-E7AAB6CE4A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03D3-571C-457E-B12F-6FDD24A3A42F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42C4-0F24-4187-A390-E7AAB6CE4A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03D3-571C-457E-B12F-6FDD24A3A42F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42C4-0F24-4187-A390-E7AAB6CE4A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303D3-571C-457E-B12F-6FDD24A3A42F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F42C4-0F24-4187-A390-E7AAB6CE4A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0">
          <a:ln w="31550" cmpd="sng">
            <a:gradFill>
              <a:gsLst>
                <a:gs pos="70000">
                  <a:schemeClr val="accent6">
                    <a:shade val="50000"/>
                    <a:satMod val="190000"/>
                  </a:schemeClr>
                </a:gs>
                <a:gs pos="0">
                  <a:schemeClr val="accent6">
                    <a:tint val="77000"/>
                    <a:satMod val="180000"/>
                  </a:schemeClr>
                </a:gs>
              </a:gsLst>
              <a:lin ang="5400000"/>
            </a:gradFill>
            <a:prstDash val="solid"/>
          </a:ln>
          <a:solidFill>
            <a:schemeClr val="accent6">
              <a:tint val="15000"/>
              <a:satMod val="200000"/>
            </a:schemeClr>
          </a:solidFill>
          <a:effectLst>
            <a:outerShdw blurRad="50800" dist="40000" dir="5400000" algn="tl" rotWithShape="0">
              <a:srgbClr val="000000">
                <a:shade val="5000"/>
                <a:satMod val="120000"/>
                <a:alpha val="33000"/>
              </a:srgbClr>
            </a:outerShdw>
          </a:effectLst>
          <a:latin typeface="Constant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6">
              <a:lumMod val="50000"/>
            </a:schemeClr>
          </a:solidFill>
          <a:latin typeface="Constant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6">
              <a:lumMod val="50000"/>
            </a:schemeClr>
          </a:solidFill>
          <a:latin typeface="Constant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6">
              <a:lumMod val="50000"/>
            </a:schemeClr>
          </a:solidFill>
          <a:latin typeface="Constant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6">
              <a:lumMod val="50000"/>
            </a:schemeClr>
          </a:solidFill>
          <a:latin typeface="Constant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6">
              <a:lumMod val="50000"/>
            </a:schemeClr>
          </a:solidFill>
          <a:latin typeface="Constant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85728"/>
            <a:ext cx="7772400" cy="1470025"/>
          </a:xfrm>
          <a:ln>
            <a:solidFill>
              <a:srgbClr val="0070C0"/>
            </a:solidFill>
          </a:ln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000" dirty="0" smtClean="0">
                <a:ln w="11430"/>
                <a:solidFill>
                  <a:schemeClr val="accent1">
                    <a:lumMod val="75000"/>
                  </a:schemeClr>
                </a:solidFill>
                <a:effectLst/>
              </a:rPr>
              <a:t>Царства Растения</a:t>
            </a:r>
            <a:endParaRPr lang="ru-RU" sz="6000" dirty="0">
              <a:ln w="11430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1643050"/>
            <a:ext cx="6400800" cy="17526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Обобщающий урок</a:t>
            </a:r>
            <a:endParaRPr lang="ru-RU" sz="5400" b="1" dirty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pic>
        <p:nvPicPr>
          <p:cNvPr id="4" name="Picture 4" descr="inde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8596" y="2857496"/>
            <a:ext cx="3960813" cy="3657600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643050"/>
            <a:ext cx="8229600" cy="1143000"/>
          </a:xfrm>
        </p:spPr>
        <p:txBody>
          <a:bodyPr>
            <a:noAutofit/>
          </a:bodyPr>
          <a:lstStyle/>
          <a:p>
            <a:r>
              <a:rPr lang="ru-RU" sz="5400" dirty="0" smtClean="0">
                <a:ln w="31550" cmpd="sng">
                  <a:noFill/>
                  <a:prstDash val="solid"/>
                </a:ln>
                <a:solidFill>
                  <a:srgbClr val="C00000"/>
                </a:solidFill>
              </a:rPr>
              <a:t>Первый конкурс</a:t>
            </a:r>
            <a:br>
              <a:rPr lang="ru-RU" sz="5400" dirty="0" smtClean="0">
                <a:ln w="31550" cmpd="sng">
                  <a:noFill/>
                  <a:prstDash val="solid"/>
                </a:ln>
                <a:solidFill>
                  <a:srgbClr val="C00000"/>
                </a:solidFill>
              </a:rPr>
            </a:br>
            <a:r>
              <a:rPr lang="ru-RU" sz="5400" dirty="0" smtClean="0">
                <a:ln w="31550" cmpd="sng">
                  <a:noFill/>
                  <a:prstDash val="solid"/>
                </a:ln>
                <a:solidFill>
                  <a:srgbClr val="C00000"/>
                </a:solidFill>
              </a:rPr>
              <a:t> </a:t>
            </a:r>
            <a:br>
              <a:rPr lang="ru-RU" sz="5400" dirty="0" smtClean="0">
                <a:ln w="31550" cmpd="sng">
                  <a:noFill/>
                  <a:prstDash val="solid"/>
                </a:ln>
                <a:solidFill>
                  <a:srgbClr val="C00000"/>
                </a:solidFill>
              </a:rPr>
            </a:br>
            <a:r>
              <a:rPr lang="ru-RU" sz="5400" dirty="0" smtClean="0">
                <a:ln w="3155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“Разминка”. </a:t>
            </a:r>
            <a:r>
              <a:rPr lang="ru-RU" sz="5400" i="1" dirty="0" smtClean="0">
                <a:ln w="3155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  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643578"/>
            <a:ext cx="8229600" cy="482585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pic>
        <p:nvPicPr>
          <p:cNvPr id="4" name="Picture 4" descr="Изображение 0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43702" y="3405345"/>
            <a:ext cx="2312972" cy="3452655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59" y="188640"/>
            <a:ext cx="8599505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4197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n w="31550" cmpd="sng">
                  <a:noFill/>
                  <a:prstDash val="solid"/>
                </a:ln>
                <a:solidFill>
                  <a:srgbClr val="C00000"/>
                </a:solidFill>
                <a:effectLst/>
              </a:rPr>
              <a:t>Второй конкурс.</a:t>
            </a:r>
            <a:r>
              <a:rPr lang="ru-RU" dirty="0" smtClean="0">
                <a:ln w="3155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 “Аналитики”.</a:t>
            </a:r>
            <a:r>
              <a:rPr lang="ru-RU" i="1" dirty="0" smtClean="0">
                <a:ln w="3155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  </a:t>
            </a:r>
            <a:r>
              <a:rPr lang="ru-RU" dirty="0" smtClean="0">
                <a:ln w="3155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/>
            </a:r>
            <a:br>
              <a:rPr lang="ru-RU" dirty="0" smtClean="0">
                <a:ln w="3155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</a:br>
            <a:endParaRPr lang="ru-RU" dirty="0"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 smtClean="0">
                <a:solidFill>
                  <a:schemeClr val="tx1"/>
                </a:solidFill>
              </a:rPr>
              <a:t>1 команда-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В лесу произрастало много папоротников, однако после его вырубки эти растения исчезли. </a:t>
            </a:r>
            <a:r>
              <a:rPr lang="ru-RU" b="1" dirty="0" smtClean="0">
                <a:solidFill>
                  <a:srgbClr val="C00000"/>
                </a:solidFill>
              </a:rPr>
              <a:t>Почему? </a:t>
            </a:r>
          </a:p>
          <a:p>
            <a:pPr lvl="0"/>
            <a:r>
              <a:rPr lang="ru-RU" b="1" dirty="0" smtClean="0">
                <a:solidFill>
                  <a:schemeClr val="tx1"/>
                </a:solidFill>
              </a:rPr>
              <a:t>2 команда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- Лишайники хорошо распространены в природе, но почти не встречаются в городах. </a:t>
            </a:r>
          </a:p>
          <a:p>
            <a:pPr lvl="0"/>
            <a:r>
              <a:rPr lang="ru-RU" b="1" dirty="0" smtClean="0">
                <a:solidFill>
                  <a:srgbClr val="C00000"/>
                </a:solidFill>
              </a:rPr>
              <a:t>Почему?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n w="31550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effectLst/>
              </a:rPr>
              <a:t>3 конкурс </a:t>
            </a:r>
            <a:r>
              <a:rPr lang="ru-RU" dirty="0" smtClean="0">
                <a:ln w="31550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dirty="0" smtClean="0">
                <a:ln w="31550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ln w="31550" cmpd="sng">
                  <a:noFill/>
                  <a:prstDash val="solid"/>
                </a:ln>
                <a:solidFill>
                  <a:srgbClr val="C00000"/>
                </a:solidFill>
                <a:effectLst/>
              </a:rPr>
              <a:t>ОПРЕДЕЛИТЬ СЕМЕЙСТВО </a:t>
            </a:r>
            <a:endParaRPr lang="ru-RU" dirty="0">
              <a:ln w="31550" cmpd="sng">
                <a:noFill/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285860"/>
            <a:ext cx="2734621" cy="205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cveto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285860"/>
            <a:ext cx="2428892" cy="2014540"/>
          </a:xfrm>
          <a:prstGeom prst="rect">
            <a:avLst/>
          </a:prstGeom>
          <a:noFill/>
          <a:effectLst>
            <a:outerShdw dist="35921" dir="2700000" algn="ctr" rotWithShape="0">
              <a:schemeClr val="tx1"/>
            </a:outerShdw>
          </a:effectLst>
        </p:spPr>
      </p:pic>
      <p:pic>
        <p:nvPicPr>
          <p:cNvPr id="16386" name="Picture 2" descr="C:\Documents and Settings\Supervisor\Рабочий стол\71411085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85860"/>
            <a:ext cx="1928825" cy="2043127"/>
          </a:xfrm>
          <a:prstGeom prst="rect">
            <a:avLst/>
          </a:prstGeom>
          <a:noFill/>
        </p:spPr>
      </p:pic>
      <p:pic>
        <p:nvPicPr>
          <p:cNvPr id="16387" name="Picture 3" descr="C:\Documents and Settings\Supervisor\Рабочий стол\275px-457_Dactylis_glomerat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78407" y="1500174"/>
            <a:ext cx="1665593" cy="2786082"/>
          </a:xfrm>
          <a:prstGeom prst="rect">
            <a:avLst/>
          </a:prstGeom>
          <a:noFill/>
        </p:spPr>
      </p:pic>
      <p:pic>
        <p:nvPicPr>
          <p:cNvPr id="16388" name="Picture 4" descr="C:\Documents and Settings\Supervisor\Рабочий стол\Паслен_сладко_горький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3571876"/>
            <a:ext cx="2392580" cy="3033706"/>
          </a:xfrm>
          <a:prstGeom prst="rect">
            <a:avLst/>
          </a:prstGeom>
          <a:noFill/>
        </p:spPr>
      </p:pic>
      <p:pic>
        <p:nvPicPr>
          <p:cNvPr id="16389" name="Picture 5" descr="C:\Documents and Settings\Supervisor\Рабочий стол\i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1802" y="3643314"/>
            <a:ext cx="2428893" cy="2928958"/>
          </a:xfrm>
          <a:prstGeom prst="rect">
            <a:avLst/>
          </a:prstGeom>
          <a:noFill/>
        </p:spPr>
      </p:pic>
      <p:pic>
        <p:nvPicPr>
          <p:cNvPr id="11" name="Рисунок 10" descr="редиска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15008" y="4143380"/>
            <a:ext cx="3143272" cy="2468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>
                <a:ln w="3155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4 конкурс  </a:t>
            </a:r>
            <a:r>
              <a:rPr lang="ru-RU" dirty="0" smtClean="0">
                <a:ln w="31550" cmpd="sng">
                  <a:noFill/>
                  <a:prstDash val="solid"/>
                </a:ln>
                <a:effectLst/>
              </a:rPr>
              <a:t/>
            </a:r>
            <a:br>
              <a:rPr lang="ru-RU" dirty="0" smtClean="0">
                <a:ln w="31550" cmpd="sng">
                  <a:noFill/>
                  <a:prstDash val="solid"/>
                </a:ln>
                <a:effectLst/>
              </a:rPr>
            </a:br>
            <a:r>
              <a:rPr lang="ru-RU" dirty="0" smtClean="0">
                <a:ln w="31550" cmpd="sng">
                  <a:noFill/>
                  <a:prstDash val="solid"/>
                </a:ln>
                <a:solidFill>
                  <a:srgbClr val="C00000"/>
                </a:solidFill>
                <a:effectLst/>
              </a:rPr>
              <a:t>Составить эволюционную цепочку </a:t>
            </a:r>
            <a:endParaRPr lang="ru-RU" dirty="0">
              <a:ln w="31550" cmpd="sng">
                <a:noFill/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07167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b="1" dirty="0" smtClean="0">
                <a:solidFill>
                  <a:schemeClr val="tx1"/>
                </a:solidFill>
              </a:rPr>
              <a:t>Мхи, голосеменные, водоросли,  папоротникообразные, псилофиты, покрытосеменные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28599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i="1" dirty="0" smtClean="0">
                <a:ln w="31550" cmpd="sng">
                  <a:noFill/>
                  <a:prstDash val="solid"/>
                </a:ln>
                <a:solidFill>
                  <a:schemeClr val="tx1"/>
                </a:solidFill>
                <a:effectLst/>
              </a:rPr>
              <a:t>Водоросли – псилофиты-         мхи- папоротникообразные -              голосеменные-              покрытосеменные.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  <p:pic>
        <p:nvPicPr>
          <p:cNvPr id="3" name="Picture 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29388" y="4000504"/>
            <a:ext cx="2384425" cy="2592388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>
                <a:ln w="3155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5 Конкурс</a:t>
            </a:r>
            <a:r>
              <a:rPr lang="ru-RU" sz="4000" dirty="0" smtClean="0">
                <a:ln w="31550" cmpd="sng">
                  <a:noFill/>
                  <a:prstDash val="solid"/>
                </a:ln>
                <a:effectLst/>
              </a:rPr>
              <a:t/>
            </a:r>
            <a:br>
              <a:rPr lang="ru-RU" sz="4000" dirty="0" smtClean="0">
                <a:ln w="31550" cmpd="sng">
                  <a:noFill/>
                  <a:prstDash val="solid"/>
                </a:ln>
                <a:effectLst/>
              </a:rPr>
            </a:br>
            <a:r>
              <a:rPr lang="ru-RU" sz="4000" dirty="0" smtClean="0">
                <a:ln w="31550" cmpd="sng">
                  <a:noFill/>
                  <a:prstDash val="solid"/>
                </a:ln>
                <a:solidFill>
                  <a:srgbClr val="C00000"/>
                </a:solidFill>
                <a:effectLst/>
              </a:rPr>
              <a:t>Назови </a:t>
            </a:r>
            <a:r>
              <a:rPr lang="ru-RU" sz="4000" dirty="0" smtClean="0">
                <a:ln w="31550" cmpd="sng">
                  <a:noFill/>
                  <a:prstDash val="solid"/>
                </a:ln>
                <a:solidFill>
                  <a:srgbClr val="C00000"/>
                </a:solidFill>
                <a:effectLst/>
              </a:rPr>
              <a:t>противоположное понятие </a:t>
            </a:r>
            <a:endParaRPr lang="ru-RU" sz="4000" dirty="0">
              <a:ln w="31550" cmpd="sng">
                <a:noFill/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00024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9360" y="1988839"/>
            <a:ext cx="4104456" cy="45614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2 команда</a:t>
            </a:r>
            <a:endParaRPr lang="ru-RU" sz="4400" b="1" dirty="0">
              <a:solidFill>
                <a:srgbClr val="FF0000"/>
              </a:solidFill>
            </a:endParaRPr>
          </a:p>
          <a:p>
            <a:pPr lvl="0"/>
            <a:r>
              <a:rPr lang="ru-RU" sz="4400" b="1" dirty="0" smtClean="0">
                <a:solidFill>
                  <a:srgbClr val="002060"/>
                </a:solidFill>
              </a:rPr>
              <a:t>Спорофит</a:t>
            </a:r>
            <a:endParaRPr lang="ru-RU" sz="4400" b="1" dirty="0">
              <a:solidFill>
                <a:srgbClr val="002060"/>
              </a:solidFill>
            </a:endParaRPr>
          </a:p>
          <a:p>
            <a:pPr lvl="0"/>
            <a:r>
              <a:rPr lang="ru-RU" sz="4400" b="1" dirty="0">
                <a:solidFill>
                  <a:srgbClr val="002060"/>
                </a:solidFill>
              </a:rPr>
              <a:t>Яйцеклетка  </a:t>
            </a:r>
          </a:p>
          <a:p>
            <a:pPr lvl="0"/>
            <a:r>
              <a:rPr lang="ru-RU" sz="4400" b="1" dirty="0">
                <a:solidFill>
                  <a:srgbClr val="002060"/>
                </a:solidFill>
              </a:rPr>
              <a:t>Голосеменные   </a:t>
            </a:r>
          </a:p>
          <a:p>
            <a:pPr lvl="0"/>
            <a:r>
              <a:rPr lang="ru-RU" sz="4400" b="1" dirty="0">
                <a:solidFill>
                  <a:srgbClr val="002060"/>
                </a:solidFill>
              </a:rPr>
              <a:t>Споровые   </a:t>
            </a: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157847"/>
            <a:ext cx="3960440" cy="4392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400" b="1" dirty="0" smtClean="0">
                <a:solidFill>
                  <a:srgbClr val="FF0000"/>
                </a:solidFill>
              </a:rPr>
              <a:t>1 команда</a:t>
            </a:r>
          </a:p>
          <a:p>
            <a:pPr lvl="0"/>
            <a:r>
              <a:rPr lang="ru-RU" sz="4400" b="1" dirty="0" smtClean="0">
                <a:solidFill>
                  <a:srgbClr val="002060"/>
                </a:solidFill>
              </a:rPr>
              <a:t>Однодольные  </a:t>
            </a:r>
            <a:endParaRPr lang="ru-RU" sz="4400" b="1" dirty="0">
              <a:solidFill>
                <a:srgbClr val="002060"/>
              </a:solidFill>
            </a:endParaRPr>
          </a:p>
          <a:p>
            <a:pPr lvl="0"/>
            <a:r>
              <a:rPr lang="ru-RU" sz="4400" b="1" dirty="0">
                <a:solidFill>
                  <a:srgbClr val="002060"/>
                </a:solidFill>
              </a:rPr>
              <a:t>Обоеполые  </a:t>
            </a:r>
          </a:p>
          <a:p>
            <a:pPr lvl="0"/>
            <a:r>
              <a:rPr lang="ru-RU" sz="4400" b="1" dirty="0">
                <a:solidFill>
                  <a:srgbClr val="002060"/>
                </a:solidFill>
              </a:rPr>
              <a:t>Однодомные   </a:t>
            </a:r>
          </a:p>
          <a:p>
            <a:pPr lvl="0"/>
            <a:r>
              <a:rPr lang="ru-RU" sz="4400" b="1" dirty="0">
                <a:solidFill>
                  <a:srgbClr val="002060"/>
                </a:solidFill>
              </a:rPr>
              <a:t>Низшие   </a:t>
            </a:r>
          </a:p>
          <a:p>
            <a:pPr lvl="0"/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endParaRPr lang="ru-RU" sz="4000" b="1" dirty="0">
              <a:solidFill>
                <a:srgbClr val="002060"/>
              </a:solidFill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6632"/>
            <a:ext cx="820891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>6 конкурс. </a:t>
            </a:r>
            <a:endParaRPr lang="ru-RU" sz="4000" b="1" dirty="0" smtClean="0">
              <a:solidFill>
                <a:schemeClr val="bg2">
                  <a:lumMod val="25000"/>
                </a:schemeClr>
              </a:solidFill>
              <a:latin typeface="Constantia" pitchFamily="18" charset="0"/>
            </a:endParaRPr>
          </a:p>
          <a:p>
            <a:r>
              <a:rPr lang="ru-RU" sz="4000" b="1" dirty="0" smtClean="0">
                <a:solidFill>
                  <a:srgbClr val="C00000"/>
                </a:solidFill>
                <a:latin typeface="Constantia" pitchFamily="18" charset="0"/>
              </a:rPr>
              <a:t>Верно </a:t>
            </a:r>
            <a:r>
              <a:rPr lang="ru-RU" sz="4000" b="1" dirty="0">
                <a:solidFill>
                  <a:srgbClr val="C00000"/>
                </a:solidFill>
                <a:latin typeface="Constantia" pitchFamily="18" charset="0"/>
              </a:rPr>
              <a:t>ли </a:t>
            </a:r>
            <a:r>
              <a:rPr lang="ru-RU" sz="4000" b="1" dirty="0" smtClean="0">
                <a:solidFill>
                  <a:srgbClr val="C00000"/>
                </a:solidFill>
                <a:latin typeface="Constantia" pitchFamily="18" charset="0"/>
              </a:rPr>
              <a:t>утверждение </a:t>
            </a:r>
          </a:p>
          <a:p>
            <a:pPr algn="ctr"/>
            <a:r>
              <a:rPr lang="ru-RU" sz="2000" b="1" dirty="0" smtClean="0">
                <a:solidFill>
                  <a:srgbClr val="CC00FF"/>
                </a:solidFill>
                <a:latin typeface="Constantia" pitchFamily="18" charset="0"/>
              </a:rPr>
              <a:t>( отвечают поочерёдно) </a:t>
            </a:r>
            <a:endParaRPr lang="ru-RU" sz="2000" dirty="0">
              <a:solidFill>
                <a:srgbClr val="CC00FF"/>
              </a:solidFill>
              <a:latin typeface="Constantia" pitchFamily="18" charset="0"/>
            </a:endParaRP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9532" y="1717070"/>
            <a:ext cx="84249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q"/>
            </a:pPr>
            <a:r>
              <a:rPr lang="ru-RU" b="1" dirty="0"/>
              <a:t> </a:t>
            </a:r>
            <a:r>
              <a:rPr lang="ru-RU" sz="2000" b="1" dirty="0"/>
              <a:t>По сравнению со мхами, папоротники имеют более сложное строение. </a:t>
            </a:r>
            <a:r>
              <a:rPr lang="ru-RU" sz="2000" b="1" dirty="0" smtClean="0"/>
              <a:t> </a:t>
            </a:r>
            <a:endParaRPr lang="ru-RU" sz="2000" b="1" dirty="0"/>
          </a:p>
          <a:p>
            <a:pPr marL="285750" lvl="0" indent="-285750">
              <a:buFont typeface="Wingdings" pitchFamily="2" charset="2"/>
              <a:buChar char="q"/>
            </a:pPr>
            <a:r>
              <a:rPr lang="ru-RU" sz="2000" b="1" dirty="0"/>
              <a:t>Так же, как и голосеменные, покрытосеменные размножаются семенами. </a:t>
            </a:r>
            <a:r>
              <a:rPr lang="ru-RU" sz="2000" b="1" dirty="0" smtClean="0"/>
              <a:t> </a:t>
            </a:r>
            <a:endParaRPr lang="ru-RU" sz="2000" b="1" dirty="0"/>
          </a:p>
          <a:p>
            <a:pPr marL="285750" lvl="0" indent="-285750">
              <a:buFont typeface="Wingdings" pitchFamily="2" charset="2"/>
              <a:buChar char="q"/>
            </a:pPr>
            <a:r>
              <a:rPr lang="ru-RU" sz="2000" b="1" dirty="0"/>
              <a:t>Как мхи, так и папоротникообразные имеют листья и стебель. </a:t>
            </a:r>
            <a:r>
              <a:rPr lang="ru-RU" sz="2000" b="1" dirty="0" smtClean="0"/>
              <a:t> </a:t>
            </a:r>
            <a:endParaRPr lang="ru-RU" sz="2000" b="1" dirty="0"/>
          </a:p>
          <a:p>
            <a:pPr marL="285750" lvl="0" indent="-285750">
              <a:buFont typeface="Wingdings" pitchFamily="2" charset="2"/>
              <a:buChar char="q"/>
            </a:pPr>
            <a:r>
              <a:rPr lang="ru-RU" sz="2000" b="1" dirty="0"/>
              <a:t>Сравнивая отдел покрытосеменных с другими отделами растений, можно сказать, что это самые сложные </a:t>
            </a:r>
            <a:r>
              <a:rPr lang="ru-RU" sz="2000" b="1" dirty="0" smtClean="0"/>
              <a:t>растения </a:t>
            </a:r>
            <a:endParaRPr lang="ru-RU" sz="2000" b="1" dirty="0"/>
          </a:p>
          <a:p>
            <a:pPr marL="285750" lvl="0" indent="-285750">
              <a:buFont typeface="Wingdings" pitchFamily="2" charset="2"/>
              <a:buChar char="q"/>
            </a:pPr>
            <a:r>
              <a:rPr lang="ru-RU" sz="2000" b="1" dirty="0"/>
              <a:t>Кроме листьев и стеблей папоротникообразные имеют еще и </a:t>
            </a:r>
            <a:r>
              <a:rPr lang="ru-RU" sz="2000" b="1" dirty="0" smtClean="0"/>
              <a:t>корень </a:t>
            </a:r>
            <a:endParaRPr lang="ru-RU" sz="2000" b="1" dirty="0"/>
          </a:p>
          <a:p>
            <a:pPr marL="285750" lvl="0" indent="-285750">
              <a:buFont typeface="Wingdings" pitchFamily="2" charset="2"/>
              <a:buChar char="q"/>
            </a:pPr>
            <a:r>
              <a:rPr lang="ru-RU" sz="2000" b="1" dirty="0"/>
              <a:t>Помимо семени у покрытосеменных есть </a:t>
            </a:r>
            <a:r>
              <a:rPr lang="ru-RU" sz="2000" b="1" dirty="0" smtClean="0"/>
              <a:t>плод </a:t>
            </a:r>
            <a:endParaRPr lang="ru-RU" sz="2000" b="1" dirty="0"/>
          </a:p>
          <a:p>
            <a:pPr marL="285750" lvl="0" indent="-285750">
              <a:buFont typeface="Wingdings" pitchFamily="2" charset="2"/>
              <a:buChar char="q"/>
            </a:pPr>
            <a:r>
              <a:rPr lang="ru-RU" sz="2000" b="1" dirty="0"/>
              <a:t>Больше чем покрытосеменные, других высокоорганизованных отделов на Земле </a:t>
            </a:r>
            <a:r>
              <a:rPr lang="ru-RU" sz="2000" b="1" dirty="0" smtClean="0"/>
              <a:t>нет </a:t>
            </a:r>
            <a:endParaRPr lang="ru-RU" sz="2000" b="1" dirty="0"/>
          </a:p>
          <a:p>
            <a:pPr marL="285750" lvl="0" indent="-285750">
              <a:buFont typeface="Wingdings" pitchFamily="2" charset="2"/>
              <a:buChar char="q"/>
            </a:pPr>
            <a:r>
              <a:rPr lang="ru-RU" sz="2000" b="1" dirty="0"/>
              <a:t>Наряду с семенными существуют и споровые растения. </a:t>
            </a:r>
            <a:r>
              <a:rPr lang="ru-RU" sz="2000" b="1" dirty="0" smtClean="0"/>
              <a:t> </a:t>
            </a:r>
            <a:endParaRPr lang="ru-RU" sz="2000" b="1" dirty="0"/>
          </a:p>
          <a:p>
            <a:pPr marL="285750" lvl="0" indent="-285750">
              <a:buFont typeface="Wingdings" pitchFamily="2" charset="2"/>
              <a:buChar char="q"/>
            </a:pPr>
            <a:r>
              <a:rPr lang="ru-RU" sz="2000" b="1" dirty="0"/>
              <a:t>Если не будет воды, то существовать водорослям будет </a:t>
            </a:r>
            <a:r>
              <a:rPr lang="ru-RU" sz="2000" b="1" dirty="0" smtClean="0"/>
              <a:t>невозможно </a:t>
            </a:r>
            <a:endParaRPr lang="ru-RU" sz="2000" b="1" dirty="0"/>
          </a:p>
          <a:p>
            <a:pPr marL="285750" lvl="0" indent="-285750">
              <a:buFont typeface="Wingdings" pitchFamily="2" charset="2"/>
              <a:buChar char="q"/>
            </a:pPr>
            <a:r>
              <a:rPr lang="ru-RU" sz="2000" b="1" dirty="0"/>
              <a:t>В отличие от мхов голосеменные устроены </a:t>
            </a:r>
            <a:r>
              <a:rPr lang="ru-RU" sz="2000" b="1" dirty="0" smtClean="0"/>
              <a:t>сложнее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26858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n w="31550" cmpd="sng">
                  <a:noFill/>
                  <a:prstDash val="solid"/>
                </a:ln>
                <a:solidFill>
                  <a:srgbClr val="C00000"/>
                </a:solidFill>
                <a:effectLst/>
                <a:latin typeface="Comic Sans MS" pitchFamily="66" charset="0"/>
              </a:rPr>
              <a:t> </a:t>
            </a:r>
            <a:endParaRPr lang="ru-RU" dirty="0">
              <a:ln w="31550" cmpd="sng">
                <a:noFill/>
                <a:prstDash val="solid"/>
              </a:ln>
              <a:solidFill>
                <a:srgbClr val="C00000"/>
              </a:solidFill>
              <a:effectLst/>
              <a:latin typeface="Comic Sans MS" pitchFamily="66" charset="0"/>
            </a:endParaRPr>
          </a:p>
        </p:txBody>
      </p:sp>
      <p:pic>
        <p:nvPicPr>
          <p:cNvPr id="3" name="Picture 15" descr="кадр_3_новый размер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1214422"/>
            <a:ext cx="25431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 rot="21127407">
            <a:off x="19559" y="684815"/>
            <a:ext cx="69942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415" cmpd="sng">
                  <a:noFill/>
                  <a:prstDash val="solid"/>
                </a:ln>
                <a:solidFill>
                  <a:srgbClr val="C00000"/>
                </a:solidFill>
                <a:latin typeface="Comic Sans MS" pitchFamily="66" charset="0"/>
              </a:rPr>
              <a:t>СПАСИБО ЗА УРОК</a:t>
            </a:r>
            <a:endParaRPr lang="ru-RU" sz="5400" b="1" cap="none" spc="0" dirty="0">
              <a:ln w="18415" cmpd="sng">
                <a:noFill/>
                <a:prstDash val="solid"/>
              </a:ln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6" name="Picture 16" descr="кадр_3_новый разме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071810"/>
            <a:ext cx="24003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4743450"/>
            <a:ext cx="287972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кадр_3_новый размер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2000240"/>
            <a:ext cx="3600450" cy="269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odsolnuhi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podsolnuhi</Template>
  <TotalTime>63</TotalTime>
  <Words>201</Words>
  <Application>Microsoft Office PowerPoint</Application>
  <PresentationFormat>Экран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podsolnuhi</vt:lpstr>
      <vt:lpstr>Царства Растения</vt:lpstr>
      <vt:lpstr>Первый конкурс   “Разминка”.    </vt:lpstr>
      <vt:lpstr>Презентация PowerPoint</vt:lpstr>
      <vt:lpstr>Второй конкурс. “Аналитики”.   </vt:lpstr>
      <vt:lpstr>3 конкурс  ОПРЕДЕЛИТЬ СЕМЕЙСТВО </vt:lpstr>
      <vt:lpstr>  4 конкурс   Составить эволюционную цепочку </vt:lpstr>
      <vt:lpstr>Водоросли – псилофиты-         мхи- папоротникообразные -              голосеменные-              покрытосеменные. </vt:lpstr>
      <vt:lpstr>5 Конкурс Назови противоположное понятие </vt:lpstr>
      <vt:lpstr>Презентация PowerPoint</vt:lpstr>
      <vt:lpstr> 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Царства Растения</dc:title>
  <dc:creator>User</dc:creator>
  <cp:lastModifiedBy>Admin</cp:lastModifiedBy>
  <cp:revision>7</cp:revision>
  <dcterms:created xsi:type="dcterms:W3CDTF">2013-12-11T16:15:16Z</dcterms:created>
  <dcterms:modified xsi:type="dcterms:W3CDTF">2014-12-09T15:28:04Z</dcterms:modified>
</cp:coreProperties>
</file>