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2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82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8FCEC-6EEB-4DC6-93F7-A07793BEE7E0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047B7-2BEB-4F0B-BEA4-D58427C60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047B7-2BEB-4F0B-BEA4-D58427C6075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2692F2EB-90C9-44EF-88A6-AC9CA22EAF23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AFADF478-59D7-4E90-9292-853EB6361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" Target="slide3.xm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3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" Target="slide8.xml"/><Relationship Id="rId7" Type="http://schemas.openxmlformats.org/officeDocument/2006/relationships/image" Target="../media/image9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13.jpeg"/><Relationship Id="rId5" Type="http://schemas.openxmlformats.org/officeDocument/2006/relationships/slide" Target="slide10.xml"/><Relationship Id="rId10" Type="http://schemas.openxmlformats.org/officeDocument/2006/relationships/image" Target="../media/image12.jpeg"/><Relationship Id="rId4" Type="http://schemas.openxmlformats.org/officeDocument/2006/relationships/slide" Target="slide9.xml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ru.wikipedia.org/wiki/%D0%90%D0%BD%D1%82%D0%BE%D0%BD%D0%B8%D0%BE_%D0%9C%D0%B5%D1%83%D1%87%D1%87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image" Target="../media/image20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2.bp.blogspot.com/-pKXRArlLrPA/UWh2Z3n6bSI/AAAAAAAAAsE/OvE17jsLnlY/s1600/apple-iphone-(2007)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hyperlink" Target="http://2.bp.blogspot.com/-8roMYmGqa7Q/UWh56ihC37I/AAAAAAAAAss/zCt1OzGPtJ8/s1600/nokia-lumia-800-(2012).jp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57620" y="642918"/>
            <a:ext cx="4814894" cy="1470025"/>
          </a:xfrm>
        </p:spPr>
        <p:txBody>
          <a:bodyPr/>
          <a:lstStyle/>
          <a:p>
            <a:pPr algn="r"/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5000636"/>
            <a:ext cx="3857652" cy="1138230"/>
          </a:xfrm>
        </p:spPr>
        <p:txBody>
          <a:bodyPr/>
          <a:lstStyle/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Выполнила: 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Ляпина  Е. Н.,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учитель физики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2" descr="1171 Расширенная коллекция картинок от Yayayoyo (Показать 244 до 324) - ClipartLogo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3537402" cy="407194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14876" y="500042"/>
            <a:ext cx="3857652" cy="40005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00628" y="714356"/>
            <a:ext cx="335758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7030A0"/>
                </a:solidFill>
              </a:rPr>
              <a:t>Эволюция 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7030A0"/>
                </a:solidFill>
              </a:rPr>
              <a:t>телефона:</a:t>
            </a:r>
            <a:endParaRPr lang="ru-RU" sz="4400" b="1" spc="50" dirty="0" smtClean="0">
              <a:ln w="11430"/>
              <a:solidFill>
                <a:srgbClr val="7030A0"/>
              </a:solidFill>
            </a:endParaRP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от телеграфа </a:t>
            </a: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до </a:t>
            </a: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смартфона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/>
          <a:lstStyle/>
          <a:p>
            <a:r>
              <a:rPr lang="ru-RU" sz="3200" i="1" dirty="0" smtClean="0"/>
              <a:t>Время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оптического</a:t>
            </a:r>
            <a:r>
              <a:rPr lang="ru-RU" dirty="0" smtClean="0"/>
              <a:t> </a:t>
            </a:r>
            <a:r>
              <a:rPr lang="ru-RU" sz="3200" i="1" dirty="0" smtClean="0"/>
              <a:t>телеграфа</a:t>
            </a:r>
            <a:endParaRPr lang="ru-RU" sz="32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571472" y="2500306"/>
            <a:ext cx="8072494" cy="1928826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1000100" y="2928934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3714744" y="2928934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14414" y="3071810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hlinkClick r:id="rId3" action="ppaction://hlinksldjump"/>
              </a:rPr>
              <a:t>450 лет до нашей эры</a:t>
            </a:r>
            <a:endParaRPr lang="ru-RU" sz="1600" b="1" dirty="0"/>
          </a:p>
        </p:txBody>
      </p:sp>
      <p:sp>
        <p:nvSpPr>
          <p:cNvPr id="8" name="Овал 7">
            <a:hlinkClick r:id="rId5" action="ppaction://hlinksldjump"/>
          </p:cNvPr>
          <p:cNvSpPr/>
          <p:nvPr/>
        </p:nvSpPr>
        <p:spPr>
          <a:xfrm>
            <a:off x="6286512" y="2928934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000496" y="3071810"/>
            <a:ext cx="92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4" action="ppaction://hlinksldjump"/>
              </a:rPr>
              <a:t>1793 год</a:t>
            </a:r>
            <a:endParaRPr lang="ru-RU" sz="2000" b="1" dirty="0"/>
          </a:p>
        </p:txBody>
      </p:sp>
      <p:sp>
        <p:nvSpPr>
          <p:cNvPr id="10" name="Прямоугольная выноска 9"/>
          <p:cNvSpPr/>
          <p:nvPr/>
        </p:nvSpPr>
        <p:spPr>
          <a:xfrm rot="10800000">
            <a:off x="571472" y="4500570"/>
            <a:ext cx="2071702" cy="1214446"/>
          </a:xfrm>
          <a:prstGeom prst="wedgeRect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ая выноска 10"/>
          <p:cNvSpPr/>
          <p:nvPr/>
        </p:nvSpPr>
        <p:spPr>
          <a:xfrm rot="10800000">
            <a:off x="3428992" y="4572008"/>
            <a:ext cx="2071702" cy="1214446"/>
          </a:xfrm>
          <a:prstGeom prst="wedgeRect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ая выноска 11"/>
          <p:cNvSpPr/>
          <p:nvPr/>
        </p:nvSpPr>
        <p:spPr>
          <a:xfrm rot="10800000">
            <a:off x="6215074" y="4572008"/>
            <a:ext cx="2071702" cy="1214446"/>
          </a:xfrm>
          <a:prstGeom prst="wedgeRect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572264" y="3143248"/>
            <a:ext cx="92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5" action="ppaction://hlinksldjump"/>
              </a:rPr>
              <a:t>1794 год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14348" y="4714884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Факельный телеграф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4714884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Оптический телеграф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43636" y="4714884"/>
            <a:ext cx="1857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Первая линия  оптического телеграфа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im1-tub-ru.yandex.net/i?id=11af191d2d0a8f5dc21cc70b63d04e89-81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0" y="1357298"/>
            <a:ext cx="642942" cy="1285884"/>
          </a:xfrm>
          <a:prstGeom prst="rect">
            <a:avLst/>
          </a:prstGeom>
          <a:noFill/>
        </p:spPr>
      </p:pic>
      <p:pic>
        <p:nvPicPr>
          <p:cNvPr id="2052" name="Picture 4" descr="http://im2-tub-ru.yandex.net/i?id=dbc61a9809913d947380dab459297a30-73-144&amp;n=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0100" y="1428736"/>
            <a:ext cx="1837846" cy="1214436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5429256" y="357166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solidFill>
                  <a:srgbClr val="7030A0"/>
                </a:solidFill>
              </a:rPr>
              <a:t>Первые шаги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2054" name="Picture 6" descr="http://lib.convdocs.org/pars_docs/refs/38/37213/37213_html_m534ce461.jpg"/>
          <p:cNvPicPr>
            <a:picLocks noChangeAspect="1" noChangeArrowheads="1"/>
          </p:cNvPicPr>
          <p:nvPr/>
        </p:nvPicPr>
        <p:blipFill>
          <a:blip r:embed="rId8" cstate="print"/>
          <a:srcRect t="12894" r="37747" b="9741"/>
          <a:stretch>
            <a:fillRect/>
          </a:stretch>
        </p:blipFill>
        <p:spPr bwMode="auto">
          <a:xfrm>
            <a:off x="6643702" y="1357298"/>
            <a:ext cx="750099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428596" y="285728"/>
          <a:ext cx="8286808" cy="6215106"/>
        </p:xfrm>
        <a:graphic>
          <a:graphicData uri="http://schemas.openxmlformats.org/presentationml/2006/ole">
            <p:oleObj spid="_x0000_s1025" name="Слайд" r:id="rId3" imgW="4570541" imgH="3427323" progId="PowerPoint.Slide.12">
              <p:embed/>
            </p:oleObj>
          </a:graphicData>
        </a:graphic>
      </p:graphicFrame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3929058" y="5786454"/>
            <a:ext cx="1785950" cy="642942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357157" y="285728"/>
          <a:ext cx="8382059" cy="6286544"/>
        </p:xfrm>
        <a:graphic>
          <a:graphicData uri="http://schemas.openxmlformats.org/presentationml/2006/ole">
            <p:oleObj spid="_x0000_s16385" name="Слайд" r:id="rId3" imgW="4570541" imgH="3427323" progId="PowerPoint.Slide.12">
              <p:embed/>
            </p:oleObj>
          </a:graphicData>
        </a:graphic>
      </p:graphicFrame>
      <p:sp>
        <p:nvSpPr>
          <p:cNvPr id="8" name="Стрелка влево 7">
            <a:hlinkClick r:id="rId4" action="ppaction://hlinksldjump"/>
          </p:cNvPr>
          <p:cNvSpPr/>
          <p:nvPr/>
        </p:nvSpPr>
        <p:spPr>
          <a:xfrm>
            <a:off x="3929058" y="5857892"/>
            <a:ext cx="1785950" cy="642942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357158" y="357166"/>
          <a:ext cx="8358246" cy="6215106"/>
        </p:xfrm>
        <a:graphic>
          <a:graphicData uri="http://schemas.openxmlformats.org/presentationml/2006/ole">
            <p:oleObj spid="_x0000_s17409" name="Слайд" r:id="rId3" imgW="4570541" imgH="3427323" progId="PowerPoint.Slide.12">
              <p:embed/>
            </p:oleObj>
          </a:graphicData>
        </a:graphic>
      </p:graphicFrame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2571736" y="5715016"/>
            <a:ext cx="1785950" cy="642942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357190"/>
          </a:xfrm>
        </p:spPr>
        <p:txBody>
          <a:bodyPr/>
          <a:lstStyle/>
          <a:p>
            <a:r>
              <a:rPr lang="ru-RU" sz="3200" i="1" dirty="0" smtClean="0"/>
              <a:t>Время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электрического</a:t>
            </a:r>
            <a:r>
              <a:rPr lang="ru-RU" dirty="0" smtClean="0"/>
              <a:t> </a:t>
            </a:r>
            <a:r>
              <a:rPr lang="ru-RU" sz="3200" i="1" dirty="0" smtClean="0"/>
              <a:t>телеграфа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72198" y="35716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solidFill>
                  <a:srgbClr val="7030A0"/>
                </a:solidFill>
              </a:rPr>
              <a:t>Перерождение</a:t>
            </a:r>
            <a:endParaRPr lang="ru-RU" i="1" dirty="0">
              <a:solidFill>
                <a:srgbClr val="7030A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00034" y="2928934"/>
            <a:ext cx="8215370" cy="1714512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785786" y="3214686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2357422" y="3214686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4000496" y="3286124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71538" y="3357562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2" action="ppaction://hlinksldjump"/>
              </a:rPr>
              <a:t>1832 год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571736" y="3429000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3" action="ppaction://hlinksldjump"/>
              </a:rPr>
              <a:t>1837 год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86248" y="3429000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4" action="ppaction://hlinksldjump"/>
              </a:rPr>
              <a:t>1854 год</a:t>
            </a:r>
            <a:endParaRPr lang="ru-RU" sz="2000" b="1" dirty="0"/>
          </a:p>
        </p:txBody>
      </p:sp>
      <p:sp>
        <p:nvSpPr>
          <p:cNvPr id="14" name="Овал 13">
            <a:hlinkClick r:id="rId5" action="ppaction://hlinksldjump"/>
          </p:cNvPr>
          <p:cNvSpPr/>
          <p:nvPr/>
        </p:nvSpPr>
        <p:spPr>
          <a:xfrm>
            <a:off x="5643570" y="3286124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hlinkClick r:id="rId6" action="ppaction://hlinksldjump"/>
          </p:cNvPr>
          <p:cNvSpPr/>
          <p:nvPr/>
        </p:nvSpPr>
        <p:spPr>
          <a:xfrm>
            <a:off x="7286644" y="3286124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857884" y="3500438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5" action="ppaction://hlinksldjump"/>
              </a:rPr>
              <a:t>1860 год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500958" y="3500438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6" action="ppaction://hlinksldjump"/>
              </a:rPr>
              <a:t>1861 год</a:t>
            </a:r>
            <a:endParaRPr lang="ru-RU" sz="2000" b="1" dirty="0"/>
          </a:p>
        </p:txBody>
      </p:sp>
      <p:pic>
        <p:nvPicPr>
          <p:cNvPr id="19" name="Picture 2" descr="Shilli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7224" y="1571612"/>
            <a:ext cx="1090202" cy="1447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6" descr="Samuel-Morz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43174" y="1643050"/>
            <a:ext cx="896970" cy="1320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" descr="Французский инженер-телеграфист Шарль Бурсель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14810" y="1619197"/>
            <a:ext cx="1000132" cy="126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Прямоугольник 21"/>
          <p:cNvSpPr/>
          <p:nvPr/>
        </p:nvSpPr>
        <p:spPr>
          <a:xfrm>
            <a:off x="571472" y="4500570"/>
            <a:ext cx="15001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Приборы с магнитными стрелками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428860" y="4500570"/>
            <a:ext cx="15001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Пишущие телеграфные приборы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143372" y="4572008"/>
            <a:ext cx="1214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Идея телефонирования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8434" name="Picture 2" descr="http://im3-tub-ru.yandex.net/i?id=a9b445e633f168734588973691f9d535-115-144&amp;n=2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00759" y="1714488"/>
            <a:ext cx="939171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Прямоугольник 25"/>
          <p:cNvSpPr/>
          <p:nvPr/>
        </p:nvSpPr>
        <p:spPr>
          <a:xfrm>
            <a:off x="5643570" y="4429132"/>
            <a:ext cx="13573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«Звук бегущий по проводам»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/>
          </a:p>
        </p:txBody>
      </p:sp>
      <p:pic>
        <p:nvPicPr>
          <p:cNvPr id="27" name="Picture 2" descr="JPRei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29520" y="1571612"/>
            <a:ext cx="857255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Прямоугольник 27"/>
          <p:cNvSpPr/>
          <p:nvPr/>
        </p:nvSpPr>
        <p:spPr>
          <a:xfrm>
            <a:off x="7215206" y="4500570"/>
            <a:ext cx="13818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Аппарат Рейса – отправная точка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00108"/>
            <a:ext cx="8229600" cy="43971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1832 год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1357298"/>
            <a:ext cx="2571768" cy="2125659"/>
          </a:xfrm>
        </p:spPr>
        <p:txBody>
          <a:bodyPr/>
          <a:lstStyle/>
          <a:p>
            <a:pPr lvl="0">
              <a:buNone/>
            </a:pPr>
            <a:r>
              <a:rPr lang="ru-RU" dirty="0" smtClean="0"/>
              <a:t>   </a:t>
            </a:r>
            <a:r>
              <a:rPr lang="ru-RU" sz="2400" dirty="0" smtClean="0"/>
              <a:t>Электрический телеграф создал русский физик П.Л.Шиллинг в 1832 году.</a:t>
            </a:r>
          </a:p>
          <a:p>
            <a:endParaRPr lang="ru-RU" dirty="0"/>
          </a:p>
        </p:txBody>
      </p:sp>
      <p:pic>
        <p:nvPicPr>
          <p:cNvPr id="19458" name="Picture 2" descr="Shill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71480"/>
            <a:ext cx="2381250" cy="3162301"/>
          </a:xfrm>
          <a:prstGeom prst="rect">
            <a:avLst/>
          </a:prstGeom>
          <a:noFill/>
        </p:spPr>
      </p:pic>
      <p:pic>
        <p:nvPicPr>
          <p:cNvPr id="19460" name="Picture 4" descr="Elektromagnitniy-telegraf-Shillin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428736"/>
            <a:ext cx="3048000" cy="17907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3995678"/>
            <a:ext cx="76438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Конструкция плода его стараний была такая: пять магнитных стрелок, подвешенные на шелковых нитях, двигались внутри «мультипликаторов</a:t>
            </a:r>
            <a:r>
              <a:rPr lang="ru-RU" dirty="0" smtClean="0"/>
              <a:t>». </a:t>
            </a:r>
          </a:p>
          <a:p>
            <a:endParaRPr lang="ru-RU" dirty="0"/>
          </a:p>
          <a:p>
            <a:r>
              <a:rPr lang="ru-RU" dirty="0" smtClean="0"/>
              <a:t>В </a:t>
            </a:r>
            <a:r>
              <a:rPr lang="ru-RU" dirty="0"/>
              <a:t>зависимости от направления тока магнитная стрелка шла в ту или иную сторону, а вместе со стрелкой поворачивался небольшой картонный диск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Используя </a:t>
            </a:r>
            <a:r>
              <a:rPr lang="ru-RU" dirty="0"/>
              <a:t>два направления тока и оригинальный </a:t>
            </a:r>
            <a:r>
              <a:rPr lang="ru-RU" dirty="0" smtClean="0"/>
              <a:t>код,  можно </a:t>
            </a:r>
            <a:r>
              <a:rPr lang="ru-RU" dirty="0"/>
              <a:t>было передавать все буквы алфавита и даже цифры.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857232"/>
            <a:ext cx="3723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Приборы с магнитными стрелками</a:t>
            </a:r>
            <a:endParaRPr lang="ru-RU" dirty="0"/>
          </a:p>
        </p:txBody>
      </p:sp>
      <p:sp>
        <p:nvSpPr>
          <p:cNvPr id="8" name="Стрелка влево 7">
            <a:hlinkClick r:id="rId4" action="ppaction://hlinksldjump"/>
          </p:cNvPr>
          <p:cNvSpPr/>
          <p:nvPr/>
        </p:nvSpPr>
        <p:spPr>
          <a:xfrm>
            <a:off x="7072330" y="6072206"/>
            <a:ext cx="1071570" cy="428628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1837 год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 Пишущие телеграфные приборы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1428736"/>
            <a:ext cx="3614734" cy="107157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Телеграф Морзе</a:t>
            </a:r>
            <a:endParaRPr lang="ru-RU" dirty="0"/>
          </a:p>
        </p:txBody>
      </p:sp>
      <p:pic>
        <p:nvPicPr>
          <p:cNvPr id="24578" name="Picture 2" descr="http://habrastorage.org/storage3/354/4a8/3aa/3544a83aaee1bb3f650af152960fc3a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000240"/>
            <a:ext cx="3429024" cy="26837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4786322"/>
            <a:ext cx="47863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Передатчиком аппарата Морзе является телеграфный ключ, приёмником — электромагнит, управляющий работой пишущего механизма.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57884" y="2143116"/>
            <a:ext cx="20717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Азбука </a:t>
            </a:r>
            <a:r>
              <a:rPr lang="ru-RU" dirty="0" smtClean="0"/>
              <a:t>Морзе</a:t>
            </a:r>
          </a:p>
          <a:p>
            <a:pPr fontAlgn="base"/>
            <a:r>
              <a:rPr lang="ru-RU" dirty="0" smtClean="0"/>
              <a:t>-</a:t>
            </a:r>
            <a:r>
              <a:rPr lang="ru-RU" dirty="0"/>
              <a:t>  телеграфный код  </a:t>
            </a:r>
            <a:r>
              <a:rPr lang="ru-RU" dirty="0" smtClean="0"/>
              <a:t>или  принятая условная система обозначений.</a:t>
            </a:r>
            <a:endParaRPr lang="ru-RU" dirty="0"/>
          </a:p>
        </p:txBody>
      </p:sp>
      <p:pic>
        <p:nvPicPr>
          <p:cNvPr id="24580" name="Picture 4" descr="http://habrastorage.org/storage3/fbf/bc4/9d9/fbfbc49d99d593b5ad2c9ad3b2de8aa8.jpg"/>
          <p:cNvPicPr>
            <a:picLocks noChangeAspect="1" noChangeArrowheads="1"/>
          </p:cNvPicPr>
          <p:nvPr/>
        </p:nvPicPr>
        <p:blipFill>
          <a:blip r:embed="rId3" cstate="print"/>
          <a:srcRect t="25584" r="56000"/>
          <a:stretch>
            <a:fillRect/>
          </a:stretch>
        </p:blipFill>
        <p:spPr bwMode="auto">
          <a:xfrm>
            <a:off x="5786446" y="3714752"/>
            <a:ext cx="2342041" cy="2714620"/>
          </a:xfrm>
          <a:prstGeom prst="rect">
            <a:avLst/>
          </a:prstGeom>
          <a:noFill/>
        </p:spPr>
      </p:pic>
      <p:pic>
        <p:nvPicPr>
          <p:cNvPr id="24582" name="Picture 6" descr="Samuel-Morz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428604"/>
            <a:ext cx="1091095" cy="1606092"/>
          </a:xfrm>
          <a:prstGeom prst="rect">
            <a:avLst/>
          </a:prstGeom>
          <a:noFill/>
        </p:spPr>
      </p:pic>
      <p:sp>
        <p:nvSpPr>
          <p:cNvPr id="9" name="Стрелка влево 8">
            <a:hlinkClick r:id="rId5" action="ppaction://hlinksldjump"/>
          </p:cNvPr>
          <p:cNvSpPr/>
          <p:nvPr/>
        </p:nvSpPr>
        <p:spPr>
          <a:xfrm>
            <a:off x="3857620" y="5929330"/>
            <a:ext cx="1071570" cy="428628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1854 год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В начале была идея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Шарль  </a:t>
            </a:r>
            <a:r>
              <a:rPr lang="ru-RU" dirty="0" err="1" smtClean="0"/>
              <a:t>Бурсель</a:t>
            </a: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sz="2000" dirty="0" smtClean="0"/>
              <a:t>(инженер – механик)</a:t>
            </a:r>
          </a:p>
          <a:p>
            <a:pPr algn="ctr">
              <a:buNone/>
            </a:pPr>
            <a:r>
              <a:rPr lang="ru-RU" dirty="0" smtClean="0"/>
              <a:t>- идея телефонирования</a:t>
            </a:r>
          </a:p>
          <a:p>
            <a:pPr algn="ctr">
              <a:buNone/>
            </a:pPr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335756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/>
              <a:t>но до практического осуществления телефонной связи он не дошёл. Ш. </a:t>
            </a:r>
            <a:r>
              <a:rPr lang="ru-RU" sz="2400" dirty="0" err="1"/>
              <a:t>Бурсель</a:t>
            </a:r>
            <a:r>
              <a:rPr lang="ru-RU" sz="2400" dirty="0"/>
              <a:t> был также первым, кто употребил слово «телефон</a:t>
            </a:r>
          </a:p>
        </p:txBody>
      </p:sp>
      <p:pic>
        <p:nvPicPr>
          <p:cNvPr id="25602" name="Picture 2" descr="Французский инженер-телеграфист Шарль Бурсе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642918"/>
            <a:ext cx="1714480" cy="21716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000892" y="928670"/>
            <a:ext cx="17144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ИДЕЯ:  </a:t>
            </a:r>
          </a:p>
          <a:p>
            <a:r>
              <a:rPr lang="ru-RU" dirty="0" smtClean="0"/>
              <a:t>на </a:t>
            </a:r>
            <a:r>
              <a:rPr lang="ru-RU" dirty="0"/>
              <a:t>станции, которая получает электрические сигналы, достаточно воспроизвести их должным образом. И тогда получится звук человеческой речи. Такой же, как на передающей станции.</a:t>
            </a: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3929058" y="5929330"/>
            <a:ext cx="1071570" cy="428628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1860 год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rgbClr val="C00000"/>
                </a:solidFill>
              </a:rPr>
              <a:t>«звук бегущий по проводам»</a:t>
            </a:r>
            <a:br>
              <a:rPr lang="ru-RU" sz="2400" dirty="0" smtClean="0">
                <a:solidFill>
                  <a:srgbClr val="C00000"/>
                </a:solidFill>
              </a:rPr>
            </a:b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 </a:t>
            </a:r>
            <a:r>
              <a:rPr lang="ru-RU" u="sng" dirty="0" smtClean="0">
                <a:hlinkClick r:id="rId2" tooltip="Антонио Меуччи"/>
              </a:rPr>
              <a:t>Антонио </a:t>
            </a:r>
            <a:r>
              <a:rPr lang="ru-RU" u="sng" dirty="0" err="1" smtClean="0">
                <a:hlinkClick r:id="rId2" tooltip="Антонио Меуччи"/>
              </a:rPr>
              <a:t>Меуччи</a:t>
            </a:r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ru-RU" dirty="0" smtClean="0"/>
              <a:t>продемонстрировал устройство, которое могло передавать звуки по проводам, и названное </a:t>
            </a:r>
            <a:r>
              <a:rPr lang="ru-RU" dirty="0" err="1" smtClean="0"/>
              <a:t>им</a:t>
            </a:r>
            <a:r>
              <a:rPr lang="ru-RU" i="1" dirty="0" err="1" smtClean="0"/>
              <a:t>Telectrophon</a:t>
            </a:r>
            <a:r>
              <a:rPr lang="ru-RU" dirty="0" smtClean="0"/>
              <a:t>. </a:t>
            </a:r>
          </a:p>
          <a:p>
            <a:pPr algn="ctr">
              <a:buNone/>
            </a:pPr>
            <a:r>
              <a:rPr lang="ru-RU" dirty="0" err="1" smtClean="0"/>
              <a:t>Меуччи</a:t>
            </a:r>
            <a:r>
              <a:rPr lang="ru-RU" dirty="0" smtClean="0"/>
              <a:t> подал заявку на патент своего изобретения в 1871 году.</a:t>
            </a:r>
          </a:p>
          <a:p>
            <a:endParaRPr lang="ru-RU" dirty="0"/>
          </a:p>
        </p:txBody>
      </p:sp>
      <p:pic>
        <p:nvPicPr>
          <p:cNvPr id="26627" name="Picture 3" descr="http://im3-tub-ru.yandex.net/i?id=a9b445e633f168734588973691f9d535-115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500042"/>
            <a:ext cx="1104900" cy="14287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42976" y="5214950"/>
            <a:ext cx="6572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Долгое время именно Александр Белл считался официальным изобретателем телефона и только 11 июня 2002 года Конгресс США в резолюции №269 признал право изобретения телефона за Антонио </a:t>
            </a:r>
            <a:r>
              <a:rPr lang="ru-RU" dirty="0" err="1" smtClean="0"/>
              <a:t>Меуччи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Стрелка влево 6">
            <a:hlinkClick r:id="rId4" action="ppaction://hlinksldjump"/>
          </p:cNvPr>
          <p:cNvSpPr/>
          <p:nvPr/>
        </p:nvSpPr>
        <p:spPr>
          <a:xfrm>
            <a:off x="7643834" y="6072206"/>
            <a:ext cx="1071570" cy="428628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1861 год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аппарат Рейса – отправная точка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2800" dirty="0" smtClean="0"/>
              <a:t>Иоганн Филипп Рейс</a:t>
            </a:r>
          </a:p>
          <a:p>
            <a:pPr algn="ctr">
              <a:buNone/>
            </a:pPr>
            <a:r>
              <a:rPr lang="ru-RU" sz="2000" dirty="0" smtClean="0"/>
              <a:t> продемонстрировал  устройство, которое также могло передавать </a:t>
            </a:r>
            <a:r>
              <a:rPr lang="ru-RU" sz="2000" b="1" dirty="0" smtClean="0"/>
              <a:t>музыкальные тона и человеческую речь по проводам</a:t>
            </a:r>
            <a:r>
              <a:rPr lang="ru-RU" sz="2000" dirty="0" smtClean="0"/>
              <a:t>.</a:t>
            </a:r>
          </a:p>
          <a:p>
            <a:pPr algn="ctr">
              <a:buNone/>
            </a:pPr>
            <a:r>
              <a:rPr lang="ru-RU" sz="2000" dirty="0" smtClean="0"/>
              <a:t> Аппарат имел </a:t>
            </a:r>
            <a:r>
              <a:rPr lang="ru-RU" sz="2000" b="1" u="sng" dirty="0" smtClean="0"/>
              <a:t>микрофон</a:t>
            </a:r>
            <a:r>
              <a:rPr lang="ru-RU" sz="2000" dirty="0" smtClean="0"/>
              <a:t> оригинальной конструкции, источник питания (гальваническую батарею) и динамик.</a:t>
            </a:r>
          </a:p>
          <a:p>
            <a:pPr algn="ctr">
              <a:buNone/>
            </a:pPr>
            <a:r>
              <a:rPr lang="ru-RU" sz="2000" dirty="0" smtClean="0"/>
              <a:t> Сам Рейс назвал сконструированное им устройство </a:t>
            </a:r>
            <a:r>
              <a:rPr lang="ru-RU" sz="2000" i="1" dirty="0" err="1" smtClean="0"/>
              <a:t>Telephon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  <p:pic>
        <p:nvPicPr>
          <p:cNvPr id="27650" name="Picture 2" descr="JPRe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4214818"/>
            <a:ext cx="1333497" cy="2000247"/>
          </a:xfrm>
          <a:prstGeom prst="rect">
            <a:avLst/>
          </a:prstGeom>
          <a:noFill/>
        </p:spPr>
      </p:pic>
      <p:pic>
        <p:nvPicPr>
          <p:cNvPr id="27652" name="Picture 4" descr="https://upload.wikimedia.org/wikipedia/commons/thumb/3/38/Johann_Philipp_Reis_telephone.jpg/220px-Johann_Philipp_Reis_teleph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143380"/>
            <a:ext cx="2982665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357190"/>
          </a:xfrm>
        </p:spPr>
        <p:txBody>
          <a:bodyPr/>
          <a:lstStyle/>
          <a:p>
            <a:r>
              <a:rPr lang="ru-RU" sz="3200" i="1" dirty="0" smtClean="0"/>
              <a:t>Время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«говорящего» </a:t>
            </a:r>
            <a:r>
              <a:rPr lang="ru-RU" sz="3200" i="1" dirty="0" smtClean="0"/>
              <a:t>телеграфа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861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43504" y="35716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solidFill>
                  <a:srgbClr val="7030A0"/>
                </a:solidFill>
              </a:rPr>
              <a:t>Начало  эпохи телефонов</a:t>
            </a:r>
            <a:endParaRPr lang="ru-RU" i="1" dirty="0">
              <a:solidFill>
                <a:srgbClr val="7030A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00034" y="2928934"/>
            <a:ext cx="8215370" cy="1714512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hlinkClick r:id="rId2" action="ppaction://hlinksldjump"/>
          </p:cNvPr>
          <p:cNvSpPr/>
          <p:nvPr/>
        </p:nvSpPr>
        <p:spPr>
          <a:xfrm>
            <a:off x="857224" y="3214686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3714744" y="3214686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6357950" y="3214686"/>
            <a:ext cx="1428760" cy="107157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00100" y="3429000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2" action="ppaction://hlinksldjump"/>
              </a:rPr>
              <a:t>1876 год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29058" y="3429000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3" action="ppaction://hlinksldjump"/>
              </a:rPr>
              <a:t>1877 год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43702" y="3429000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hlinkClick r:id="rId4" action="ppaction://hlinksldjump"/>
              </a:rPr>
              <a:t>1878 год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85786" y="621508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1506" name="Picture 2" descr="Alexander Graham Be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1500174"/>
            <a:ext cx="1172299" cy="1523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http://i.pixs.ru/storage/9/4/9/723djpg_7977789_98529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1643050"/>
            <a:ext cx="1605237" cy="1353750"/>
          </a:xfrm>
          <a:prstGeom prst="rect">
            <a:avLst/>
          </a:prstGeom>
          <a:noFill/>
        </p:spPr>
      </p:pic>
      <p:pic>
        <p:nvPicPr>
          <p:cNvPr id="16" name="Picture 2" descr="Томас Эдисон и говорящая машина из ребра &quot; WWW.OPEN.AZ - ОТКРОЙ ДЛЯ СЕБЯ АЗЕРБАЙДЖАН!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12" y="1643050"/>
            <a:ext cx="1537759" cy="1404929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714348" y="4929198"/>
            <a:ext cx="2000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А. Белл и его  телефон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857760"/>
            <a:ext cx="2500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Фирма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«</a:t>
            </a:r>
            <a:r>
              <a:rPr lang="ru-RU" sz="2000" b="1" dirty="0" smtClean="0">
                <a:solidFill>
                  <a:srgbClr val="C00000"/>
                </a:solidFill>
              </a:rPr>
              <a:t>Сименс и </a:t>
            </a:r>
            <a:r>
              <a:rPr lang="ru-RU" sz="2000" b="1" dirty="0" err="1" smtClean="0">
                <a:solidFill>
                  <a:srgbClr val="C00000"/>
                </a:solidFill>
              </a:rPr>
              <a:t>Гальске</a:t>
            </a:r>
            <a:r>
              <a:rPr lang="ru-RU" sz="2000" b="1" dirty="0" smtClean="0">
                <a:solidFill>
                  <a:srgbClr val="C00000"/>
                </a:solidFill>
              </a:rPr>
              <a:t>»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и ее телефоны</a:t>
            </a:r>
            <a:r>
              <a:rPr lang="ru-RU" sz="2000" b="1" dirty="0">
                <a:solidFill>
                  <a:srgbClr val="C00000"/>
                </a:solidFill>
              </a:rPr>
              <a:t>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86512" y="5000636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Томас Эдисон и его угольный микрофон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 1876 г. Александр Белл </a:t>
            </a:r>
          </a:p>
          <a:p>
            <a:pPr algn="ctr">
              <a:buNone/>
            </a:pPr>
            <a:r>
              <a:rPr lang="ru-RU" sz="2400" dirty="0" smtClean="0"/>
              <a:t>изобрел  телефон - это  стало началом эпохи аналоговых сигналов и систем передачи.</a:t>
            </a:r>
            <a:endParaRPr lang="ru-RU" sz="2400" dirty="0"/>
          </a:p>
        </p:txBody>
      </p:sp>
      <p:pic>
        <p:nvPicPr>
          <p:cNvPr id="28676" name="Picture 4" descr="http://im1-tub-ru.yandex.net/i?id=df8be93f6bb95cb3c7833cef4933eab4-95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71678"/>
            <a:ext cx="1285884" cy="2411033"/>
          </a:xfrm>
          <a:prstGeom prst="rect">
            <a:avLst/>
          </a:prstGeom>
          <a:noFill/>
        </p:spPr>
      </p:pic>
      <p:pic>
        <p:nvPicPr>
          <p:cNvPr id="28678" name="Picture 6" descr="http://im1-tub-ru.yandex.net/i?id=66ebb9cb34773be3153ee941b192ed6f-20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000240"/>
            <a:ext cx="2362217" cy="228601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143116"/>
            <a:ext cx="392907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Трубка Белла служила по очереди и для передачи, и для приёма человеческой речи. В телефоне А. Белла не было </a:t>
            </a:r>
            <a:r>
              <a:rPr lang="ru-RU" sz="2400" dirty="0" smtClean="0"/>
              <a:t>звонка.  </a:t>
            </a:r>
            <a:r>
              <a:rPr lang="ru-RU" sz="2400" dirty="0"/>
              <a:t>Вызов абонента производился через трубку при помощи </a:t>
            </a:r>
            <a:r>
              <a:rPr lang="ru-RU" sz="2400" dirty="0" smtClean="0"/>
              <a:t> свистка. </a:t>
            </a:r>
          </a:p>
          <a:p>
            <a:r>
              <a:rPr lang="ru-RU" sz="2400" dirty="0" smtClean="0"/>
              <a:t>Дальность </a:t>
            </a:r>
            <a:r>
              <a:rPr lang="ru-RU" sz="2400" dirty="0"/>
              <a:t>действия этой линии не превышала 500 метров. </a:t>
            </a:r>
          </a:p>
        </p:txBody>
      </p:sp>
      <p:sp>
        <p:nvSpPr>
          <p:cNvPr id="9" name="Стрелка влево 8">
            <a:hlinkClick r:id="rId4" action="ppaction://hlinksldjump"/>
          </p:cNvPr>
          <p:cNvSpPr/>
          <p:nvPr/>
        </p:nvSpPr>
        <p:spPr>
          <a:xfrm>
            <a:off x="7072330" y="6072206"/>
            <a:ext cx="1071570" cy="428628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1877 год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Петербургский завод немецкой фирмы  «Сименс и </a:t>
            </a:r>
            <a:r>
              <a:rPr lang="ru-RU" sz="2400" dirty="0" err="1" smtClean="0"/>
              <a:t>Гальске</a:t>
            </a:r>
            <a:r>
              <a:rPr lang="ru-RU" sz="2400" dirty="0" smtClean="0"/>
              <a:t>» начал изготавливать телефонные аппараты с двумя телефонными трубками — одна для приёма другая для передачи речи.</a:t>
            </a:r>
          </a:p>
          <a:p>
            <a:pPr algn="ctr"/>
            <a:endParaRPr lang="ru-RU" sz="2800" dirty="0"/>
          </a:p>
        </p:txBody>
      </p:sp>
      <p:pic>
        <p:nvPicPr>
          <p:cNvPr id="29698" name="Picture 2" descr="http://i.pixs.ru/storage/9/4/9/723djpg_7977789_98529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857496"/>
            <a:ext cx="3857652" cy="3253286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7072330" y="6072206"/>
            <a:ext cx="1071570" cy="428628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1878 год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Томас Эдисон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500175"/>
            <a:ext cx="6043626" cy="2571768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/>
              <a:t>изобрёл  </a:t>
            </a:r>
            <a:r>
              <a:rPr lang="ru-RU" sz="2800" b="1" u="sng" dirty="0" smtClean="0"/>
              <a:t>угольный микрофон</a:t>
            </a:r>
            <a:r>
              <a:rPr lang="ru-RU" sz="2800" dirty="0" smtClean="0"/>
              <a:t> с угольным порошком, который практически без изменений широко использовался до начала 1990-х годов, а в некоторых местах работает до сих пор.</a:t>
            </a:r>
            <a:endParaRPr lang="ru-RU" sz="2800" dirty="0"/>
          </a:p>
        </p:txBody>
      </p:sp>
      <p:pic>
        <p:nvPicPr>
          <p:cNvPr id="30722" name="Picture 2" descr="Томас Эдисон и говорящая машина из ребра &quot; WWW.OPEN.AZ - ОТКРОЙ ДЛЯ СЕБЯ АЗЕРБАЙДЖАН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286256"/>
            <a:ext cx="2163296" cy="1976433"/>
          </a:xfrm>
          <a:prstGeom prst="rect">
            <a:avLst/>
          </a:prstGeom>
          <a:noFill/>
        </p:spPr>
      </p:pic>
      <p:pic>
        <p:nvPicPr>
          <p:cNvPr id="30724" name="Picture 4" descr="Первые прототипы хорошо известных устройств и технологий &quot; Интересности каждый день. Развлекательный портал &quot; omg.k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286256"/>
            <a:ext cx="2510891" cy="1947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357190"/>
          </a:xfrm>
        </p:spPr>
        <p:txBody>
          <a:bodyPr/>
          <a:lstStyle/>
          <a:p>
            <a:r>
              <a:rPr lang="ru-RU" sz="3200" i="1" dirty="0" smtClean="0"/>
              <a:t>Время </a:t>
            </a:r>
            <a:r>
              <a:rPr lang="ru-RU" sz="3200" i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новых технологий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861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43504" y="35716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solidFill>
                  <a:srgbClr val="7030A0"/>
                </a:solidFill>
              </a:rPr>
              <a:t>«Пошло – поехало»</a:t>
            </a:r>
            <a:endParaRPr lang="ru-RU" i="1" dirty="0">
              <a:solidFill>
                <a:srgbClr val="7030A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00034" y="1857364"/>
            <a:ext cx="8215370" cy="2286016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14348" y="2143116"/>
            <a:ext cx="1643074" cy="171451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85786" y="621508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28662" y="2428868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Электрический микрофон</a:t>
            </a:r>
            <a:endParaRPr lang="ru-RU" b="1" dirty="0"/>
          </a:p>
        </p:txBody>
      </p:sp>
      <p:sp>
        <p:nvSpPr>
          <p:cNvPr id="21" name="Овал 20"/>
          <p:cNvSpPr/>
          <p:nvPr/>
        </p:nvSpPr>
        <p:spPr>
          <a:xfrm>
            <a:off x="2000232" y="2143116"/>
            <a:ext cx="1643074" cy="171451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357554" y="2143116"/>
            <a:ext cx="1643074" cy="171451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714876" y="2143116"/>
            <a:ext cx="1643074" cy="171451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2214546" y="2500306"/>
            <a:ext cx="1143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Громкая связь</a:t>
            </a:r>
            <a:endParaRPr lang="ru-RU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643306" y="2500306"/>
            <a:ext cx="1357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Тоновый набор</a:t>
            </a:r>
            <a:endParaRPr lang="ru-RU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857752" y="2500306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IP </a:t>
            </a:r>
            <a:r>
              <a:rPr lang="ru-RU" b="1" dirty="0" smtClean="0"/>
              <a:t>– телефония,</a:t>
            </a:r>
          </a:p>
          <a:p>
            <a:endParaRPr lang="ru-RU" b="1" dirty="0"/>
          </a:p>
        </p:txBody>
      </p:sp>
      <p:sp>
        <p:nvSpPr>
          <p:cNvPr id="27" name="Овал 26"/>
          <p:cNvSpPr/>
          <p:nvPr/>
        </p:nvSpPr>
        <p:spPr>
          <a:xfrm>
            <a:off x="6072198" y="2143116"/>
            <a:ext cx="1643074" cy="171451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143768" y="2143116"/>
            <a:ext cx="1643074" cy="171451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929190" y="3143248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ISDN</a:t>
            </a:r>
            <a:r>
              <a:rPr lang="ru-RU" dirty="0"/>
              <a:t>,  </a:t>
            </a:r>
            <a:r>
              <a:rPr lang="en-US" dirty="0"/>
              <a:t>DSL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143636" y="2714620"/>
            <a:ext cx="10361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Сотовая </a:t>
            </a:r>
          </a:p>
          <a:p>
            <a:r>
              <a:rPr lang="ru-RU" b="1" dirty="0" smtClean="0"/>
              <a:t>связь</a:t>
            </a:r>
            <a:endParaRPr lang="ru-RU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7500958" y="2786058"/>
            <a:ext cx="661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DEST</a:t>
            </a:r>
            <a:endParaRPr lang="ru-RU" b="1" dirty="0"/>
          </a:p>
        </p:txBody>
      </p:sp>
      <p:pic>
        <p:nvPicPr>
          <p:cNvPr id="32" name="Рисунок 31" descr="http://1.bp.blogspot.com/-PYbnsrnNIHg/UWhq-PpbfBI/AAAAAAAAAqE/T6o7UcF9p9g/s1600/motorola+1989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143380"/>
            <a:ext cx="1738314" cy="1414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http://1.bp.blogspot.com/-6CM_pt9kEVM/UWhszIzlknI/AAAAAAAAAqU/8kUMJ2yMNf0/s1600/simon_19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4071942"/>
            <a:ext cx="1285876" cy="230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3" descr="http://4.bp.blogspot.com/-dNPk3FDUqlQ/UWhsoy_Q8II/AAAAAAAAAqQ/ECCSY87RhW0/s1600/cellphone-%25281995%25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4071942"/>
            <a:ext cx="1238248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 descr="http://4.bp.blogspot.com/--8n0_WwfoJo/UWhtnLgiEmI/AAAAAAAAAqc/-JbpySfkAmc/s1600/nokia9000-(1996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4071942"/>
            <a:ext cx="1857388" cy="1490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 descr="http://1.bp.blogspot.com/-NW7OkZ2xloo/UWht6-fR6aI/AAAAAAAAAqk/qCq-R7nGDdw/s1600/dsc01274vw-(1997)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4143380"/>
            <a:ext cx="1952628" cy="1743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И наконец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1600201"/>
            <a:ext cx="2643206" cy="1971676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/>
              <a:t>Время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смартфонов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://2.bp.blogspot.com/-pKXRArlLrPA/UWh2Z3n6bSI/AAAAAAAAAsE/OvE17jsLnlY/s1600/apple-iphone-(2007)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00174"/>
            <a:ext cx="2571768" cy="227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2.bp.blogspot.com/-8roMYmGqa7Q/UWh56ihC37I/AAAAAAAAAss/zCt1OzGPtJ8/s1600/nokia-lumia-800-(2012)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643051"/>
            <a:ext cx="261937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43636" y="3857628"/>
            <a:ext cx="235743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2012 </a:t>
            </a:r>
            <a:r>
              <a:rPr lang="ru-RU" dirty="0"/>
              <a:t>году появилась </a:t>
            </a:r>
            <a:r>
              <a:rPr lang="ru-RU" dirty="0" err="1"/>
              <a:t>Nokia</a:t>
            </a:r>
            <a:r>
              <a:rPr lang="ru-RU" dirty="0"/>
              <a:t> </a:t>
            </a:r>
            <a:r>
              <a:rPr lang="ru-RU" dirty="0" err="1"/>
              <a:t>Lumia</a:t>
            </a:r>
            <a:r>
              <a:rPr lang="ru-RU" dirty="0"/>
              <a:t> 800, которая работает на операционной системе </a:t>
            </a:r>
            <a:r>
              <a:rPr lang="ru-RU" dirty="0" err="1"/>
              <a:t>Windows</a:t>
            </a:r>
            <a:r>
              <a:rPr lang="ru-RU" dirty="0"/>
              <a:t> 7 </a:t>
            </a:r>
            <a:r>
              <a:rPr lang="ru-RU" dirty="0" err="1"/>
              <a:t>Mobile</a:t>
            </a:r>
            <a:r>
              <a:rPr lang="ru-RU" dirty="0"/>
              <a:t> </a:t>
            </a:r>
            <a:r>
              <a:rPr lang="ru-RU" dirty="0" err="1"/>
              <a:t>Edition</a:t>
            </a:r>
            <a:r>
              <a:rPr lang="ru-RU" dirty="0"/>
              <a:t> OS.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4000504"/>
            <a:ext cx="26431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    В 2007, компания </a:t>
            </a:r>
            <a:r>
              <a:rPr lang="ru-RU" dirty="0" err="1"/>
              <a:t>Apple</a:t>
            </a:r>
            <a:r>
              <a:rPr lang="ru-RU" dirty="0"/>
              <a:t> </a:t>
            </a:r>
            <a:r>
              <a:rPr lang="ru-RU" dirty="0" err="1"/>
              <a:t>Inc</a:t>
            </a:r>
            <a:r>
              <a:rPr lang="ru-RU" dirty="0"/>
              <a:t> представила миру первый </a:t>
            </a:r>
            <a:r>
              <a:rPr lang="ru-RU" dirty="0" err="1"/>
              <a:t>iPhone</a:t>
            </a:r>
            <a:r>
              <a:rPr lang="ru-RU" dirty="0"/>
              <a:t>, который стал первым в мире смартфоном с сенсорным экраном, использующим передовые технологии.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Остается ждать и удивляться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000" dirty="0" smtClean="0"/>
              <a:t> </a:t>
            </a:r>
            <a:r>
              <a:rPr lang="ru-RU" sz="2400" dirty="0" smtClean="0"/>
              <a:t> Никто не мог предположить, что за такое короткое время эволюции,  телефон сделает скачок от простой альтернативы стационарному телефону, к полноценному мини-компьютеру с GPS-модулем и FM-радио, имеющий возможность серфинга сайтов в интернете, и при этом спокойно помещается в нашем кармане.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 </a:t>
            </a:r>
          </a:p>
          <a:p>
            <a:pPr algn="ctr">
              <a:buNone/>
            </a:pPr>
            <a:r>
              <a:rPr lang="ru-RU" sz="2400" b="1" dirty="0" smtClean="0"/>
              <a:t>Да, мобильные телефоны мощно эволюционировали с точки зрения их формы, производительности и функционала и будет продолжать развиваться далее и далее в будущем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Тема21</Template>
  <TotalTime>180</TotalTime>
  <Words>421</Words>
  <Application>Microsoft Office PowerPoint</Application>
  <PresentationFormat>Экран (4:3)</PresentationFormat>
  <Paragraphs>97</Paragraphs>
  <Slides>18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Тема21</vt:lpstr>
      <vt:lpstr>Слайд</vt:lpstr>
      <vt:lpstr>Слайд 1</vt:lpstr>
      <vt:lpstr>Время оптического телеграфа</vt:lpstr>
      <vt:lpstr>Слайд 3</vt:lpstr>
      <vt:lpstr>Слайд 4</vt:lpstr>
      <vt:lpstr>Слайд 5</vt:lpstr>
      <vt:lpstr>Время электрического телеграфа</vt:lpstr>
      <vt:lpstr>1832 год  </vt:lpstr>
      <vt:lpstr>1837 год  Пишущие телеграфные приборы</vt:lpstr>
      <vt:lpstr>1854 год В начале была идея </vt:lpstr>
      <vt:lpstr>1860 год «звук бегущий по проводам» </vt:lpstr>
      <vt:lpstr>1861 год аппарат Рейса – отправная точка</vt:lpstr>
      <vt:lpstr>Время «говорящего» телеграфа</vt:lpstr>
      <vt:lpstr>Слайд 13</vt:lpstr>
      <vt:lpstr>1877 год</vt:lpstr>
      <vt:lpstr>1878 год Томас Эдисон</vt:lpstr>
      <vt:lpstr>Время  новых технологий</vt:lpstr>
      <vt:lpstr>И наконец</vt:lpstr>
      <vt:lpstr>Остается ждать и удивляться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Игровой номер 15f601 Команда  «Веселые Эйнштейны 2»</dc:title>
  <dc:creator>Dream Admin</dc:creator>
  <cp:lastModifiedBy>Мой</cp:lastModifiedBy>
  <cp:revision>21</cp:revision>
  <dcterms:created xsi:type="dcterms:W3CDTF">2014-11-19T15:04:57Z</dcterms:created>
  <dcterms:modified xsi:type="dcterms:W3CDTF">2015-06-14T18:23:39Z</dcterms:modified>
</cp:coreProperties>
</file>