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8" r:id="rId3"/>
  </p:sldMasterIdLst>
  <p:notesMasterIdLst>
    <p:notesMasterId r:id="rId42"/>
  </p:notesMasterIdLst>
  <p:sldIdLst>
    <p:sldId id="29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4" r:id="rId38"/>
    <p:sldId id="290" r:id="rId39"/>
    <p:sldId id="291" r:id="rId40"/>
    <p:sldId id="292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A029924-6F89-4B40-84CF-542514AC2F7A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65FFDE-F5CF-449E-8A8F-2CA4E7688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09A0D8-202B-462C-BC85-34DD1EFC8F3E}" type="slidenum">
              <a:rPr lang="ru-RU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9689" y="694501"/>
            <a:ext cx="4818622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116" y="4342500"/>
            <a:ext cx="5485768" cy="41145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38B7B-057F-43CA-A160-A37255DC3C53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577A2-5BA2-4743-8FC5-DA11D5706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14606-3729-4CFA-9FA2-B51677F38540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71532-8F5D-49DF-8AE8-92F9BB15A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44F77-5F8D-4FDA-8E16-41C4D4D332DA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6B96F-DE74-4291-8700-85E845332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C72DE-BA11-4EC4-B87A-F7402C131328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2F8CC-F407-4DBA-8FA5-448BAC8E13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D8325-1F3B-4323-A76E-DFAE3BA0FD82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B7C6-C068-4553-B0E5-B8B204667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384D-405C-41AE-BA79-7C70629714FF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AF04-767D-4A14-9CA0-98631D677D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BF570-4E2B-45FF-B355-7DE4F93000C6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74228-DD7D-4529-99CE-81D30B534D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64A7C-5076-46AA-A768-040934607D3B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43486-929A-4552-A54D-C5701FFBE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27AE7-295E-4F2E-876D-4798E777899D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93AE1-D729-4351-B6CA-256D4D9B37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C1E1E-7FAD-4EA0-B017-A8FE4117A284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D9B85-FC72-48E1-B2E9-6B11305CF9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E9F6F-3563-4FE8-8E2B-FB304E33E08E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88B2C-2B4B-4F0E-9CAB-1FAE24E49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ja-JP" smtClean="0"/>
              <a:t>Образец подзаголовка</a:t>
            </a:r>
            <a:endParaRPr lang="ja-JP" altLang="en-US" dirty="0"/>
          </a:p>
        </p:txBody>
      </p:sp>
      <p:sp>
        <p:nvSpPr>
          <p:cNvPr id="4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FC20EBF-2234-4D70-A70A-715A81A95D06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91A3118-EA85-49D5-B698-AE74694CBD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154047-83D9-4DD1-B83F-CF869FCFC8FE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F62ED4B-285A-4501-9745-7BF8F6958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739B93F3-3094-434A-8BEA-9459EB0188DF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7183A3E2-C1D6-4141-A1DD-651FFDB75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C717458-99CE-4D7F-91E9-F951381761A3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A66DA2-BFAB-460A-B606-9C4993BDA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ja-JP" smtClean="0"/>
              <a:t>Образец заголовка</a:t>
            </a:r>
            <a:endParaRPr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ADDE254-0DF5-412B-B46D-5BF701653E00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737A4F-B66B-48DE-8EAC-06CEE2BF9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CBE7FB2-2888-4D15-AC50-6B6E5FE8DCCB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EB9DE9C-13A2-4059-8D60-1BE97B49C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A907612-5291-444F-AE71-0F74BFD20BE1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8A19E20-849C-4BFC-B30E-7B38DF061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ja-JP" smtClean="0"/>
              <a:t>Образец заголовка</a:t>
            </a:r>
            <a:endParaRPr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BCAFB8A-9106-4580-8581-357C0F697BF5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0C82F95-1166-42A8-88E6-D04D3550B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ja-JP" noProof="0" smtClean="0"/>
              <a:t>Вставка рисунка</a:t>
            </a:r>
            <a:endParaRPr lang="ja-JP" altLang="en-US" noProof="0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2A177DA-721E-449B-8821-A031A115F0FA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1F14E35-1F30-4CBF-961E-55C5C355C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4B3A39-622E-457A-BEEF-2D60D566C4C2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44476DF-99FA-4125-81CA-27DFBB55E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ru-RU" altLang="ja-JP" smtClean="0"/>
              <a:t>Образец заголовка</a:t>
            </a:r>
            <a:endParaRPr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63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F47B9EE-451A-494D-B1EB-C94B78428FEF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06B299D-28BB-49B2-ABCF-ECF2331C0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altLang="ja-JP" smtClean="0"/>
              <a:t>Образец заголовка</a:t>
            </a:r>
            <a:endParaRPr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ja-JP" smtClean="0"/>
              <a:t>Образец подзаголовка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2AB8DDB-3CFE-445C-8410-9891360810FF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A2A3BC6-F340-41B0-9397-1A1FC3EAA6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77805-9D2E-49FC-8B52-FE6E49F6B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3A264-3795-487F-8AB0-D86999B09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A7BA1-960E-461F-8AF3-B10390F35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E4DEE-F1DF-442D-B946-EC473D1D8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EC9F-C7B7-4264-BF6A-D3F76FFE3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D57DE-F496-4370-82C1-3ECCBE1E9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DC7AB-6F34-4DAB-B619-1E66EA0A05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A5BBF-9488-43F2-9345-A470B3E9B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5FDF-F327-4A20-83BA-3363525FC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350E0-2A02-4F51-81B0-251C5B06B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51F70-25CE-4F93-AD46-218C5CAF2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939CFE-53FC-4E6C-B8B1-7E9579BF6DAE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2441C0-FC83-4E0D-BE10-0BFF6CD89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  <a:p>
            <a:pPr lvl="5"/>
            <a:r>
              <a:rPr lang="ja-JP" altLang="en-US" dirty="0" smtClean="0"/>
              <a:t>第</a:t>
            </a:r>
            <a:r>
              <a:rPr lang="en-US" altLang="ja-JP" dirty="0" smtClean="0"/>
              <a:t>6</a:t>
            </a:r>
            <a:r>
              <a:rPr lang="ja-JP" altLang="en-US" dirty="0" smtClean="0"/>
              <a:t>レベル</a:t>
            </a:r>
          </a:p>
          <a:p>
            <a:pPr lvl="6"/>
            <a:r>
              <a:rPr lang="ja-JP" altLang="en-US" dirty="0" smtClean="0"/>
              <a:t>第</a:t>
            </a:r>
            <a:r>
              <a:rPr lang="en-US" altLang="ja-JP" dirty="0" smtClean="0"/>
              <a:t>7</a:t>
            </a:r>
            <a:r>
              <a:rPr lang="ja-JP" altLang="en-US" dirty="0" smtClean="0"/>
              <a:t>レベル</a:t>
            </a:r>
          </a:p>
          <a:p>
            <a:pPr lvl="7"/>
            <a:r>
              <a:rPr lang="ja-JP" altLang="en-US" dirty="0" smtClean="0"/>
              <a:t>第</a:t>
            </a:r>
            <a:r>
              <a:rPr lang="en-US" altLang="ja-JP" dirty="0" smtClean="0"/>
              <a:t>8</a:t>
            </a:r>
            <a:r>
              <a:rPr lang="ja-JP" altLang="en-US" dirty="0" smtClean="0"/>
              <a:t>レベル</a:t>
            </a:r>
          </a:p>
          <a:p>
            <a:pPr lvl="8"/>
            <a:r>
              <a:rPr lang="ja-JP" altLang="en-US" dirty="0" smtClean="0"/>
              <a:t>第</a:t>
            </a:r>
            <a:r>
              <a:rPr lang="en-US" altLang="ja-JP" dirty="0" smtClean="0"/>
              <a:t>9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 smtClean="0"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B049483-79D8-4D13-A833-3AA3DD467730}" type="datetimeFigureOut">
              <a:rPr lang="ru-RU"/>
              <a:pPr>
                <a:defRPr/>
              </a:pPr>
              <a:t>08.03.2015</a:t>
            </a:fld>
            <a:endParaRPr lang="ru-RU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 smtClean="0"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0E183F8-EF91-43AC-A383-91BF89DB8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n"/>
        <a:defRPr kumimoji="1"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6262B"/>
        </a:buClr>
        <a:buSzPct val="85000"/>
        <a:buFont typeface="Wingdings" pitchFamily="2" charset="2"/>
        <a:buChar char="n"/>
        <a:defRPr kumimoji="1" sz="28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C4C61"/>
        </a:buClr>
        <a:buSzPct val="75000"/>
        <a:buFont typeface="Wingdings" pitchFamily="2" charset="2"/>
        <a:buChar char="n"/>
        <a:defRPr kumimoji="1" sz="24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611A"/>
        </a:buClr>
        <a:buSzPct val="75000"/>
        <a:buFont typeface="Wingdings" pitchFamily="2" charset="2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94461"/>
        </a:buClr>
        <a:buSzPct val="70000"/>
        <a:buFont typeface="Wingdings" pitchFamily="2" charset="2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898989"/>
                </a:solidFill>
                <a:latin typeface="Arial" charset="0"/>
                <a:cs typeface="Arial" charset="0"/>
              </a:defRPr>
            </a:lvl1pPr>
          </a:lstStyle>
          <a:p>
            <a:pPr defTabSz="449263">
              <a:buClr>
                <a:srgbClr val="000000"/>
              </a:buClr>
              <a:buSzPct val="100000"/>
              <a:defRPr/>
            </a:pPr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449263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898989"/>
                </a:solidFill>
                <a:latin typeface="Arial" charset="0"/>
                <a:cs typeface="Arial" charset="0"/>
              </a:defRPr>
            </a:lvl1pPr>
          </a:lstStyle>
          <a:p>
            <a:pPr defTabSz="449263">
              <a:buClr>
                <a:srgbClr val="000000"/>
              </a:buClr>
              <a:buSzPct val="100000"/>
              <a:defRPr/>
            </a:pPr>
            <a:fld id="{B61B0AC4-D716-41DF-8857-FC5B15120564}" type="slidenum">
              <a:rPr lang="ru-RU"/>
              <a:pPr defTabSz="449263">
                <a:buClr>
                  <a:srgbClr val="000000"/>
                </a:buClr>
                <a:buSzPct val="100000"/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G:\&#1054;&#1090;&#1082;&#1088;&#1099;&#1090;&#1099;&#1081;%20&#1091;&#1088;&#1086;&#1082;%20&#1075;&#1077;&#1086;&#1088;&#1072;&#1092;&#1080;&#1103;%207%20&#1082;&#1083;&#1072;&#1089;&#1089;\&#1052;&#1086;&#1103;%20&#1084;&#1091;&#1079;&#1099;&#1082;&#1072;%20&#1071;&#1087;&#1086;&#1085;&#1080;&#1080;%20(1).mp3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&#1071;&#1087;&#1086;&#1085;&#1080;&#1103;%20&#1058;&#1088;&#1072;&#1076;&#1080;&#1094;&#1080;&#1080;%20%20&#1071;&#1087;&#1086;&#1085;&#1080;&#1080;.p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C:\Users\1\Pictures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0013"/>
            <a:ext cx="9144000" cy="81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Моя музыка Японии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58214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188" y="260350"/>
            <a:ext cx="7772400" cy="863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«Страна наоборот»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95288" y="1196975"/>
            <a:ext cx="8280400" cy="5256213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000" b="1" smtClean="0">
                <a:latin typeface="Garamond" pitchFamily="18" charset="0"/>
              </a:rPr>
              <a:t> </a:t>
            </a:r>
            <a:r>
              <a:rPr lang="ru-RU" sz="4000" b="1" smtClean="0">
                <a:solidFill>
                  <a:schemeClr val="tx1"/>
                </a:solidFill>
                <a:latin typeface="Garamond" pitchFamily="18" charset="0"/>
              </a:rPr>
              <a:t>…В этой удивительной стране пальто подает женщина, руль в машине с правой стороны, кошки бесхвостые, здесь пишут сверху вниз, едят палочками, спят на полу, а белый цвет является траурным.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0113" y="836613"/>
            <a:ext cx="7272337" cy="3405187"/>
          </a:xfrm>
          <a:ln w="762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550" y="4292600"/>
            <a:ext cx="7488238" cy="1944688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…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Страной восходящего солнца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Назвали соседи её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Встаёт из-за моря здесь солнце,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горы садится оно.</a:t>
            </a: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913"/>
            <a:ext cx="9163050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i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Вопрос: </a:t>
            </a:r>
            <a:r>
              <a:rPr kumimoji="1" lang="ru-RU" sz="2800" b="1" kern="0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+mn-cs"/>
              </a:rPr>
              <a:t>О какой стране идёт речь?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C:\Users\1\Pictures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0013"/>
            <a:ext cx="9144000" cy="81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8460432" cy="2160240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>                        </a:t>
            </a:r>
            <a:r>
              <a:rPr lang="ru-RU" sz="9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Япония</a:t>
            </a:r>
            <a:r>
              <a:rPr lang="ru-RU" sz="9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9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9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9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6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>  </a:t>
            </a:r>
            <a:endParaRPr lang="ru-RU" sz="66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8436" name="Подзаголовок 4"/>
          <p:cNvSpPr>
            <a:spLocks noGrp="1"/>
          </p:cNvSpPr>
          <p:nvPr>
            <p:ph type="subTitle" idx="1"/>
          </p:nvPr>
        </p:nvSpPr>
        <p:spPr bwMode="auto">
          <a:xfrm>
            <a:off x="684213" y="3213100"/>
            <a:ext cx="7704137" cy="23971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36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урока: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627576"/>
          </a:xfrm>
        </p:spPr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ru-RU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Сформировать знания об особенностях географического положения, природы и населения Японии, выявить уникальные черты населения и хозяйства страны.</a:t>
            </a:r>
          </a:p>
          <a:p>
            <a:pPr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ru-RU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Развивать умение составлять характеристику страны, умение работать с картой, умение систематизировать полученную информацию и делать выводы.</a:t>
            </a:r>
          </a:p>
          <a:p>
            <a:pPr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ru-RU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Формировать навыки самостоятельной и практической деятельности учащихся; развитие познавательных и творческих способностей, воспитание интереса к культуре восточных народов, к здоровому образу жизни.</a:t>
            </a:r>
          </a:p>
          <a:p>
            <a:pPr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sz="2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  <a:p>
            <a:pPr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sz="2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863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УРОКА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1412875"/>
            <a:ext cx="7921625" cy="4968875"/>
          </a:xfrm>
        </p:spPr>
        <p:txBody>
          <a:bodyPr>
            <a:normAutofit/>
          </a:bodyPr>
          <a:lstStyle/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Географическое положение Японии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Рельеф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Климат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Внутренние воды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Растительный и животный мир страны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Население. Хозяйство страны</a:t>
            </a:r>
          </a:p>
          <a:p>
            <a:pPr marL="514350" indent="-514350" algn="l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Традиции народа.</a:t>
            </a:r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250825" y="0"/>
            <a:ext cx="8569325" cy="13414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интересно узнать</a:t>
            </a:r>
            <a:endParaRPr lang="ru-RU" sz="48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25425" y="4968875"/>
            <a:ext cx="5641975" cy="1700213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0"/>
              </a:spcBef>
            </a:pPr>
            <a:r>
              <a:rPr lang="ru-RU" sz="2400" smtClean="0">
                <a:solidFill>
                  <a:schemeClr val="tx1"/>
                </a:solidFill>
                <a:latin typeface="Garamond" pitchFamily="18" charset="0"/>
                <a:cs typeface="Times New Roman" pitchFamily="18" charset="0"/>
              </a:rPr>
              <a:t>Это желтая хризантема, состоящая из 16 двойных лепестков. Хризантема является одним из символов солнца. </a:t>
            </a:r>
            <a:endParaRPr lang="ru-RU" sz="2400" smtClean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1052513"/>
            <a:ext cx="864235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Древнее название страны –</a:t>
            </a:r>
            <a:r>
              <a:rPr lang="ru-RU" sz="2400" b="1" dirty="0" err="1">
                <a:solidFill>
                  <a:srgbClr val="C00000"/>
                </a:solidFill>
                <a:latin typeface="+mn-lt"/>
                <a:cs typeface="+mn-cs"/>
              </a:rPr>
              <a:t>Ямато</a:t>
            </a:r>
            <a:r>
              <a:rPr lang="ru-RU" sz="2400" dirty="0">
                <a:solidFill>
                  <a:srgbClr val="C00000"/>
                </a:solidFill>
                <a:latin typeface="+mn-lt"/>
                <a:cs typeface="+mn-cs"/>
              </a:rPr>
              <a:t>, </a:t>
            </a: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что означает «путь гор».</a:t>
            </a:r>
            <a:r>
              <a:rPr lang="ru-RU" sz="2400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Японцы называют её </a:t>
            </a:r>
            <a:r>
              <a:rPr lang="ru-RU" sz="2400" b="1" dirty="0">
                <a:solidFill>
                  <a:srgbClr val="C00000"/>
                </a:solidFill>
                <a:latin typeface="+mn-lt"/>
                <a:cs typeface="+mn-cs"/>
              </a:rPr>
              <a:t>Ниппон</a:t>
            </a: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  или </a:t>
            </a:r>
            <a:r>
              <a:rPr lang="ru-RU" sz="2400" b="1" dirty="0" err="1">
                <a:solidFill>
                  <a:srgbClr val="C00000"/>
                </a:solidFill>
                <a:latin typeface="+mn-lt"/>
                <a:cs typeface="+mn-cs"/>
              </a:rPr>
              <a:t>Нихон</a:t>
            </a:r>
            <a:r>
              <a:rPr lang="ru-RU" sz="2400" dirty="0">
                <a:solidFill>
                  <a:srgbClr val="C00000"/>
                </a:solidFill>
                <a:latin typeface="+mn-lt"/>
                <a:cs typeface="+mn-cs"/>
              </a:rPr>
              <a:t>,                                            </a:t>
            </a: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т.е. 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«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Страна восходящего солнца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».</a:t>
            </a:r>
          </a:p>
          <a:p>
            <a:pPr>
              <a:spcBef>
                <a:spcPct val="50000"/>
              </a:spcBef>
              <a:defRPr/>
            </a:pP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Национальный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флаг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2800" b="1" i="1" dirty="0">
                <a:solidFill>
                  <a:srgbClr val="F04A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en-US" sz="2800" b="1" i="1" dirty="0">
              <a:solidFill>
                <a:srgbClr val="F04A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  </a:t>
            </a:r>
          </a:p>
        </p:txBody>
      </p:sp>
      <p:pic>
        <p:nvPicPr>
          <p:cNvPr id="5" name="Рисунок 1" descr="____1_~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60947"/>
            <a:ext cx="3097212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Прямоугольник 7"/>
          <p:cNvSpPr>
            <a:spLocks noChangeArrowheads="1"/>
          </p:cNvSpPr>
          <p:nvPr/>
        </p:nvSpPr>
        <p:spPr bwMode="auto">
          <a:xfrm>
            <a:off x="179388" y="2798763"/>
            <a:ext cx="5688012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>
                <a:solidFill>
                  <a:srgbClr val="000000"/>
                </a:solidFill>
                <a:latin typeface="Garamond" pitchFamily="18" charset="0"/>
              </a:rPr>
              <a:t>Белое поле символизирует основные категории синтоизма, как – чистота, справедливость, благоустройство. Красный диск изображает восходящее солнце.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825" y="4221163"/>
            <a:ext cx="7777163" cy="12557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Национальный цветок (герб)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хризантема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b="1" i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Picture 4" descr="Государственный герб Япо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0638" y="4221163"/>
            <a:ext cx="21240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255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  <p:sp>
        <p:nvSpPr>
          <p:cNvPr id="22531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22532" name="Picture 2" descr="C:\Documents and Settings\1\Рабочий стол\Новая папка\47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5364163" y="188913"/>
            <a:ext cx="12239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Пролив Лаперуза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588125" y="404813"/>
            <a:ext cx="360363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5" name="Прямоугольник 7"/>
          <p:cNvSpPr>
            <a:spLocks noChangeArrowheads="1"/>
          </p:cNvSpPr>
          <p:nvPr/>
        </p:nvSpPr>
        <p:spPr bwMode="auto">
          <a:xfrm>
            <a:off x="7235825" y="188913"/>
            <a:ext cx="12969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Охотское </a:t>
            </a:r>
          </a:p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море</a:t>
            </a:r>
          </a:p>
        </p:txBody>
      </p:sp>
      <p:sp>
        <p:nvSpPr>
          <p:cNvPr id="22536" name="Прямоугольник 8"/>
          <p:cNvSpPr>
            <a:spLocks noChangeArrowheads="1"/>
          </p:cNvSpPr>
          <p:nvPr/>
        </p:nvSpPr>
        <p:spPr bwMode="auto">
          <a:xfrm>
            <a:off x="7596188" y="1341438"/>
            <a:ext cx="1547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о.Хоккайдо</a:t>
            </a:r>
          </a:p>
        </p:txBody>
      </p:sp>
      <p:sp>
        <p:nvSpPr>
          <p:cNvPr id="22537" name="Прямоугольник 9"/>
          <p:cNvSpPr>
            <a:spLocks noChangeArrowheads="1"/>
          </p:cNvSpPr>
          <p:nvPr/>
        </p:nvSpPr>
        <p:spPr bwMode="auto">
          <a:xfrm>
            <a:off x="3419475" y="2060575"/>
            <a:ext cx="2082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Японское  море</a:t>
            </a:r>
          </a:p>
        </p:txBody>
      </p:sp>
      <p:sp>
        <p:nvSpPr>
          <p:cNvPr id="22538" name="Прямоугольник 10"/>
          <p:cNvSpPr>
            <a:spLocks noChangeArrowheads="1"/>
          </p:cNvSpPr>
          <p:nvPr/>
        </p:nvSpPr>
        <p:spPr bwMode="auto">
          <a:xfrm>
            <a:off x="6659563" y="29972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о.Хонсю</a:t>
            </a:r>
            <a:endParaRPr lang="ru-RU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9" name="Прямоугольник 11"/>
          <p:cNvSpPr>
            <a:spLocks noChangeArrowheads="1"/>
          </p:cNvSpPr>
          <p:nvPr/>
        </p:nvSpPr>
        <p:spPr bwMode="auto">
          <a:xfrm>
            <a:off x="3851275" y="4005263"/>
            <a:ext cx="1289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о.Сикоку</a:t>
            </a:r>
            <a:endParaRPr lang="ru-RU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40" name="Прямоугольник 12"/>
          <p:cNvSpPr>
            <a:spLocks noChangeArrowheads="1"/>
          </p:cNvSpPr>
          <p:nvPr/>
        </p:nvSpPr>
        <p:spPr bwMode="auto">
          <a:xfrm>
            <a:off x="3059113" y="4508500"/>
            <a:ext cx="1081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о.Кюсю</a:t>
            </a:r>
          </a:p>
        </p:txBody>
      </p:sp>
      <p:sp>
        <p:nvSpPr>
          <p:cNvPr id="22541" name="Прямоугольник 13"/>
          <p:cNvSpPr>
            <a:spLocks noChangeArrowheads="1"/>
          </p:cNvSpPr>
          <p:nvPr/>
        </p:nvSpPr>
        <p:spPr bwMode="auto">
          <a:xfrm>
            <a:off x="395288" y="4221163"/>
            <a:ext cx="2232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Восточно-Китайское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море </a:t>
            </a:r>
            <a:endParaRPr lang="ru-RU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42" name="Прямоугольник 14"/>
          <p:cNvSpPr>
            <a:spLocks noChangeArrowheads="1"/>
          </p:cNvSpPr>
          <p:nvPr/>
        </p:nvSpPr>
        <p:spPr bwMode="auto">
          <a:xfrm>
            <a:off x="2268538" y="2924175"/>
            <a:ext cx="1655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Arial" charset="0"/>
              </a:rPr>
              <a:t>Корейский пролив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124075" y="3500438"/>
            <a:ext cx="360363" cy="1444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690813" y="5157788"/>
            <a:ext cx="58420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600" dirty="0">
                <a:solidFill>
                  <a:prstClr val="black"/>
                </a:solidFill>
                <a:latin typeface="Arial" charset="0"/>
                <a:cs typeface="+mn-cs"/>
              </a:rPr>
              <a:t>Т и </a:t>
            </a:r>
            <a:r>
              <a:rPr lang="ru-RU" b="1" spc="600" dirty="0" err="1">
                <a:solidFill>
                  <a:prstClr val="black"/>
                </a:solidFill>
                <a:latin typeface="Arial" charset="0"/>
                <a:cs typeface="+mn-cs"/>
              </a:rPr>
              <a:t>х</a:t>
            </a:r>
            <a:r>
              <a:rPr lang="ru-RU" b="1" spc="600" dirty="0">
                <a:solidFill>
                  <a:prstClr val="black"/>
                </a:solidFill>
                <a:latin typeface="Arial" charset="0"/>
                <a:cs typeface="+mn-cs"/>
              </a:rPr>
              <a:t> </a:t>
            </a:r>
            <a:r>
              <a:rPr lang="ru-RU" b="1" spc="600" dirty="0" err="1">
                <a:solidFill>
                  <a:prstClr val="black"/>
                </a:solidFill>
                <a:latin typeface="Arial" charset="0"/>
                <a:cs typeface="+mn-cs"/>
              </a:rPr>
              <a:t>и</a:t>
            </a:r>
            <a:r>
              <a:rPr lang="ru-RU" b="1" spc="600" dirty="0">
                <a:solidFill>
                  <a:prstClr val="black"/>
                </a:solidFill>
                <a:latin typeface="Arial" charset="0"/>
                <a:cs typeface="+mn-cs"/>
              </a:rPr>
              <a:t> </a:t>
            </a:r>
            <a:r>
              <a:rPr lang="ru-RU" b="1" spc="600" dirty="0" err="1">
                <a:solidFill>
                  <a:prstClr val="black"/>
                </a:solidFill>
                <a:latin typeface="Arial" charset="0"/>
                <a:cs typeface="+mn-cs"/>
              </a:rPr>
              <a:t>й</a:t>
            </a:r>
            <a:r>
              <a:rPr lang="ru-RU" b="1" spc="600" dirty="0">
                <a:solidFill>
                  <a:prstClr val="black"/>
                </a:solidFill>
                <a:latin typeface="Arial" charset="0"/>
                <a:cs typeface="+mn-cs"/>
              </a:rPr>
              <a:t>   о к е а </a:t>
            </a:r>
            <a:r>
              <a:rPr lang="ru-RU" b="1" spc="600" dirty="0" err="1">
                <a:solidFill>
                  <a:prstClr val="black"/>
                </a:solidFill>
                <a:latin typeface="Arial" charset="0"/>
                <a:cs typeface="+mn-cs"/>
              </a:rPr>
              <a:t>н</a:t>
            </a:r>
            <a:endParaRPr lang="ru-RU" b="1" spc="600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0825" y="115888"/>
            <a:ext cx="4681538" cy="1447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Географическое положение</a:t>
            </a:r>
            <a:endParaRPr lang="ru-RU" sz="4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6" name="Прямоугольник 20"/>
          <p:cNvSpPr>
            <a:spLocks noChangeArrowheads="1"/>
          </p:cNvSpPr>
          <p:nvPr/>
        </p:nvSpPr>
        <p:spPr bwMode="auto">
          <a:xfrm>
            <a:off x="8207375" y="620713"/>
            <a:ext cx="10445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000000"/>
                </a:solidFill>
                <a:latin typeface="Trebuchet MS" pitchFamily="34" charset="0"/>
              </a:rPr>
              <a:t>Кунашир</a:t>
            </a:r>
          </a:p>
          <a:p>
            <a:r>
              <a:rPr lang="ru-RU" sz="1400" b="1">
                <a:solidFill>
                  <a:srgbClr val="000000"/>
                </a:solidFill>
                <a:latin typeface="Trebuchet MS" pitchFamily="34" charset="0"/>
              </a:rPr>
              <a:t>ский</a:t>
            </a:r>
          </a:p>
          <a:p>
            <a:r>
              <a:rPr lang="ru-RU" sz="1400" b="1">
                <a:solidFill>
                  <a:srgbClr val="000000"/>
                </a:solidFill>
                <a:latin typeface="Trebuchet MS" pitchFamily="34" charset="0"/>
              </a:rPr>
              <a:t> пролив </a:t>
            </a:r>
            <a:endParaRPr lang="ru-RU" sz="1400" b="1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8101013" y="908050"/>
            <a:ext cx="287337" cy="1444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Задание: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Выявите благоприятные и неблагоприятные стороны географического положения страны.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36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sz="half" idx="1"/>
          </p:nvPr>
        </p:nvSpPr>
        <p:spPr bwMode="auto"/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3556" name="Содержимое 3"/>
          <p:cNvSpPr>
            <a:spLocks noGrp="1"/>
          </p:cNvSpPr>
          <p:nvPr>
            <p:ph sz="half" idx="2"/>
          </p:nvPr>
        </p:nvSpPr>
        <p:spPr bwMode="auto"/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29600" cy="15128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Задание: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Выявите благоприятные и неблагоприятные стороны географического положения страны.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071966" cy="4525963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u="sng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Благоприятные: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dirty="0" smtClean="0">
                <a:latin typeface="Garamond" pitchFamily="18" charset="0"/>
                <a:cs typeface="Times New Roman" pitchFamily="18" charset="0"/>
              </a:rPr>
              <a:t>Выход к морям и океану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dirty="0" smtClean="0">
                <a:latin typeface="Garamond" pitchFamily="18" charset="0"/>
                <a:cs typeface="Times New Roman" pitchFamily="18" charset="0"/>
              </a:rPr>
              <a:t>Близость к восточно- азиатским берегам и России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Содержимое 3"/>
          <p:cNvSpPr>
            <a:spLocks noGrp="1"/>
          </p:cNvSpPr>
          <p:nvPr>
            <p:ph sz="half" idx="2"/>
          </p:nvPr>
        </p:nvSpPr>
        <p:spPr>
          <a:xfrm>
            <a:off x="4214810" y="1617682"/>
            <a:ext cx="4786346" cy="452596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Неблагоприятные: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Изолированность (островная страна)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Групповая работа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125538"/>
            <a:ext cx="8362950" cy="5000625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группа Геологи                            			</a:t>
            </a:r>
            <a:r>
              <a:rPr lang="ru-RU" sz="3600" dirty="0" smtClean="0">
                <a:latin typeface="Monotype Corsiva" pitchFamily="66" charset="0"/>
              </a:rPr>
              <a:t>(изучают рельеф Японии)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группа Климатологи                  			</a:t>
            </a:r>
            <a:r>
              <a:rPr lang="ru-RU" sz="3600" dirty="0" smtClean="0">
                <a:latin typeface="Monotype Corsiva" pitchFamily="66" charset="0"/>
              </a:rPr>
              <a:t>(климат страны)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группа Гидрологи. Биологи 			</a:t>
            </a:r>
            <a:r>
              <a:rPr lang="ru-RU" sz="3600" dirty="0" smtClean="0">
                <a:latin typeface="Monotype Corsiva" pitchFamily="66" charset="0"/>
              </a:rPr>
              <a:t>(внутренние воды, растительный и 		животный мир)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группа Демографы                 			</a:t>
            </a:r>
            <a:r>
              <a:rPr lang="ru-RU" sz="3600" dirty="0" smtClean="0">
                <a:latin typeface="Monotype Corsiva" pitchFamily="66" charset="0"/>
              </a:rPr>
              <a:t>(население страны)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Камчат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313" y="404813"/>
            <a:ext cx="36703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Рельеф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uji1_1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744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3770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619" y="260648"/>
            <a:ext cx="864235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Высочайшая вершина  -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ФУДЗИЯМА    3776 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685800" y="-171450"/>
            <a:ext cx="8207375" cy="14398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(особенности рельефа страны)</a:t>
            </a:r>
          </a:p>
        </p:txBody>
      </p:sp>
      <p:sp>
        <p:nvSpPr>
          <p:cNvPr id="2969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7323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(особенности рельефа страны)</a:t>
            </a:r>
            <a:endParaRPr lang="ru-RU" sz="48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95288" y="1700213"/>
            <a:ext cx="8280400" cy="50419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рельефе преобладают горы.</a:t>
            </a:r>
          </a:p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Находится на границе двух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литосферных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плит                                (большая сейсмичность).</a:t>
            </a:r>
          </a:p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Слабо обеспечена минеральными ресурсами.</a:t>
            </a:r>
          </a:p>
          <a:p>
            <a:pPr marL="514350" indent="-514350" algn="l">
              <a:buFont typeface="Arial" charset="0"/>
              <a:buAutoNum type="arabicPeriod"/>
            </a:pP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</p:spPr>
      </p:pic>
      <p:sp>
        <p:nvSpPr>
          <p:cNvPr id="18435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09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Климат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913"/>
            <a:ext cx="8134350" cy="1295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(особенности климата)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>
          <a:xfrm>
            <a:off x="685800" y="188913"/>
            <a:ext cx="7772400" cy="1295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(особенности климата)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23850" y="1628775"/>
            <a:ext cx="8424863" cy="4824413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Острова вытянуты от умеренных широт до тропиков (большие климатические различия).</a:t>
            </a:r>
          </a:p>
          <a:p>
            <a:pPr algn="l"/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Восточная часть страны более тёплая (тёплое течение Куросио), западная часть более холодная (влияние гор).</a:t>
            </a:r>
          </a:p>
          <a:p>
            <a:pPr algn="l"/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Мало дней с ясной, солнечной погодой (морской климат).</a:t>
            </a:r>
          </a:p>
          <a:p>
            <a:pPr algn="l"/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Тайфуны со стороны океана (ливневые дожди).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7647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Реки Японии</a:t>
            </a:r>
          </a:p>
        </p:txBody>
      </p:sp>
      <p:pic>
        <p:nvPicPr>
          <p:cNvPr id="22531" name="Picture 7" descr="C:\Users\User\Desktop\Новая папка\река в Япони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692150"/>
            <a:ext cx="3167062" cy="2990850"/>
          </a:xfrm>
          <a:ln w="38100">
            <a:solidFill>
              <a:schemeClr val="bg2">
                <a:lumMod val="75000"/>
              </a:schemeClr>
            </a:solidFill>
          </a:ln>
        </p:spPr>
      </p:pic>
      <p:pic>
        <p:nvPicPr>
          <p:cNvPr id="22533" name="Picture 9" descr="C:\Users\User\Desktop\Новая папка\1986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95738" y="692150"/>
            <a:ext cx="4608512" cy="2952750"/>
          </a:xfrm>
          <a:ln w="38100">
            <a:solidFill>
              <a:schemeClr val="bg2">
                <a:lumMod val="75000"/>
              </a:schemeClr>
            </a:solidFill>
          </a:ln>
        </p:spPr>
      </p:pic>
      <p:pic>
        <p:nvPicPr>
          <p:cNvPr id="22532" name="Picture 8" descr="C:\Users\User\Desktop\Новая папка\река Ква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786188"/>
            <a:ext cx="4357687" cy="2900362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003800" y="3786188"/>
            <a:ext cx="3816350" cy="2554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Реки Японии бурные и порожисты, на многих из них построены ГЭС.</a:t>
            </a:r>
          </a:p>
        </p:txBody>
      </p:sp>
      <p:pic>
        <p:nvPicPr>
          <p:cNvPr id="7" name="Picture 7" descr="C:\Users\User\Desktop\Новая папка\река в Япон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5300" y="692150"/>
            <a:ext cx="3168650" cy="299085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</p:pic>
      <p:pic>
        <p:nvPicPr>
          <p:cNvPr id="9" name="Picture 9" descr="C:\Users\User\Desktop\Новая папка\1986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024313" y="692150"/>
            <a:ext cx="4608512" cy="295275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</p:pic>
      <p:pic>
        <p:nvPicPr>
          <p:cNvPr id="10" name="Picture 8" descr="C:\Users\User\Desktop\Новая папка\река Ква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3786188"/>
            <a:ext cx="4357688" cy="2900362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778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Растительный мир</a:t>
            </a:r>
          </a:p>
        </p:txBody>
      </p:sp>
      <p:pic>
        <p:nvPicPr>
          <p:cNvPr id="23556" name="Picture 6" descr="640x4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2708" y="1125538"/>
            <a:ext cx="3530598" cy="5000625"/>
          </a:xfrm>
          <a:ln w="38100">
            <a:solidFill>
              <a:schemeClr val="bg2">
                <a:lumMod val="75000"/>
              </a:schemeClr>
            </a:solidFill>
          </a:ln>
        </p:spPr>
      </p:pic>
      <p:sp>
        <p:nvSpPr>
          <p:cNvPr id="3686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3714744" y="1089027"/>
            <a:ext cx="5429256" cy="5340369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Леса занимают 2/3 (70%) территории страны.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севере </a:t>
            </a:r>
            <a:r>
              <a:rPr lang="ru-RU" sz="3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елово</a:t>
            </a: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–пихтовая тайга                             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Южнее широколиственные леса (дуб, бук)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Южнее Токио растут субтропические леса  (вечнозелёные дубы, камелии, камфорный лавр)</a:t>
            </a: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Животный мир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IMG_030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1520" y="1340768"/>
            <a:ext cx="4392612" cy="4608611"/>
          </a:xfrm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65175"/>
            <a:ext cx="4316413" cy="5832475"/>
          </a:xfrm>
        </p:spPr>
        <p:txBody>
          <a:bodyPr>
            <a:normAutofit lnSpcReduction="10000"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Фауна Японских островов небогата (островная изоляция)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Интересно, что в Японии обитает самый  северный в мире вид обезьян – японский макак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Большинство  японских макак живет в холодных, покрытых лесами горах на севере Японии. Эти обезьянки нашли потрясающий способ согреться даже в самый лютый мороз. Они просто принимают горячую ванну! В данной местности из-под земли бьют горячие источники, образовывая готовые «ванны» с теплой водой. Греясь в них, МАКАКИ могут оставаться в горах всю зиму.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350"/>
            <a:ext cx="7772400" cy="15128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(особенности внутренних вод, флоры и фауны)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/>
          </p:nvPr>
        </p:nvSpPr>
        <p:spPr>
          <a:xfrm>
            <a:off x="685800" y="188913"/>
            <a:ext cx="7772400" cy="18716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(особенности внутренних вод, флоры и фауны)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95288" y="2276475"/>
            <a:ext cx="8208962" cy="43211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Реки в основном короткие, многоводные, горные.</a:t>
            </a:r>
          </a:p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Леса занимают 70% территории страны.</a:t>
            </a:r>
          </a:p>
          <a:p>
            <a:pPr marL="514350" indent="-514350" algn="l">
              <a:buFont typeface="Arial" charset="0"/>
              <a:buAutoNum type="arabicPeriod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Разнообразие флоры, фауна не очень богата (островная изоляция)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ctrTitle"/>
          </p:nvPr>
        </p:nvSpPr>
        <p:spPr>
          <a:xfrm>
            <a:off x="755650" y="0"/>
            <a:ext cx="7772400" cy="836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Население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" y="4941888"/>
            <a:ext cx="5688013" cy="1916112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Япония густонаселённая страна.  99 % населения – японцы. Преобладает городское население. Высокая продолжительность жизни ( женщины - 82 года).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6" descr="sab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3168650" cy="41052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038" y="836613"/>
            <a:ext cx="5621800" cy="41052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8" descr="sab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708" y="4253573"/>
            <a:ext cx="3173130" cy="260442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ctrTitle"/>
          </p:nvPr>
        </p:nvSpPr>
        <p:spPr>
          <a:xfrm>
            <a:off x="685800" y="115888"/>
            <a:ext cx="7772400" cy="9366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Почему японцы живут долго?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98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216247"/>
            <a:ext cx="8229600" cy="7651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японцы живут долго?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395288" y="981075"/>
            <a:ext cx="8497887" cy="489585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Высокоразвитая медицина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 пищу употребляют много морепродуктов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Само отношение к жизни. Японцы знают и понимают, насколько хрупка жизнь (Почему ?)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Доброжелательность в отношениях.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Здоровый образ жизни и массовый спорт, 64 % японцев регулярно занимаются физической культурой. Привычка ходить  ( лозунг «Десять тысяч шагов в день ради здоровья»)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Гигиена. Каждый чихающий носит                                         на лице, прикрывая нос и рот                              специальную маску.</a:t>
            </a:r>
          </a:p>
          <a:p>
            <a:pPr>
              <a:buFont typeface="Courier New" pitchFamily="49" charset="0"/>
              <a:buChar char="o"/>
            </a:pP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1" name="Picture 9" descr="2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21088"/>
            <a:ext cx="2450553" cy="2530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9269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Города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AutoShape 6"/>
          <p:cNvSpPr>
            <a:spLocks noGrp="1" noChangeArrowheads="1"/>
          </p:cNvSpPr>
          <p:nvPr>
            <p:ph sz="half" idx="1"/>
          </p:nvPr>
        </p:nvSpPr>
        <p:spPr>
          <a:xfrm>
            <a:off x="250825" y="981075"/>
            <a:ext cx="1944688" cy="792163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</a:ln>
        </p:spPr>
        <p:txBody>
          <a:bodyPr wrap="none" anchor="ctr"/>
          <a:lstStyle/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Токио</a:t>
            </a:r>
          </a:p>
        </p:txBody>
      </p:sp>
      <p:pic>
        <p:nvPicPr>
          <p:cNvPr id="44036" name="Picture 5" descr="ЭКСПОРТ И ИМОРТ ЯПОНИ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685800"/>
            <a:ext cx="6272212" cy="6172200"/>
          </a:xfrm>
          <a:noFill/>
        </p:spPr>
      </p:pic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23850" y="2205038"/>
            <a:ext cx="1871663" cy="7921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Осака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23850" y="3284538"/>
            <a:ext cx="1871663" cy="7921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Киото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395288" y="5516563"/>
            <a:ext cx="1873250" cy="7921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Саппоро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395288" y="4437063"/>
            <a:ext cx="1800225" cy="7921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Хиросима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6581775" y="1898650"/>
            <a:ext cx="287338" cy="288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308850" y="4508500"/>
            <a:ext cx="358775" cy="2889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11863" y="5013325"/>
            <a:ext cx="215900" cy="28733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787900" y="5300663"/>
            <a:ext cx="360363" cy="2889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6" grpId="0" animBg="1"/>
      <p:bldP spid="10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3" descr="Skyscrapers_Shinjuku_2007_rev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0825" y="188913"/>
            <a:ext cx="8424863" cy="83026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Токио – столица Японии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ctrTitle"/>
          </p:nvPr>
        </p:nvSpPr>
        <p:spPr>
          <a:xfrm>
            <a:off x="928688" y="1928813"/>
            <a:ext cx="7172325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375" y="4005263"/>
            <a:ext cx="5508625" cy="2736850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 – главная зерновая культура Японии. Его выращивают на орошаемых землях по всей стране.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Помимо главной с/х культуры – риса, японцы выращивают картофель, сахарный тростник.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1" y="116632"/>
            <a:ext cx="784887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kern="10" dirty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+mn-lt"/>
                <a:cs typeface="+mn-cs"/>
              </a:rPr>
              <a:t>Сельское хозяйство</a:t>
            </a:r>
          </a:p>
        </p:txBody>
      </p:sp>
      <p:pic>
        <p:nvPicPr>
          <p:cNvPr id="32773" name="Picture 6" descr="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836613"/>
            <a:ext cx="4319588" cy="3128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8" descr="mor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7" y="836612"/>
            <a:ext cx="4692929" cy="3128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8" descr="Рисовое пол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05063"/>
            <a:ext cx="3574804" cy="2830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792087"/>
          </a:xfrm>
          <a:ln>
            <a:miter lim="800000"/>
            <a:headEnd/>
            <a:tailEnd/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kern="10" dirty="0" smtClean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Рыболовство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4652963"/>
            <a:ext cx="8353425" cy="20891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питании японцев большую роль играет рыба и «дары моря» - водоросли, морские ежи, осьминоги. Рыбу ловят в прибрежных водах Тихого океана, а также в Атлантическом и Индийском океанах.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6" descr="mon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4392613" cy="3887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 descr="Рыболовств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1025" y="836613"/>
            <a:ext cx="4752975" cy="3887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424936" cy="1224136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kern="10" dirty="0" smtClean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Промышленность</a:t>
            </a:r>
            <a:br>
              <a:rPr lang="ru-RU" b="1" kern="10" dirty="0" smtClean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643313"/>
            <a:ext cx="6400800" cy="128587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79388" y="3068638"/>
            <a:ext cx="2736850" cy="6477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Автомобилестроение</a:t>
            </a:r>
          </a:p>
        </p:txBody>
      </p:sp>
      <p:pic>
        <p:nvPicPr>
          <p:cNvPr id="34821" name="Рисунок 3" descr="4954-1400x10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765175"/>
            <a:ext cx="2951163" cy="223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9" descr="x_087be64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765175"/>
            <a:ext cx="2520950" cy="223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1" descr="51f96dbeb405c50ff8807f210b21dba6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3860800"/>
            <a:ext cx="3959225" cy="208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Прямоугольник 10"/>
          <p:cNvSpPr>
            <a:spLocks noChangeArrowheads="1"/>
          </p:cNvSpPr>
          <p:nvPr/>
        </p:nvSpPr>
        <p:spPr bwMode="auto">
          <a:xfrm>
            <a:off x="3711575" y="32448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>
              <a:solidFill>
                <a:srgbClr val="3F7228"/>
              </a:solidFill>
              <a:latin typeface="Times New Roman" pitchFamily="18" charset="0"/>
            </a:endParaRPr>
          </a:p>
        </p:txBody>
      </p:sp>
      <p:pic>
        <p:nvPicPr>
          <p:cNvPr id="12" name="Picture 12" descr="технологи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765175"/>
            <a:ext cx="3311525" cy="223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6551613" y="3068638"/>
            <a:ext cx="2592387" cy="6477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Робототехника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5940425" y="6092825"/>
            <a:ext cx="2592388" cy="6477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Транспорт</a:t>
            </a: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3521075" y="3105150"/>
            <a:ext cx="2592388" cy="6477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Электроника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3" y="4005064"/>
            <a:ext cx="4752528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Black" pitchFamily="34" charset="0"/>
                <a:cs typeface="+mn-cs"/>
              </a:rPr>
              <a:t>Япония - высокоразвитая страна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288504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kern="10" dirty="0" smtClean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Экология</a:t>
            </a:r>
            <a:br>
              <a:rPr lang="ru-RU" b="1" kern="10" dirty="0" smtClean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4437063"/>
            <a:ext cx="8208962" cy="23050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Прибрежные районы и реки Японии, из-за быстрого развития промышленности загрязнены промышленными и бытовыми отходами. Особенно побережье Тихого океана, где проживает 4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 населения Японии.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6" descr="C:\Users\User\Desktop\Новая папка\1226988462_mus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25" y="765175"/>
            <a:ext cx="4786313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7" descr="C:\Users\User\Desktop\Новая папка\trub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765175"/>
            <a:ext cx="4211637" cy="359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hlinkClick r:id="rId3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268413"/>
            <a:ext cx="4859338" cy="432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</a:rPr>
              <a:t>ТРАДИЦИИ ЯПОНИИ</a:t>
            </a:r>
            <a:r>
              <a:rPr lang="ru-RU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4" charset="0"/>
              </a:rPr>
              <a:t/>
            </a:r>
            <a:br>
              <a:rPr lang="ru-RU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4" charset="0"/>
              </a:rPr>
            </a:br>
            <a:endParaRPr lang="ru-RU" sz="5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4" charset="0"/>
            </a:endParaRP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1371600" y="4437063"/>
            <a:ext cx="6400800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87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Блиц – опрос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288" y="495317"/>
            <a:ext cx="4248150" cy="5434013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514350" indent="-51435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вариант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Древнее название Японии?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99% населения Японии составляют…?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Самый большой остров Японии?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Национальная одежда японцев?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Выращивание карликовых деревьев?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Главная зерновая культура?</a:t>
            </a: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"/>
              <a:buChar char="n"/>
              <a:defRPr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9338" y="507979"/>
            <a:ext cx="3827462" cy="5434013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fontAlgn="auto">
              <a:spcAft>
                <a:spcPts val="0"/>
              </a:spcAft>
              <a:buNone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Самая высокая точка страны?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Столица Японии?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Японская вишня?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японцы называют свою страну?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каком острове расположен город Токио?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Государственный язык?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"/>
              <a:buChar char="n"/>
              <a:defRPr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81" name="Прямоугольник 4"/>
          <p:cNvSpPr>
            <a:spLocks noChangeArrowheads="1"/>
          </p:cNvSpPr>
          <p:nvPr/>
        </p:nvSpPr>
        <p:spPr bwMode="auto">
          <a:xfrm>
            <a:off x="4067175" y="500042"/>
            <a:ext cx="43926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ІІ вариант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sz="half" idx="1"/>
          </p:nvPr>
        </p:nvSpPr>
        <p:spPr>
          <a:xfrm>
            <a:off x="452438" y="695325"/>
            <a:ext cx="4038600" cy="6165850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вариант</a:t>
            </a: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Ямато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Японцы</a:t>
            </a: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о.Хонсю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Кимано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Бонсай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Рис</a:t>
            </a:r>
          </a:p>
        </p:txBody>
      </p:sp>
      <p:sp>
        <p:nvSpPr>
          <p:cNvPr id="37892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692150"/>
            <a:ext cx="4038600" cy="3456930"/>
          </a:xfrm>
        </p:spPr>
        <p:txBody>
          <a:bodyPr/>
          <a:lstStyle/>
          <a:p>
            <a:pPr marL="457200" indent="-45720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 вариант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 Фудзияма 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Токио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Сакура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Ниппон или «Страна восходящего солнца»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о.Хонсю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японский</a:t>
            </a:r>
          </a:p>
          <a:p>
            <a:pPr marL="457200" indent="-457200" fontAlgn="auto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4094163"/>
            <a:ext cx="6264275" cy="25908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Критерии оценивания:</a:t>
            </a:r>
            <a:endParaRPr kumimoji="1" lang="ru-RU" sz="2800" b="1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kern="0" dirty="0">
                <a:solidFill>
                  <a:srgbClr val="E8798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0-1-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«</a:t>
            </a:r>
            <a:r>
              <a:rPr kumimoji="1" lang="ru-RU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5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»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kern="0" dirty="0">
                <a:solidFill>
                  <a:srgbClr val="E8798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2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- «</a:t>
            </a:r>
            <a:r>
              <a:rPr kumimoji="1" lang="ru-RU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4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»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kern="0" dirty="0">
                <a:solidFill>
                  <a:srgbClr val="E8798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3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- «</a:t>
            </a:r>
            <a:r>
              <a:rPr kumimoji="1" lang="ru-RU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3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»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kumimoji="1" lang="ru-RU" sz="2800" b="1" kern="0" dirty="0">
                <a:solidFill>
                  <a:srgbClr val="E8798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4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и более – «</a:t>
            </a:r>
            <a:r>
              <a:rPr kumimoji="1" lang="ru-RU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2</a:t>
            </a:r>
            <a:r>
              <a:rPr kumimoji="1" lang="ru-RU" sz="2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 bwMode="auto"/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1.§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76</a:t>
            </a:r>
          </a:p>
          <a:p>
            <a:pPr>
              <a:buFont typeface="Arial" charset="0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Обозначить на контурной карте все географические объекты представленные в параграфе.</a:t>
            </a:r>
          </a:p>
          <a:p>
            <a:pPr>
              <a:buFont typeface="Arial" charset="0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Творческое  задание (по желанию) составить кроссворд.</a:t>
            </a:r>
          </a:p>
          <a:p>
            <a:pPr>
              <a:buFont typeface="Arial" charset="0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YamatoPainting">
  <a:themeElements>
    <a:clrScheme name="Yamato Painting">
      <a:dk1>
        <a:sysClr val="windowText" lastClr="000000"/>
      </a:dk1>
      <a:lt1>
        <a:sysClr val="window" lastClr="FFFFFF"/>
      </a:lt1>
      <a:dk2>
        <a:srgbClr val="3F2D32"/>
      </a:dk2>
      <a:lt2>
        <a:srgbClr val="FEDD00"/>
      </a:lt2>
      <a:accent1>
        <a:srgbClr val="C24400"/>
      </a:accent1>
      <a:accent2>
        <a:srgbClr val="3F7228"/>
      </a:accent2>
      <a:accent3>
        <a:srgbClr val="516086"/>
      </a:accent3>
      <a:accent4>
        <a:srgbClr val="956A86"/>
      </a:accent4>
      <a:accent5>
        <a:srgbClr val="E87981"/>
      </a:accent5>
      <a:accent6>
        <a:srgbClr val="8D8628"/>
      </a:accent6>
      <a:hlink>
        <a:srgbClr val="0000FF"/>
      </a:hlink>
      <a:folHlink>
        <a:srgbClr val="800080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Yamato Painting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100000"/>
                <a:shade val="20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  <a:tile tx="0" ty="0" sx="35000" sy="35000" flip="none" algn="tl"/>
        </a:blipFill>
      </a:fillStyleLst>
      <a:lnStyleLst>
        <a:ln w="9525" cap="flat" cmpd="sng" algn="ctr">
          <a:solidFill>
            <a:schemeClr val="phClr">
              <a:alpha val="60000"/>
            </a:schemeClr>
          </a:solidFill>
          <a:prstDash val="solid"/>
        </a:ln>
        <a:ln w="19525" cap="flat" cmpd="sng" algn="ctr">
          <a:solidFill>
            <a:schemeClr val="phClr">
              <a:alpha val="90000"/>
            </a:schemeClr>
          </a:solidFill>
          <a:prstDash val="solid"/>
        </a:ln>
        <a:ln w="3810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glow rad="51600">
              <a:schemeClr val="phClr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3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939</Words>
  <Application>Microsoft Office PowerPoint</Application>
  <PresentationFormat>Экран (4:3)</PresentationFormat>
  <Paragraphs>168</Paragraphs>
  <Slides>38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38</vt:i4>
      </vt:variant>
    </vt:vector>
  </HeadingPairs>
  <TitlesOfParts>
    <vt:vector size="41" baseType="lpstr">
      <vt:lpstr>Тема Office</vt:lpstr>
      <vt:lpstr>YamatoPainting</vt:lpstr>
      <vt:lpstr>1_Тема Office</vt:lpstr>
      <vt:lpstr>Слайд 1</vt:lpstr>
      <vt:lpstr>«Страна наоборот»</vt:lpstr>
      <vt:lpstr>Слайд 3</vt:lpstr>
      <vt:lpstr>                           Япония     </vt:lpstr>
      <vt:lpstr>Цели урока:</vt:lpstr>
      <vt:lpstr>ПЛАН УРОКА</vt:lpstr>
      <vt:lpstr>Это интересно узнать</vt:lpstr>
      <vt:lpstr>Слайд 8</vt:lpstr>
      <vt:lpstr> Задание: Выявите благоприятные и неблагоприятные стороны географического положения страны. </vt:lpstr>
      <vt:lpstr>Задание: Выявите благоприятные и неблагоприятные стороны географического положения страны. </vt:lpstr>
      <vt:lpstr>Групповая работа</vt:lpstr>
      <vt:lpstr>Слайд 12</vt:lpstr>
      <vt:lpstr>Слайд 13</vt:lpstr>
      <vt:lpstr>Слайд 14</vt:lpstr>
      <vt:lpstr> Вывод:  (особенности рельефа страны)</vt:lpstr>
      <vt:lpstr>Вывод:  (особенности рельефа страны)</vt:lpstr>
      <vt:lpstr>Климат </vt:lpstr>
      <vt:lpstr>Слайд 18</vt:lpstr>
      <vt:lpstr>Вывод:  (особенности климата)</vt:lpstr>
      <vt:lpstr>Вывод:  (особенности климата)</vt:lpstr>
      <vt:lpstr>Реки Японии</vt:lpstr>
      <vt:lpstr>Растительный мир</vt:lpstr>
      <vt:lpstr>Животный мир</vt:lpstr>
      <vt:lpstr>Вывод:  (особенности внутренних вод, флоры и фауны)</vt:lpstr>
      <vt:lpstr>Вывод:  (особенности внутренних вод, флоры и фауны)</vt:lpstr>
      <vt:lpstr>Население</vt:lpstr>
      <vt:lpstr>Почему японцы живут долго?</vt:lpstr>
      <vt:lpstr>Почему японцы живут долго?</vt:lpstr>
      <vt:lpstr>Города</vt:lpstr>
      <vt:lpstr>Слайд 30</vt:lpstr>
      <vt:lpstr>Слайд 31</vt:lpstr>
      <vt:lpstr>Рыболовство</vt:lpstr>
      <vt:lpstr>Промышленность </vt:lpstr>
      <vt:lpstr>Экология </vt:lpstr>
      <vt:lpstr>Слайд 35</vt:lpstr>
      <vt:lpstr> Блиц – опрос  </vt:lpstr>
      <vt:lpstr>Ответы:</vt:lpstr>
      <vt:lpstr>Домашнее задание:</vt:lpstr>
    </vt:vector>
  </TitlesOfParts>
  <Company>*Питер-Company*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Каленюк</dc:creator>
  <cp:lastModifiedBy>1</cp:lastModifiedBy>
  <cp:revision>30</cp:revision>
  <dcterms:created xsi:type="dcterms:W3CDTF">2014-04-21T13:18:50Z</dcterms:created>
  <dcterms:modified xsi:type="dcterms:W3CDTF">2015-03-08T14:56:10Z</dcterms:modified>
</cp:coreProperties>
</file>