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DBD3E-ED17-483C-AA5E-F5A9F50BAA3F}" type="datetimeFigureOut">
              <a:rPr lang="ru-RU" smtClean="0"/>
              <a:pPr/>
              <a:t>27.10.2010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10A5B-8A39-44FB-8F20-24EFD2984B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Презентация к уроку по теме: </a:t>
            </a:r>
            <a:r>
              <a:rPr lang="ru-RU" b="1" dirty="0" smtClean="0"/>
              <a:t>«Художественная фотография как вид искусства»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r>
              <a:rPr lang="ru-RU" dirty="0" err="1" smtClean="0"/>
              <a:t>Бушланова</a:t>
            </a:r>
            <a:r>
              <a:rPr lang="ru-RU" dirty="0" smtClean="0"/>
              <a:t> </a:t>
            </a:r>
            <a:endParaRPr lang="ru-RU" dirty="0" smtClean="0"/>
          </a:p>
          <a:p>
            <a:pPr algn="r"/>
            <a:r>
              <a:rPr lang="ru-RU" dirty="0" smtClean="0"/>
              <a:t>Ольга </a:t>
            </a:r>
            <a:r>
              <a:rPr lang="ru-RU" dirty="0" smtClean="0"/>
              <a:t>Владимировна, </a:t>
            </a:r>
            <a:endParaRPr lang="ru-RU" dirty="0" smtClean="0"/>
          </a:p>
          <a:p>
            <a:pPr algn="r"/>
            <a:r>
              <a:rPr lang="ru-RU" smtClean="0"/>
              <a:t>учитель мировой </a:t>
            </a:r>
          </a:p>
          <a:p>
            <a:pPr algn="r"/>
            <a:r>
              <a:rPr lang="ru-RU" smtClean="0"/>
              <a:t>художественной </a:t>
            </a:r>
            <a:r>
              <a:rPr lang="ru-RU" dirty="0" smtClean="0"/>
              <a:t>культуры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28600"/>
            <a:ext cx="8485187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err="1" smtClean="0"/>
              <a:t>Бали</a:t>
            </a:r>
            <a:r>
              <a:rPr lang="ru-RU" sz="4000" dirty="0" smtClean="0"/>
              <a:t>. Предзакатная прогулка</a:t>
            </a:r>
            <a:endParaRPr lang="ru-RU" sz="4000" dirty="0"/>
          </a:p>
        </p:txBody>
      </p:sp>
      <p:pic>
        <p:nvPicPr>
          <p:cNvPr id="3075" name="Picture 2" descr="G:\урок %((\Бали.Предзакатная прогулка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1000125"/>
            <a:ext cx="8466137" cy="5643563"/>
          </a:xfrm>
          <a:ln w="28575">
            <a:solidFill>
              <a:schemeClr val="accent3">
                <a:lumMod val="20000"/>
                <a:lumOff val="8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8540750" cy="342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Сосна</a:t>
            </a:r>
            <a:endParaRPr lang="ru-RU" sz="4000" dirty="0"/>
          </a:p>
        </p:txBody>
      </p:sp>
      <p:pic>
        <p:nvPicPr>
          <p:cNvPr id="4099" name="Picture 2" descr="G:\урок %((\Сос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785813"/>
            <a:ext cx="7870825" cy="5903912"/>
          </a:xfrm>
          <a:noFill/>
          <a:ln w="57150">
            <a:solidFill>
              <a:schemeClr val="tx2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6286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Групповой взлет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124" name="Picture 2" descr="G:\урок %((\Групповой взлет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857250"/>
            <a:ext cx="8286750" cy="584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6286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Ретро</a:t>
            </a:r>
            <a:endParaRPr lang="ru-RU" sz="4000" dirty="0"/>
          </a:p>
        </p:txBody>
      </p:sp>
      <p:pic>
        <p:nvPicPr>
          <p:cNvPr id="6147" name="Picture 2" descr="G:\урок %((\Портре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3050" y="857250"/>
            <a:ext cx="8621713" cy="574675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5572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Арка</a:t>
            </a:r>
            <a:endParaRPr lang="ru-RU" sz="4000" dirty="0"/>
          </a:p>
        </p:txBody>
      </p:sp>
      <p:pic>
        <p:nvPicPr>
          <p:cNvPr id="7171" name="Picture 2" descr="G:\урок %((\Ар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71750" y="928688"/>
            <a:ext cx="3792538" cy="5684837"/>
          </a:xfr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6286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Одуванчик</a:t>
            </a:r>
            <a:endParaRPr lang="ru-RU" dirty="0"/>
          </a:p>
        </p:txBody>
      </p:sp>
      <p:pic>
        <p:nvPicPr>
          <p:cNvPr id="8195" name="Picture 4" descr="G:\урок %((\одуванчи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909638"/>
            <a:ext cx="7383462" cy="5734050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2714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Тишина</a:t>
            </a:r>
            <a:endParaRPr lang="ru-RU" sz="4000" dirty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43188" y="641350"/>
            <a:ext cx="3967162" cy="5997575"/>
          </a:xfrm>
          <a:ln w="127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142875"/>
            <a:ext cx="8540750" cy="5000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/>
              <a:t>Голубь</a:t>
            </a:r>
            <a:endParaRPr lang="ru-RU" sz="4000" dirty="0"/>
          </a:p>
        </p:txBody>
      </p:sp>
      <p:pic>
        <p:nvPicPr>
          <p:cNvPr id="10243" name="Picture 2" descr="C:\Documents and Settings\Мамик))))\Рабочий стол\урок %((\Голубь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81075" y="714375"/>
            <a:ext cx="7115175" cy="5929313"/>
          </a:xfr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14375"/>
            <a:ext cx="7772400" cy="4929188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6800" b="1" dirty="0" smtClean="0">
                <a:solidFill>
                  <a:schemeClr val="tx1"/>
                </a:solidFill>
              </a:rPr>
              <a:t/>
            </a:r>
            <a:br>
              <a:rPr lang="ru-RU" sz="6800" b="1" dirty="0" smtClean="0">
                <a:solidFill>
                  <a:schemeClr val="tx1"/>
                </a:solidFill>
              </a:rPr>
            </a:br>
            <a:r>
              <a:rPr lang="ru-RU" sz="4400" u="sng" dirty="0" smtClean="0"/>
              <a:t>Тема урока:</a:t>
            </a:r>
            <a:r>
              <a:rPr lang="ru-RU" sz="6800" b="1" dirty="0" smtClean="0">
                <a:solidFill>
                  <a:schemeClr val="tx1"/>
                </a:solidFill>
              </a:rPr>
              <a:t/>
            </a:r>
            <a:br>
              <a:rPr lang="ru-RU" sz="6800" b="1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«Художественная фотография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как вид искусства»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Цели урока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 Выявить особенности и выразительные средства художественной фотографии как вида искусства, </a:t>
            </a:r>
          </a:p>
          <a:p>
            <a:pPr eaLnBrk="1" hangingPunct="1">
              <a:defRPr/>
            </a:pPr>
            <a:r>
              <a:rPr lang="ru-RU" sz="3600" dirty="0" smtClean="0"/>
              <a:t>научиться определять выразительные средства при анализе художественной фотографии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Вопросы урока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357313"/>
            <a:ext cx="8143875" cy="5000625"/>
          </a:xfrm>
        </p:spPr>
        <p:txBody>
          <a:bodyPr/>
          <a:lstStyle/>
          <a:p>
            <a:pPr marL="228600" lvl="1" indent="-514350" algn="just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3400" dirty="0" smtClean="0"/>
              <a:t>История возникновения и развития фотоискусства</a:t>
            </a:r>
          </a:p>
          <a:p>
            <a:pPr marL="228600" lvl="1" indent="-514350" algn="just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3400" dirty="0" smtClean="0"/>
          </a:p>
          <a:p>
            <a:pPr marL="228600" lvl="1" indent="-514350" algn="just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3400" dirty="0" smtClean="0"/>
              <a:t>Направления, жанры и выразительные средства  художественной фотографии</a:t>
            </a:r>
          </a:p>
          <a:p>
            <a:pPr marL="228600" lvl="1" indent="-514350" algn="just" eaLnBrk="1" hangingPunct="1">
              <a:spcBef>
                <a:spcPts val="0"/>
              </a:spcBef>
              <a:buFont typeface="+mj-lt"/>
              <a:buAutoNum type="arabicPeriod"/>
              <a:defRPr/>
            </a:pPr>
            <a:endParaRPr lang="ru-RU" sz="3400" dirty="0" smtClean="0"/>
          </a:p>
          <a:p>
            <a:pPr marL="228600" lvl="1" indent="-514350" algn="just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3400" dirty="0" smtClean="0"/>
              <a:t>В чем заключается мастерство фотохудожника </a:t>
            </a:r>
          </a:p>
          <a:p>
            <a:pPr marL="0" eaLnBrk="1" hangingPunct="1">
              <a:lnSpc>
                <a:spcPct val="150000"/>
              </a:lnSpc>
              <a:spcBef>
                <a:spcPts val="0"/>
              </a:spcBef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u="sng" dirty="0" smtClean="0"/>
              <a:t>Практическая работа № 1 </a:t>
            </a:r>
            <a:br>
              <a:rPr lang="ru-RU" sz="4000" u="sng" dirty="0" smtClean="0"/>
            </a:br>
            <a:r>
              <a:rPr lang="ru-RU" sz="3400" dirty="0" smtClean="0"/>
              <a:t>7 минут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714500"/>
            <a:ext cx="8556625" cy="4929188"/>
          </a:xfrm>
        </p:spPr>
        <p:txBody>
          <a:bodyPr/>
          <a:lstStyle/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smtClean="0"/>
              <a:t>Прочитайте текст Юрия </a:t>
            </a:r>
            <a:r>
              <a:rPr lang="ru-RU" sz="2800" dirty="0" err="1" smtClean="0"/>
              <a:t>Борева</a:t>
            </a:r>
            <a:r>
              <a:rPr lang="ru-RU" sz="2800" dirty="0" smtClean="0"/>
              <a:t> «Фотография».</a:t>
            </a:r>
          </a:p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endParaRPr lang="ru-RU" sz="2800" dirty="0" smtClean="0"/>
          </a:p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smtClean="0"/>
              <a:t>Выпишите в тетрадь даты, имена и термины , связанные с историей возникновения фотографии.</a:t>
            </a:r>
          </a:p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endParaRPr lang="ru-RU" sz="2800" dirty="0" smtClean="0"/>
          </a:p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smtClean="0"/>
              <a:t>Сформулируйте  один вопрос  по содержанию текста .</a:t>
            </a:r>
          </a:p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endParaRPr lang="ru-RU" sz="2800" dirty="0" smtClean="0"/>
          </a:p>
          <a:p>
            <a:pPr marL="0" indent="-51435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smtClean="0"/>
              <a:t>Обсудите все вопросы в группе, выберите один самый интересный вопрос.</a:t>
            </a:r>
          </a:p>
          <a:p>
            <a:pPr eaLnBrk="1" hangingPunct="1">
              <a:buFont typeface="Arial" charset="0"/>
              <a:buNone/>
              <a:defRPr/>
            </a:pPr>
            <a:endParaRPr lang="ru-RU" sz="3000" dirty="0" smtClean="0"/>
          </a:p>
          <a:p>
            <a:pPr eaLnBrk="1" hangingPunct="1">
              <a:defRPr/>
            </a:pPr>
            <a:endParaRPr lang="ru-RU" sz="3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Основные сведения </a:t>
            </a:r>
            <a:br>
              <a:rPr lang="ru-RU" sz="4000" smtClean="0"/>
            </a:br>
            <a:r>
              <a:rPr lang="ru-RU" sz="4000" smtClean="0"/>
              <a:t>из истории фотографии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1600200"/>
            <a:ext cx="8662987" cy="5114925"/>
          </a:xfrm>
        </p:spPr>
        <p:txBody>
          <a:bodyPr/>
          <a:lstStyle/>
          <a:p>
            <a:pPr marL="0" indent="0" eaLnBrk="1" hangingPunct="1"/>
            <a:r>
              <a:rPr lang="ru-RU" sz="3400" smtClean="0"/>
              <a:t> </a:t>
            </a:r>
            <a:r>
              <a:rPr lang="ru-RU" smtClean="0"/>
              <a:t>Публичное сообщение о появлении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/>
              <a:t>    изображений  с помощью света </a:t>
            </a:r>
            <a:r>
              <a:rPr lang="ru-RU" sz="3400" smtClean="0"/>
              <a:t>–</a:t>
            </a:r>
            <a:r>
              <a:rPr lang="ru-RU" sz="3400" b="1" smtClean="0"/>
              <a:t> 1839г.</a:t>
            </a:r>
          </a:p>
          <a:p>
            <a:pPr marL="0" indent="0" eaLnBrk="1" hangingPunct="1"/>
            <a:r>
              <a:rPr lang="ru-RU" sz="3400" smtClean="0"/>
              <a:t> </a:t>
            </a:r>
            <a:r>
              <a:rPr lang="ru-RU" smtClean="0"/>
              <a:t>Место изобретения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400" smtClean="0"/>
              <a:t>                               </a:t>
            </a:r>
            <a:r>
              <a:rPr lang="ru-RU" sz="3400" smtClean="0">
                <a:solidFill>
                  <a:schemeClr val="tx2"/>
                </a:solidFill>
              </a:rPr>
              <a:t>- </a:t>
            </a:r>
            <a:r>
              <a:rPr lang="ru-RU" sz="3400" b="1" smtClean="0">
                <a:solidFill>
                  <a:schemeClr val="tx2"/>
                </a:solidFill>
              </a:rPr>
              <a:t>Париж, Франция</a:t>
            </a:r>
          </a:p>
          <a:p>
            <a:pPr marL="0" indent="0" eaLnBrk="1" hangingPunct="1"/>
            <a:r>
              <a:rPr lang="ru-RU" sz="3400" smtClean="0"/>
              <a:t> </a:t>
            </a:r>
            <a:r>
              <a:rPr lang="ru-RU" smtClean="0"/>
              <a:t>Основоположники фотографии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400" smtClean="0"/>
              <a:t>                      </a:t>
            </a:r>
            <a:r>
              <a:rPr lang="ru-RU" sz="3400" smtClean="0">
                <a:solidFill>
                  <a:schemeClr val="tx2"/>
                </a:solidFill>
              </a:rPr>
              <a:t>- </a:t>
            </a:r>
            <a:r>
              <a:rPr lang="ru-RU" sz="3400" b="1" smtClean="0">
                <a:solidFill>
                  <a:schemeClr val="tx2"/>
                </a:solidFill>
              </a:rPr>
              <a:t>Луи Дагер, Жан Ньепс</a:t>
            </a:r>
          </a:p>
          <a:p>
            <a:pPr marL="0" indent="0" eaLnBrk="1" hangingPunct="1"/>
            <a:r>
              <a:rPr lang="ru-RU" sz="3400" smtClean="0"/>
              <a:t> </a:t>
            </a:r>
            <a:r>
              <a:rPr lang="ru-RU" smtClean="0"/>
              <a:t>Название изображения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400" b="1" smtClean="0"/>
              <a:t>                                          </a:t>
            </a:r>
            <a:r>
              <a:rPr lang="ru-RU" sz="3400" smtClean="0">
                <a:solidFill>
                  <a:schemeClr val="tx2"/>
                </a:solidFill>
              </a:rPr>
              <a:t>-</a:t>
            </a:r>
            <a:r>
              <a:rPr lang="ru-RU" sz="3400" b="1" smtClean="0">
                <a:solidFill>
                  <a:schemeClr val="tx2"/>
                </a:solidFill>
              </a:rPr>
              <a:t> дагерротип</a:t>
            </a:r>
          </a:p>
          <a:p>
            <a:pPr marL="0" indent="0" eaLnBrk="1" hangingPunct="1">
              <a:buFont typeface="Arial" charset="0"/>
              <a:buNone/>
            </a:pPr>
            <a:endParaRPr lang="ru-RU" sz="34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842963"/>
          </a:xfrm>
        </p:spPr>
        <p:txBody>
          <a:bodyPr/>
          <a:lstStyle/>
          <a:p>
            <a:pPr>
              <a:defRPr/>
            </a:pPr>
            <a:r>
              <a:rPr lang="ru-RU" sz="3400" dirty="0" smtClean="0"/>
              <a:t>Парижский бульвар  Дагерротип 1839г. </a:t>
            </a:r>
            <a:endParaRPr lang="ru-RU" sz="3400" dirty="0"/>
          </a:p>
        </p:txBody>
      </p:sp>
      <p:pic>
        <p:nvPicPr>
          <p:cNvPr id="16387" name="Picture 2" descr="G:\Аттестация учитель\Рабочие материалы\Парижский Бульвар Дагерротип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28688" y="1285875"/>
            <a:ext cx="7429500" cy="5378450"/>
          </a:xfrm>
          <a:noFill/>
          <a:ln w="190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ru-RU" sz="3400" dirty="0" smtClean="0"/>
              <a:t>Эдгар Алан По   Дагерротип 1940 г. </a:t>
            </a:r>
            <a:endParaRPr lang="ru-RU" sz="3400" dirty="0"/>
          </a:p>
        </p:txBody>
      </p:sp>
      <p:pic>
        <p:nvPicPr>
          <p:cNvPr id="17411" name="Picture 2" descr="G:\Аттестация учитель\Рабочие материалы\Эдгар По дагерротип 19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0313" y="1239838"/>
            <a:ext cx="4289425" cy="540385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400" dirty="0" smtClean="0"/>
              <a:t>Карл Булла</a:t>
            </a:r>
            <a:br>
              <a:rPr lang="ru-RU" sz="3400" dirty="0" smtClean="0"/>
            </a:br>
            <a:r>
              <a:rPr lang="ru-RU" sz="3400" dirty="0" smtClean="0"/>
              <a:t> Владимирская женская школа 1906 г.</a:t>
            </a:r>
            <a:endParaRPr lang="ru-RU" sz="3400" dirty="0"/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1714500"/>
            <a:ext cx="8266113" cy="4779963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5572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400" dirty="0" smtClean="0"/>
              <a:t>Карл Булла  Лев Толстой 1902 г.</a:t>
            </a:r>
            <a:endParaRPr lang="ru-RU" sz="3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928688"/>
            <a:ext cx="3938587" cy="57070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Rectangle 13"/>
          <p:cNvSpPr>
            <a:spLocks noGrp="1" noRot="1" noChangeArrowheads="1"/>
          </p:cNvSpPr>
          <p:nvPr>
            <p:ph type="ctrTitle" idx="4294967295"/>
          </p:nvPr>
        </p:nvSpPr>
        <p:spPr>
          <a:xfrm>
            <a:off x="357188" y="2130425"/>
            <a:ext cx="8215312" cy="14700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000" dirty="0" smtClean="0">
                <a:solidFill>
                  <a:schemeClr val="tx1"/>
                </a:solidFill>
              </a:rPr>
              <a:t>Когда фотография становится </a:t>
            </a:r>
            <a:r>
              <a:rPr lang="ru-RU" sz="7000" dirty="0" smtClean="0">
                <a:solidFill>
                  <a:schemeClr val="tx2">
                    <a:lumMod val="90000"/>
                  </a:schemeClr>
                </a:solidFill>
              </a:rPr>
              <a:t>произведением искусства</a:t>
            </a:r>
            <a:r>
              <a:rPr lang="ru-RU" sz="7000" dirty="0" smtClean="0">
                <a:solidFill>
                  <a:schemeClr val="tx1"/>
                </a:solidFill>
              </a:rPr>
              <a:t/>
            </a:r>
            <a:br>
              <a:rPr lang="ru-RU" sz="7000" dirty="0" smtClean="0">
                <a:solidFill>
                  <a:schemeClr val="tx1"/>
                </a:solidFill>
              </a:rPr>
            </a:br>
            <a:r>
              <a:rPr lang="ru-RU" sz="7000" dirty="0" smtClean="0">
                <a:solidFill>
                  <a:schemeClr val="tx1"/>
                </a:solidFill>
              </a:rPr>
              <a:t>?</a:t>
            </a:r>
            <a:r>
              <a:rPr lang="ru-RU" sz="81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ru-RU" sz="3200" dirty="0" smtClean="0"/>
              <a:t>Андре </a:t>
            </a:r>
            <a:r>
              <a:rPr lang="ru-RU" sz="3200" dirty="0" err="1" smtClean="0"/>
              <a:t>Кертеш</a:t>
            </a:r>
            <a:r>
              <a:rPr lang="ru-RU" sz="3200" dirty="0" smtClean="0"/>
              <a:t> Студия </a:t>
            </a:r>
            <a:r>
              <a:rPr lang="ru-RU" sz="3200" dirty="0" err="1" smtClean="0"/>
              <a:t>Мондриана</a:t>
            </a:r>
            <a:r>
              <a:rPr lang="ru-RU" sz="3200" dirty="0" smtClean="0"/>
              <a:t>. Париж    1926 г.</a:t>
            </a:r>
            <a:endParaRPr lang="ru-RU" sz="3200" dirty="0"/>
          </a:p>
        </p:txBody>
      </p:sp>
      <p:pic>
        <p:nvPicPr>
          <p:cNvPr id="21507" name="Picture 2" descr="G:\Аттестация учитель\Рабочие материалы\IАндре Кертеш Студия мондриана Париж 19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125" y="857250"/>
            <a:ext cx="4143375" cy="5842000"/>
          </a:xfr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000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400" dirty="0" smtClean="0"/>
              <a:t>Чарльз </a:t>
            </a:r>
            <a:r>
              <a:rPr lang="ru-RU" sz="3400" dirty="0" err="1" smtClean="0"/>
              <a:t>Шилер</a:t>
            </a:r>
            <a:r>
              <a:rPr lang="ru-RU" sz="3400" dirty="0" smtClean="0"/>
              <a:t> Завод Форда на реке </a:t>
            </a:r>
            <a:r>
              <a:rPr lang="ru-RU" sz="3400" dirty="0" err="1" smtClean="0"/>
              <a:t>Руж</a:t>
            </a:r>
            <a:r>
              <a:rPr lang="ru-RU" sz="3400" dirty="0" smtClean="0"/>
              <a:t/>
            </a:r>
            <a:br>
              <a:rPr lang="ru-RU" sz="3400" dirty="0" smtClean="0"/>
            </a:br>
            <a:r>
              <a:rPr lang="ru-RU" sz="3400" dirty="0" smtClean="0"/>
              <a:t>                                                1927 г.</a:t>
            </a:r>
            <a:endParaRPr lang="ru-RU" sz="3400" dirty="0"/>
          </a:p>
        </p:txBody>
      </p:sp>
      <p:pic>
        <p:nvPicPr>
          <p:cNvPr id="22531" name="Picture 2" descr="G:\Аттестация учитель\Рабочие материалы\Чарльз Шилер Iзавод Форда на реке Руж  19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642938"/>
            <a:ext cx="4821237" cy="5989637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0008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Александр Родченко  Электрозавод  1930 г.</a:t>
            </a:r>
          </a:p>
        </p:txBody>
      </p:sp>
      <p:pic>
        <p:nvPicPr>
          <p:cNvPr id="18435" name="Picture 2" descr="G:\урок %((\Александр Родченко Электрозавод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1313" y="1128713"/>
            <a:ext cx="8374062" cy="5443537"/>
          </a:xfrm>
          <a:ln w="38100">
            <a:solidFill>
              <a:schemeClr val="tx1"/>
            </a:solidFill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6286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dirty="0" smtClean="0"/>
              <a:t>Александр Родченко 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 err="1" smtClean="0"/>
              <a:t>Студгородок</a:t>
            </a:r>
            <a:r>
              <a:rPr lang="ru-RU" sz="3200" dirty="0" smtClean="0"/>
              <a:t> в Лефортово  1936 г.</a:t>
            </a:r>
          </a:p>
        </p:txBody>
      </p:sp>
      <p:pic>
        <p:nvPicPr>
          <p:cNvPr id="24579" name="Picture 2" descr="G:\урок %((\Александр Родченко студгородок в лефортов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1117600"/>
            <a:ext cx="8407400" cy="5465763"/>
          </a:xfr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28625" y="228600"/>
            <a:ext cx="8413750" cy="4857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>
                <a:effectLst/>
              </a:rPr>
              <a:t>Ансел Адамс  Ущелье 1940 г.</a:t>
            </a:r>
          </a:p>
        </p:txBody>
      </p:sp>
      <p:pic>
        <p:nvPicPr>
          <p:cNvPr id="21507" name="Picture 2" descr="G:\урок %((\Ансел Адам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5013" y="857250"/>
            <a:ext cx="7419975" cy="5786438"/>
          </a:xfr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625" y="285750"/>
            <a:ext cx="84137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ru-RU" sz="36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71525"/>
          </a:xfrm>
        </p:spPr>
        <p:txBody>
          <a:bodyPr/>
          <a:lstStyle/>
          <a:p>
            <a:pPr>
              <a:defRPr/>
            </a:pPr>
            <a:r>
              <a:rPr lang="ru-RU" sz="3400" dirty="0" err="1" smtClean="0"/>
              <a:t>Ансель</a:t>
            </a:r>
            <a:r>
              <a:rPr lang="ru-RU" sz="3400" dirty="0" smtClean="0"/>
              <a:t> Адамс  Восход луны 1941 г.</a:t>
            </a:r>
            <a:endParaRPr lang="ru-RU" sz="3400" dirty="0"/>
          </a:p>
        </p:txBody>
      </p:sp>
      <p:pic>
        <p:nvPicPr>
          <p:cNvPr id="26627" name="Picture 2" descr="G:\Аттестация учитель\Рабочие материалы\Ансель Адамс Восход луны 19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4338" y="1285875"/>
            <a:ext cx="8350250" cy="5210175"/>
          </a:xfrm>
          <a:noFill/>
          <a:ln w="190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842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400" dirty="0" smtClean="0"/>
              <a:t>Роберт Капа</a:t>
            </a:r>
            <a:br>
              <a:rPr lang="ru-RU" sz="3400" dirty="0" smtClean="0"/>
            </a:br>
            <a:r>
              <a:rPr lang="ru-RU" sz="3400" dirty="0" smtClean="0"/>
              <a:t> Мальчик - чистильщик сапог 1947 г.</a:t>
            </a:r>
          </a:p>
        </p:txBody>
      </p:sp>
      <p:pic>
        <p:nvPicPr>
          <p:cNvPr id="27651" name="Picture 2" descr="G:\урок %((\Роберт Капа Мальчик-чистильщик обуви 19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75" y="1285875"/>
            <a:ext cx="7586663" cy="5424488"/>
          </a:xfrm>
          <a:noFill/>
          <a:ln w="190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715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Ричард </a:t>
            </a:r>
            <a:r>
              <a:rPr lang="ru-RU" sz="3200" dirty="0" err="1" smtClean="0"/>
              <a:t>Аведон</a:t>
            </a:r>
            <a:r>
              <a:rPr lang="ru-RU" sz="3200" dirty="0" smtClean="0"/>
              <a:t> Рене (из коллекции Диора) </a:t>
            </a:r>
            <a:br>
              <a:rPr lang="ru-RU" sz="3200" dirty="0" smtClean="0"/>
            </a:br>
            <a:r>
              <a:rPr lang="ru-RU" sz="3200" dirty="0" smtClean="0"/>
              <a:t>                                                      1956 г.</a:t>
            </a:r>
            <a:endParaRPr lang="ru-RU" sz="3200" dirty="0"/>
          </a:p>
        </p:txBody>
      </p:sp>
      <p:pic>
        <p:nvPicPr>
          <p:cNvPr id="28675" name="Picture 2" descr="G:\Аттестация учитель\Рабочие материалы\рен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14563" y="747713"/>
            <a:ext cx="4481512" cy="5895975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715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Ричард </a:t>
            </a:r>
            <a:r>
              <a:rPr lang="ru-RU" sz="3200" dirty="0" err="1" smtClean="0"/>
              <a:t>Аведон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Туфля (дизайн от </a:t>
            </a:r>
            <a:r>
              <a:rPr lang="ru-RU" sz="3200" dirty="0" err="1" smtClean="0"/>
              <a:t>Перуджи</a:t>
            </a:r>
            <a:r>
              <a:rPr lang="ru-RU" sz="3200" dirty="0" smtClean="0"/>
              <a:t>» 1958 г.</a:t>
            </a:r>
            <a:endParaRPr lang="ru-RU" sz="3200" dirty="0"/>
          </a:p>
        </p:txBody>
      </p:sp>
      <p:pic>
        <p:nvPicPr>
          <p:cNvPr id="29699" name="Picture 2" descr="G:\Аттестация учитель\Рабочие материалы\туфл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1214438"/>
            <a:ext cx="7489825" cy="5480050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71525"/>
          </a:xfrm>
        </p:spPr>
        <p:txBody>
          <a:bodyPr/>
          <a:lstStyle/>
          <a:p>
            <a:pPr>
              <a:defRPr/>
            </a:pPr>
            <a:r>
              <a:rPr lang="ru-RU" sz="3400" dirty="0" smtClean="0"/>
              <a:t>Ричард </a:t>
            </a:r>
            <a:r>
              <a:rPr lang="ru-RU" sz="3400" dirty="0" err="1" smtClean="0"/>
              <a:t>Аведон</a:t>
            </a:r>
            <a:r>
              <a:rPr lang="ru-RU" sz="3400" dirty="0" smtClean="0"/>
              <a:t/>
            </a:r>
            <a:br>
              <a:rPr lang="ru-RU" sz="3400" dirty="0" smtClean="0"/>
            </a:br>
            <a:r>
              <a:rPr lang="ru-RU" sz="3400" dirty="0" smtClean="0"/>
              <a:t> Певица </a:t>
            </a:r>
            <a:r>
              <a:rPr lang="ru-RU" sz="3400" dirty="0" err="1" smtClean="0"/>
              <a:t>Мариан</a:t>
            </a:r>
            <a:r>
              <a:rPr lang="ru-RU" sz="3400" dirty="0" smtClean="0"/>
              <a:t> Андерсен 1955 г.</a:t>
            </a:r>
            <a:endParaRPr lang="ru-RU" sz="3400" dirty="0"/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43063" y="1357313"/>
            <a:ext cx="5878512" cy="5310187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Художественный образ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813" y="1600200"/>
            <a:ext cx="7786687" cy="4498975"/>
          </a:xfrm>
        </p:spPr>
        <p:txBody>
          <a:bodyPr/>
          <a:lstStyle/>
          <a:p>
            <a:pPr marL="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 smtClean="0"/>
              <a:t> </a:t>
            </a:r>
            <a:r>
              <a:rPr lang="ru-RU" sz="3400" dirty="0" smtClean="0"/>
              <a:t>обобщенное художественное отражение действительности, облеченное в форму конкретного индивидуального явления.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i="1" dirty="0" smtClean="0"/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ru-RU" sz="2400" i="1" dirty="0" smtClean="0"/>
              <a:t>                                </a:t>
            </a:r>
            <a:r>
              <a:rPr lang="ru-RU" sz="2400" i="1" dirty="0" smtClean="0">
                <a:solidFill>
                  <a:schemeClr val="tx2"/>
                </a:solidFill>
              </a:rPr>
              <a:t>С.И. Ожегов  Толковый словарь  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ru-RU" sz="2400" i="1" dirty="0" smtClean="0">
                <a:solidFill>
                  <a:schemeClr val="tx2"/>
                </a:solidFill>
              </a:rPr>
              <a:t>                                                    русского языка.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48577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endParaRPr lang="ru-RU" sz="4000" dirty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301625" y="928688"/>
            <a:ext cx="8540750" cy="5170487"/>
          </a:xfrm>
        </p:spPr>
        <p:txBody>
          <a:bodyPr/>
          <a:lstStyle/>
          <a:p>
            <a:pPr marL="0" indent="342900" algn="ctr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ru-RU" sz="5000" dirty="0" smtClean="0">
                <a:solidFill>
                  <a:srgbClr val="FFFF00"/>
                </a:solidFill>
                <a:effectLst/>
              </a:rPr>
              <a:t>Специфика</a:t>
            </a:r>
          </a:p>
          <a:p>
            <a:pPr marL="0" indent="342900" algn="ctr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  <a:effectLst/>
              </a:rPr>
              <a:t> художественного образа в фотоискусстве  </a:t>
            </a:r>
          </a:p>
          <a:p>
            <a:pPr marL="0" indent="342900" algn="ctr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ru-RU" sz="4000" dirty="0" smtClean="0">
                <a:effectLst/>
              </a:rPr>
              <a:t>-  это изобразительный образ </a:t>
            </a:r>
            <a:r>
              <a:rPr lang="ru-RU" sz="5000" dirty="0" smtClean="0">
                <a:solidFill>
                  <a:schemeClr val="tx2">
                    <a:lumMod val="75000"/>
                  </a:schemeClr>
                </a:solidFill>
                <a:effectLst/>
              </a:rPr>
              <a:t>документального значения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Выразительные средства художественной фотографии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540750" cy="4972050"/>
          </a:xfr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400" dirty="0" smtClean="0"/>
              <a:t>Композиция</a:t>
            </a:r>
          </a:p>
          <a:p>
            <a:pPr eaLnBrk="1" hangingPunct="1">
              <a:defRPr/>
            </a:pPr>
            <a:r>
              <a:rPr lang="ru-RU" sz="3400" dirty="0" smtClean="0"/>
              <a:t>Цвет</a:t>
            </a:r>
          </a:p>
          <a:p>
            <a:pPr eaLnBrk="1" hangingPunct="1">
              <a:defRPr/>
            </a:pPr>
            <a:r>
              <a:rPr lang="ru-RU" sz="3400" dirty="0" smtClean="0"/>
              <a:t>Линия</a:t>
            </a:r>
          </a:p>
          <a:p>
            <a:pPr eaLnBrk="1" hangingPunct="1">
              <a:defRPr/>
            </a:pPr>
            <a:r>
              <a:rPr lang="ru-RU" sz="3400" dirty="0" smtClean="0"/>
              <a:t>Цветовая композиция</a:t>
            </a:r>
          </a:p>
          <a:p>
            <a:pPr eaLnBrk="1" hangingPunct="1">
              <a:defRPr/>
            </a:pPr>
            <a:r>
              <a:rPr lang="ru-RU" sz="3400" dirty="0" smtClean="0"/>
              <a:t>Формат</a:t>
            </a:r>
          </a:p>
          <a:p>
            <a:pPr eaLnBrk="1" hangingPunct="1">
              <a:defRPr/>
            </a:pPr>
            <a:r>
              <a:rPr lang="ru-RU" sz="34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Распределение света</a:t>
            </a:r>
          </a:p>
          <a:p>
            <a:pPr eaLnBrk="1" hangingPunct="1">
              <a:defRPr/>
            </a:pPr>
            <a:r>
              <a:rPr lang="ru-RU" sz="3400" b="1" dirty="0" smtClean="0">
                <a:solidFill>
                  <a:schemeClr val="tx2">
                    <a:lumMod val="75000"/>
                  </a:schemeClr>
                </a:solidFill>
              </a:rPr>
              <a:t>Момент съемки</a:t>
            </a:r>
          </a:p>
          <a:p>
            <a:pPr eaLnBrk="1" hangingPunct="1">
              <a:defRPr/>
            </a:pPr>
            <a:r>
              <a:rPr lang="ru-RU" sz="3400" b="1" dirty="0" smtClean="0">
                <a:solidFill>
                  <a:schemeClr val="tx2">
                    <a:lumMod val="75000"/>
                  </a:schemeClr>
                </a:solidFill>
              </a:rPr>
              <a:t>Ракурс съемки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469313" cy="5715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Париж</a:t>
            </a:r>
            <a:endParaRPr lang="ru-RU" dirty="0"/>
          </a:p>
        </p:txBody>
      </p:sp>
      <p:pic>
        <p:nvPicPr>
          <p:cNvPr id="34819" name="Picture 2" descr="G:\Аттестация учитель\Рабочие материалы\урок %((\Париж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28875" y="857250"/>
            <a:ext cx="4286250" cy="5865813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28600"/>
            <a:ext cx="8485187" cy="557213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Восход двойного солнца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5844" name="Picture 2" descr="G:\урок %((\Восход двойного солн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238" y="841375"/>
            <a:ext cx="8609012" cy="5726113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342900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Июль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6868" name="Picture 2" descr="G:\урок %((\Ию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" y="928688"/>
            <a:ext cx="8542338" cy="5715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342900"/>
          </a:xfrm>
        </p:spPr>
        <p:txBody>
          <a:bodyPr/>
          <a:lstStyle/>
          <a:p>
            <a:pPr>
              <a:defRPr/>
            </a:pPr>
            <a:r>
              <a:rPr lang="ru-RU" sz="4000" dirty="0" err="1" smtClean="0"/>
              <a:t>Стопкадр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27652" name="Picture 2" descr="G:\урок %((\Стопкад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758825"/>
            <a:ext cx="4124325" cy="5929313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485775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Музыка Севера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5844" name="Picture 2" descr="G:\урок %((\Музыка севе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000125"/>
            <a:ext cx="8501062" cy="5695950"/>
          </a:xfrm>
          <a:prstGeom prst="rect">
            <a:avLst/>
          </a:prstGeom>
          <a:noFill/>
          <a:ln w="9525">
            <a:solidFill>
              <a:schemeClr val="accent5">
                <a:lumMod val="9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485775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Часовня</a:t>
            </a:r>
            <a:endParaRPr lang="ru-RU" sz="4000" dirty="0"/>
          </a:p>
        </p:txBody>
      </p:sp>
      <p:pic>
        <p:nvPicPr>
          <p:cNvPr id="46082" name="Picture 2" descr="G:\урок %((\Часовн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86063" y="785813"/>
            <a:ext cx="3571875" cy="5910262"/>
          </a:xfrm>
          <a:ln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142875"/>
            <a:ext cx="8128000" cy="428625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Аж мысли закипают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0964" name="Picture 2" descr="G:\урок %((\Аж мысли закипа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690563"/>
            <a:ext cx="85725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28600"/>
            <a:ext cx="8358188" cy="414338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Большой ух</a:t>
            </a:r>
            <a:endParaRPr lang="ru-RU" sz="4000" dirty="0"/>
          </a:p>
        </p:txBody>
      </p:sp>
      <p:pic>
        <p:nvPicPr>
          <p:cNvPr id="40962" name="Picture 2" descr="G:\урок %((\Большой ух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0" y="795338"/>
            <a:ext cx="6000750" cy="5951537"/>
          </a:xfrm>
          <a:ln>
            <a:solidFill>
              <a:schemeClr val="tx1">
                <a:lumMod val="95000"/>
              </a:schemeClr>
            </a:solidFill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485775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Трудный дебют</a:t>
            </a:r>
            <a:endParaRPr lang="ru-RU" sz="4000" dirty="0"/>
          </a:p>
        </p:txBody>
      </p:sp>
      <p:pic>
        <p:nvPicPr>
          <p:cNvPr id="43011" name="Picture 2" descr="G:\урок %((\Трудный дебют Портрет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4650" y="928688"/>
            <a:ext cx="8340725" cy="5805487"/>
          </a:xfr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485775"/>
          </a:xfrm>
        </p:spPr>
        <p:txBody>
          <a:bodyPr/>
          <a:lstStyle/>
          <a:p>
            <a:pPr>
              <a:defRPr/>
            </a:pPr>
            <a:r>
              <a:rPr lang="ru-RU" sz="4000" dirty="0" err="1" smtClean="0"/>
              <a:t>Пейзажик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2226" name="Picture 2" descr="G:\Аттестация учитель\Рабочие материалы\урок %((\пейзаж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785813"/>
            <a:ext cx="8755062" cy="5788025"/>
          </a:xfrm>
          <a:prstGeom prst="rect">
            <a:avLst/>
          </a:prstGeom>
          <a:noFill/>
          <a:ln w="28575">
            <a:solidFill>
              <a:schemeClr val="tx1">
                <a:lumMod val="95000"/>
              </a:schemeClr>
            </a:solidFill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0008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Ричард </a:t>
            </a:r>
            <a:r>
              <a:rPr lang="ru-RU" dirty="0" err="1" smtClean="0"/>
              <a:t>Аведон</a:t>
            </a:r>
            <a:r>
              <a:rPr lang="ru-RU" dirty="0" smtClean="0"/>
              <a:t>  </a:t>
            </a:r>
            <a:r>
              <a:rPr lang="ru-RU" dirty="0" err="1" smtClean="0"/>
              <a:t>Бьорк</a:t>
            </a:r>
            <a:endParaRPr lang="ru-RU" dirty="0"/>
          </a:p>
        </p:txBody>
      </p:sp>
      <p:pic>
        <p:nvPicPr>
          <p:cNvPr id="45059" name="Picture 2" descr="G:\Аттестация учитель\Рабочие материалы\бьор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14563" y="1069975"/>
            <a:ext cx="4449762" cy="5597525"/>
          </a:xfr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Практическая работа № 2</a:t>
            </a:r>
            <a:br>
              <a:rPr lang="ru-RU" dirty="0" smtClean="0"/>
            </a:br>
            <a:r>
              <a:rPr lang="ru-RU" dirty="0" smtClean="0">
                <a:solidFill>
                  <a:srgbClr val="FFC000"/>
                </a:solidFill>
              </a:rPr>
              <a:t>Фотохудожник – каков он?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5114925"/>
          </a:xfrm>
        </p:spPr>
        <p:txBody>
          <a:bodyPr/>
          <a:lstStyle/>
          <a:p>
            <a:pPr marL="0" indent="-514350">
              <a:spcBef>
                <a:spcPts val="0"/>
              </a:spcBef>
              <a:buFont typeface="+mj-lt"/>
              <a:buAutoNum type="arabicPeriod"/>
              <a:defRPr/>
            </a:pPr>
            <a:endParaRPr lang="ru-RU" sz="3000" dirty="0" smtClean="0"/>
          </a:p>
          <a:p>
            <a:pPr mar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3000" dirty="0" smtClean="0"/>
              <a:t>Обсудите в группе, какими </a:t>
            </a:r>
            <a:r>
              <a:rPr lang="ru-RU" sz="3000" dirty="0" smtClean="0">
                <a:solidFill>
                  <a:schemeClr val="accent5">
                    <a:lumMod val="90000"/>
                  </a:schemeClr>
                </a:solidFill>
              </a:rPr>
              <a:t>личностными и профессиональными качествами </a:t>
            </a:r>
            <a:r>
              <a:rPr lang="ru-RU" sz="3000" dirty="0" smtClean="0"/>
              <a:t>должен обладать фотохудожник, чтобы достичь успеха в профессии?</a:t>
            </a:r>
          </a:p>
          <a:p>
            <a:pPr marL="0" indent="-514350">
              <a:spcBef>
                <a:spcPts val="0"/>
              </a:spcBef>
              <a:buFont typeface="+mj-lt"/>
              <a:buAutoNum type="arabicPeriod"/>
              <a:defRPr/>
            </a:pPr>
            <a:endParaRPr lang="ru-RU" sz="3000" dirty="0" smtClean="0"/>
          </a:p>
          <a:p>
            <a:pPr mar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3000" dirty="0" smtClean="0"/>
              <a:t> Запишите   в тетрадь  эти качества.</a:t>
            </a:r>
          </a:p>
          <a:p>
            <a:pPr marL="0" indent="-514350">
              <a:spcBef>
                <a:spcPts val="0"/>
              </a:spcBef>
              <a:buFont typeface="+mj-lt"/>
              <a:buAutoNum type="arabicPeriod"/>
              <a:defRPr/>
            </a:pPr>
            <a:endParaRPr lang="ru-RU" sz="3000" dirty="0" smtClean="0"/>
          </a:p>
          <a:p>
            <a:pPr marL="0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3000" dirty="0" smtClean="0"/>
              <a:t>Нарисуйте </a:t>
            </a:r>
            <a:r>
              <a:rPr lang="ru-RU" sz="3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словесный портрет  </a:t>
            </a:r>
            <a:r>
              <a:rPr lang="ru-RU" sz="3000" dirty="0" smtClean="0"/>
              <a:t>фотохудожника, обосновывая свою позицию.</a:t>
            </a:r>
            <a:endParaRPr lang="ru-RU" sz="3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>
                <a:solidFill>
                  <a:srgbClr val="FFC000"/>
                </a:solidFill>
              </a:rPr>
              <a:t>Фотохудожник – каков он?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600200"/>
            <a:ext cx="8286750" cy="449897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Психолог</a:t>
            </a:r>
          </a:p>
          <a:p>
            <a:pPr>
              <a:defRPr/>
            </a:pPr>
            <a:r>
              <a:rPr lang="ru-RU" dirty="0" smtClean="0"/>
              <a:t>Исследователь жизни во всех ее проявлениях</a:t>
            </a:r>
          </a:p>
          <a:p>
            <a:pPr>
              <a:defRPr/>
            </a:pPr>
            <a:r>
              <a:rPr lang="ru-RU" dirty="0" smtClean="0"/>
              <a:t>Имеет свою точку зрения, идейную позицию, индивидуальность  стиля</a:t>
            </a:r>
          </a:p>
          <a:p>
            <a:pPr>
              <a:defRPr/>
            </a:pPr>
            <a:r>
              <a:rPr lang="ru-RU" dirty="0" smtClean="0"/>
              <a:t>Обладает художественным вкусом</a:t>
            </a:r>
          </a:p>
          <a:p>
            <a:pPr>
              <a:defRPr/>
            </a:pPr>
            <a:r>
              <a:rPr lang="ru-RU" dirty="0" smtClean="0"/>
              <a:t>Владеет технологией фотографии</a:t>
            </a:r>
          </a:p>
          <a:p>
            <a:pPr>
              <a:defRPr/>
            </a:pPr>
            <a:r>
              <a:rPr lang="ru-RU" dirty="0" smtClean="0"/>
              <a:t>Знает  историю и теорию изобразительного искусства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Домашнее задание</a:t>
            </a:r>
          </a:p>
        </p:txBody>
      </p:sp>
      <p:sp>
        <p:nvSpPr>
          <p:cNvPr id="727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dirty="0" smtClean="0">
                <a:solidFill>
                  <a:srgbClr val="FFC000"/>
                </a:solidFill>
              </a:rPr>
              <a:t>   Вариант 1.</a:t>
            </a:r>
          </a:p>
          <a:p>
            <a:pPr eaLnBrk="1" hangingPunct="1">
              <a:defRPr/>
            </a:pPr>
            <a:r>
              <a:rPr lang="ru-RU" dirty="0" smtClean="0"/>
              <a:t>Найти примеры художественной фотографии (или попытаться сделать самим).</a:t>
            </a:r>
          </a:p>
          <a:p>
            <a:pPr eaLnBrk="1" hangingPunct="1">
              <a:defRPr/>
            </a:pPr>
            <a:r>
              <a:rPr lang="ru-RU" dirty="0" smtClean="0"/>
              <a:t>Проанализировать письменно по плану.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FFC000"/>
                </a:solidFill>
              </a:rPr>
              <a:t>Вариант 2.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dirty="0" smtClean="0"/>
              <a:t>Эссе  письменно  </a:t>
            </a:r>
            <a:r>
              <a:rPr lang="ru-RU" i="1" dirty="0" smtClean="0"/>
              <a:t>«Живопись умерла с этого времени?»</a:t>
            </a:r>
            <a:r>
              <a:rPr lang="ru-RU" dirty="0" smtClean="0"/>
              <a:t> (</a:t>
            </a:r>
            <a:r>
              <a:rPr lang="ru-RU" dirty="0" err="1" smtClean="0"/>
              <a:t>Деларош</a:t>
            </a:r>
            <a:r>
              <a:rPr lang="ru-RU" dirty="0" smtClean="0"/>
              <a:t>)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ru-RU" dirty="0" smtClean="0"/>
          </a:p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sz="4000" dirty="0" smtClean="0"/>
              <a:t>План анализа </a:t>
            </a:r>
            <a:br>
              <a:rPr lang="ru-RU" sz="4000" dirty="0" smtClean="0"/>
            </a:br>
            <a:r>
              <a:rPr lang="ru-RU" sz="4000" dirty="0" smtClean="0"/>
              <a:t>художественной фотографии</a:t>
            </a:r>
            <a:br>
              <a:rPr lang="ru-RU" sz="4000" dirty="0" smtClean="0"/>
            </a:br>
            <a:endParaRPr lang="ru-RU" sz="4000" dirty="0" smtClean="0"/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63525" y="1484313"/>
            <a:ext cx="8701088" cy="4968875"/>
          </a:xfrm>
        </p:spPr>
        <p:txBody>
          <a:bodyPr/>
          <a:lstStyle/>
          <a:p>
            <a:pPr marL="171450" indent="-514350" eaLnBrk="1" hangingPunct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2800" dirty="0" smtClean="0"/>
              <a:t>Какое событие, явление изображает фотохудожник?</a:t>
            </a:r>
          </a:p>
          <a:p>
            <a:pPr marL="171450" indent="-514350" eaLnBrk="1" hangingPunct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2800" dirty="0" smtClean="0"/>
              <a:t>Что изображено (кто изображен) на фотографии?</a:t>
            </a:r>
          </a:p>
          <a:p>
            <a:pPr marL="171450" indent="-514350" eaLnBrk="1" hangingPunct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2800" dirty="0" smtClean="0"/>
              <a:t>Жанр фотографии.</a:t>
            </a:r>
          </a:p>
          <a:p>
            <a:pPr marL="171450" indent="-514350" eaLnBrk="1" hangingPunct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2800" dirty="0" smtClean="0"/>
              <a:t>Какие выразительные средства использует  фотохудожник для создания художественного образа?</a:t>
            </a:r>
          </a:p>
          <a:p>
            <a:pPr marL="171450" indent="-514350" eaLnBrk="1" hangingPunct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2800" dirty="0" smtClean="0"/>
              <a:t>Что Вас  привлекает в данной фотографии?</a:t>
            </a:r>
          </a:p>
          <a:p>
            <a:pPr marL="171450" indent="-514350" eaLnBrk="1" hangingPunct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2800" dirty="0" smtClean="0"/>
              <a:t>Какие чувства вызывает  фотография?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451</Words>
  <Application>Microsoft Office PowerPoint</Application>
  <PresentationFormat>Экран (4:3)</PresentationFormat>
  <Paragraphs>110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Презентация к уроку по теме: «Художественная фотография как вид искусства»</vt:lpstr>
      <vt:lpstr>Бали. Предзакатная прогулка</vt:lpstr>
      <vt:lpstr>Сосна</vt:lpstr>
      <vt:lpstr>Групповой взлет</vt:lpstr>
      <vt:lpstr>Ретро</vt:lpstr>
      <vt:lpstr>Арка</vt:lpstr>
      <vt:lpstr>Одуванчик</vt:lpstr>
      <vt:lpstr>Тишина</vt:lpstr>
      <vt:lpstr>Голубь</vt:lpstr>
      <vt:lpstr> Тема урока: «Художественная фотография  как вид искусства»</vt:lpstr>
      <vt:lpstr>Цели урока</vt:lpstr>
      <vt:lpstr>Вопросы урока</vt:lpstr>
      <vt:lpstr> Практическая работа № 1  7 минут</vt:lpstr>
      <vt:lpstr>Основные сведения  из истории фотографии</vt:lpstr>
      <vt:lpstr>Парижский бульвар  Дагерротип 1839г. </vt:lpstr>
      <vt:lpstr>Эдгар Алан По   Дагерротип 1940 г. </vt:lpstr>
      <vt:lpstr>Карл Булла  Владимирская женская школа 1906 г.</vt:lpstr>
      <vt:lpstr>Карл Булла  Лев Толстой 1902 г.</vt:lpstr>
      <vt:lpstr>Когда фотография становится произведением искусства ?  </vt:lpstr>
      <vt:lpstr>Андре Кертеш Студия Мондриана. Париж    1926 г.</vt:lpstr>
      <vt:lpstr>Чарльз Шилер Завод Форда на реке Руж                                                 1927 г.</vt:lpstr>
      <vt:lpstr>Александр Родченко  Электрозавод  1930 г.</vt:lpstr>
      <vt:lpstr>Александр Родченко   Студгородок в Лефортово  1936 г.</vt:lpstr>
      <vt:lpstr>Ансел Адамс  Ущелье 1940 г.</vt:lpstr>
      <vt:lpstr>Ансель Адамс  Восход луны 1941 г.</vt:lpstr>
      <vt:lpstr>Роберт Капа  Мальчик - чистильщик сапог 1947 г.</vt:lpstr>
      <vt:lpstr>Ричард Аведон Рене (из коллекции Диора)                                                        1956 г.</vt:lpstr>
      <vt:lpstr>Ричард Аведон  Туфля (дизайн от Перуджи» 1958 г.</vt:lpstr>
      <vt:lpstr>Ричард Аведон  Певица Мариан Андерсен 1955 г.</vt:lpstr>
      <vt:lpstr>Художественный образ</vt:lpstr>
      <vt:lpstr>Слайд 31</vt:lpstr>
      <vt:lpstr>Выразительные средства художественной фотографии</vt:lpstr>
      <vt:lpstr>Париж</vt:lpstr>
      <vt:lpstr>Восход двойного солнца</vt:lpstr>
      <vt:lpstr>Июль</vt:lpstr>
      <vt:lpstr>Стопкадр</vt:lpstr>
      <vt:lpstr>Музыка Севера</vt:lpstr>
      <vt:lpstr>Часовня</vt:lpstr>
      <vt:lpstr>Аж мысли закипают</vt:lpstr>
      <vt:lpstr>Большой ух</vt:lpstr>
      <vt:lpstr>Трудный дебют</vt:lpstr>
      <vt:lpstr>Пейзажик</vt:lpstr>
      <vt:lpstr>Ричард Аведон  Бьорк</vt:lpstr>
      <vt:lpstr>Практическая работа № 2 Фотохудожник – каков он?</vt:lpstr>
      <vt:lpstr> Фотохудожник – каков он?</vt:lpstr>
      <vt:lpstr>Домашнее задание</vt:lpstr>
      <vt:lpstr> План анализа  художественной фотографии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по теме: «Художественная фотография как вид искусства»</dc:title>
  <dc:creator>Ольга Владимировна</dc:creator>
  <cp:lastModifiedBy>Ольга Владимировна</cp:lastModifiedBy>
  <cp:revision>2</cp:revision>
  <dcterms:created xsi:type="dcterms:W3CDTF">2010-10-27T03:58:03Z</dcterms:created>
  <dcterms:modified xsi:type="dcterms:W3CDTF">2010-10-27T04:12:17Z</dcterms:modified>
</cp:coreProperties>
</file>