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297" r:id="rId2"/>
    <p:sldId id="256" r:id="rId3"/>
    <p:sldId id="300" r:id="rId4"/>
    <p:sldId id="266" r:id="rId5"/>
    <p:sldId id="257" r:id="rId6"/>
    <p:sldId id="265" r:id="rId7"/>
    <p:sldId id="298" r:id="rId8"/>
    <p:sldId id="261" r:id="rId9"/>
    <p:sldId id="263" r:id="rId10"/>
    <p:sldId id="267" r:id="rId11"/>
    <p:sldId id="268" r:id="rId12"/>
    <p:sldId id="271" r:id="rId13"/>
    <p:sldId id="272" r:id="rId14"/>
    <p:sldId id="274" r:id="rId15"/>
    <p:sldId id="275" r:id="rId16"/>
    <p:sldId id="278" r:id="rId17"/>
    <p:sldId id="299" r:id="rId18"/>
    <p:sldId id="280" r:id="rId19"/>
    <p:sldId id="303" r:id="rId20"/>
    <p:sldId id="304" r:id="rId21"/>
    <p:sldId id="305" r:id="rId22"/>
    <p:sldId id="306" r:id="rId23"/>
    <p:sldId id="309" r:id="rId24"/>
    <p:sldId id="296" r:id="rId25"/>
    <p:sldId id="310" r:id="rId26"/>
    <p:sldId id="308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2" d="100"/>
          <a:sy n="52" d="100"/>
        </p:scale>
        <p:origin x="-1219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CCBB23-DEAE-4D77-9AEB-8229701BEC95}" type="datetimeFigureOut">
              <a:rPr lang="ru-RU" smtClean="0"/>
              <a:pPr/>
              <a:t>23.05.2014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EF1E97-660C-463B-B104-B6C4120CD7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24638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F1E97-660C-463B-B104-B6C4120CD700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23.05.2014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23.05.2014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23.05.2014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23.05.2014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23.05.2014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23.05.2014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23.05.2014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circle/>
  </p:transition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file:///K:\&#1092;&#1086;&#1088;&#1091;&#1084;%20&#1041;&#1086;&#1083;&#1100;&#1096;&#1072;&#1103;%20&#1087;&#1077;&#1088;&#1077;&#1084;&#1077;&#1085;&#1072;\teosofia_-_perl_harbor_-_instrumentalnaya_muzyka.mp3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file:///K:\&#1092;&#1086;&#1088;&#1091;&#1084;%20&#1041;&#1086;&#1083;&#1100;&#1096;&#1072;&#1103;%20&#1087;&#1077;&#1088;&#1077;&#1084;&#1077;&#1085;&#1072;\teosofia_-_perl_harbor_-_instrumentalnaya_muzyka.mp3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gif"/><Relationship Id="rId4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../&#1076;&#1083;&#1103;%20&#1076;&#1091;&#1096;&#1080;/&#1052;&#1072;&#1083;&#1099;&#1096;%20&#1080;%20&#1087;&#1088;&#1080;&#1088;&#1086;&#1076;&#1072;/09%20-%20&#1056;&#1072;&#1079;&#1076;&#1091;&#1084;&#1100;&#1077;.mp3" TargetMode="Externa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jpeg"/><Relationship Id="rId2" Type="http://schemas.openxmlformats.org/officeDocument/2006/relationships/hyperlink" Target="../&#1076;&#1083;&#1103;%20&#1076;&#1091;&#1096;&#1080;/&#1052;&#1072;&#1083;&#1099;&#1096;%20&#1080;%20&#1087;&#1088;&#1080;&#1088;&#1086;&#1076;&#1072;/09%20-%20&#1056;&#1072;&#1079;&#1076;&#1091;&#1084;&#1100;&#1077;.mp3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1643042" y="4929198"/>
            <a:ext cx="5637010" cy="1500198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Из опыта работы </a:t>
            </a:r>
          </a:p>
          <a:p>
            <a:pPr algn="ctr"/>
            <a:r>
              <a:rPr lang="ru-RU" dirty="0" smtClean="0"/>
              <a:t>педагога- психолога С.С. </a:t>
            </a:r>
            <a:r>
              <a:rPr lang="ru-RU" dirty="0" err="1" smtClean="0"/>
              <a:t>Колчановой</a:t>
            </a:r>
            <a:r>
              <a:rPr lang="ru-RU" dirty="0" smtClean="0"/>
              <a:t> </a:t>
            </a:r>
          </a:p>
          <a:p>
            <a:pPr algn="ctr"/>
            <a:r>
              <a:rPr lang="ru-RU" dirty="0" smtClean="0"/>
              <a:t>МАОУ гимназии №1 г.Тюмени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285720" y="785794"/>
            <a:ext cx="8358246" cy="1793167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hlinkClick r:id="rId2" action="ppaction://hlinkfile"/>
              </a:rPr>
              <a:t>«Азбука общения»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800" dirty="0" smtClean="0"/>
              <a:t>внеурочная деятельность </a:t>
            </a:r>
            <a:br>
              <a:rPr lang="ru-RU" sz="2800" dirty="0" smtClean="0"/>
            </a:br>
            <a:r>
              <a:rPr lang="ru-RU" sz="2800" dirty="0" smtClean="0"/>
              <a:t>младших школьников в условиях реализации ФГОС НОО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xpsy.ru/uploads/prev/30464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0"/>
            <a:ext cx="6983137" cy="6916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1681477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school-project.narod.ru/pictu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92" y="0"/>
            <a:ext cx="9130308" cy="6836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140388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img0.liveinternet.ru/images/attach/c/0/46/774/46774073_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0318" y="0"/>
            <a:ext cx="4848862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8997154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s59.radikal.ru/i164/0905/7c/cc328837467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4664"/>
            <a:ext cx="9117134" cy="6078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7944388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krugosvet24.ru/Country/VTimor/Easttimor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-27383"/>
            <a:ext cx="4680520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6037465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yaplakal.com/uploads/post-3-1297031890435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6669"/>
            <a:ext cx="7452320" cy="6766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0219502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us.123rf.com/400wm/400/400/logos/logos1008/logos100800682/7652130-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11" y="260648"/>
            <a:ext cx="9039582" cy="623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7523814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57573723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8"/>
            <a:ext cx="8501122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18693044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Конфликт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0649"/>
            <a:ext cx="9144000" cy="6058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0986579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http://www.ozedu.ru/files/u1080/8a80a05346932ab1945cca162ae28275_8ad4925cb750b09a8de0716603275b2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4664"/>
            <a:ext cx="9162542" cy="6165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5461648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ppsychology.ru/_images/20100724033712_tantru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16" y="332656"/>
            <a:ext cx="9113484" cy="6073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5730884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www.badi.ru/postcards/funny/20346-otkrytki-udivleni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04" y="332656"/>
            <a:ext cx="9093124" cy="6237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7148506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www.arbuzkarapuz.ru/down/0_22cfa_a8f541b3_xl_10_12921550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" y="116632"/>
            <a:ext cx="9115511" cy="6597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8440432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club.foto.ru/gallery/images/preview/2009/08/23/14119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672"/>
            <a:ext cx="9117347" cy="5733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8138858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2047124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72066" y="500042"/>
            <a:ext cx="3857652" cy="21431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5400" b="1" i="1" dirty="0" smtClean="0">
                <a:solidFill>
                  <a:schemeClr val="accent3">
                    <a:lumMod val="75000"/>
                  </a:schemeClr>
                </a:solidFill>
                <a:latin typeface="Book Antiqua" pitchFamily="18" charset="0"/>
              </a:rPr>
              <a:t>М</a:t>
            </a:r>
            <a:r>
              <a:rPr lang="ru-RU" sz="5400" b="1" i="1" dirty="0" smtClean="0">
                <a:solidFill>
                  <a:srgbClr val="C00000"/>
                </a:solidFill>
                <a:latin typeface="Book Antiqua" pitchFamily="18" charset="0"/>
              </a:rPr>
              <a:t>о</a:t>
            </a:r>
            <a:r>
              <a:rPr lang="ru-RU" sz="5400" b="1" i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ook Antiqua" pitchFamily="18" charset="0"/>
              </a:rPr>
              <a:t>и</a:t>
            </a:r>
            <a:r>
              <a:rPr lang="ru-RU" sz="5400" b="1" i="1" dirty="0" smtClean="0">
                <a:solidFill>
                  <a:schemeClr val="accent3">
                    <a:lumMod val="75000"/>
                  </a:schemeClr>
                </a:solidFill>
                <a:latin typeface="Book Antiqua" pitchFamily="18" charset="0"/>
              </a:rPr>
              <a:t> </a:t>
            </a:r>
            <a:br>
              <a:rPr lang="ru-RU" sz="5400" b="1" i="1" dirty="0" smtClean="0">
                <a:solidFill>
                  <a:schemeClr val="accent3">
                    <a:lumMod val="75000"/>
                  </a:schemeClr>
                </a:solidFill>
                <a:latin typeface="Book Antiqua" pitchFamily="18" charset="0"/>
              </a:rPr>
            </a:br>
            <a:r>
              <a:rPr lang="ru-RU" sz="5400" b="1" i="1" dirty="0" smtClean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  <a:hlinkClick r:id="rId2" action="ppaction://hlinkfile"/>
              </a:rPr>
              <a:t>э</a:t>
            </a:r>
            <a:r>
              <a:rPr lang="ru-RU" sz="5400" b="1" i="1" dirty="0" smtClean="0">
                <a:solidFill>
                  <a:schemeClr val="accent3">
                    <a:lumMod val="75000"/>
                  </a:schemeClr>
                </a:solidFill>
                <a:latin typeface="Book Antiqua" pitchFamily="18" charset="0"/>
                <a:hlinkClick r:id="rId2" action="ppaction://hlinkfile"/>
              </a:rPr>
              <a:t>м</a:t>
            </a:r>
            <a:r>
              <a:rPr lang="ru-RU" sz="5400" b="1" i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Book Antiqua" pitchFamily="18" charset="0"/>
                <a:hlinkClick r:id="rId2" action="ppaction://hlinkfile"/>
              </a:rPr>
              <a:t>о</a:t>
            </a:r>
            <a:r>
              <a:rPr lang="ru-RU" sz="5400" b="1" i="1" dirty="0" smtClean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  <a:hlinkClick r:id="rId2" action="ppaction://hlinkfile"/>
              </a:rPr>
              <a:t>ц</a:t>
            </a:r>
            <a:r>
              <a:rPr lang="ru-RU" sz="5400" b="1" i="1" dirty="0" smtClean="0">
                <a:solidFill>
                  <a:schemeClr val="accent3">
                    <a:lumMod val="75000"/>
                  </a:schemeClr>
                </a:solidFill>
                <a:latin typeface="Book Antiqua" pitchFamily="18" charset="0"/>
                <a:hlinkClick r:id="rId2" action="ppaction://hlinkfile"/>
              </a:rPr>
              <a:t>и</a:t>
            </a:r>
            <a:r>
              <a:rPr lang="ru-RU" sz="5400" b="1" i="1" dirty="0" smtClean="0">
                <a:solidFill>
                  <a:srgbClr val="FFFF00"/>
                </a:solidFill>
                <a:latin typeface="Book Antiqua" pitchFamily="18" charset="0"/>
                <a:hlinkClick r:id="rId2" action="ppaction://hlinkfile"/>
              </a:rPr>
              <a:t>и</a:t>
            </a:r>
            <a:endParaRPr lang="ru-RU" sz="5400" b="1" i="1" dirty="0">
              <a:solidFill>
                <a:srgbClr val="FFFF00"/>
              </a:solidFill>
              <a:latin typeface="Book Antiqua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463" y="144463"/>
            <a:ext cx="4762500" cy="322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14810" y="3429000"/>
            <a:ext cx="4762500" cy="321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786" y="3786190"/>
            <a:ext cx="2643206" cy="2603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285728"/>
            <a:ext cx="6512511" cy="1143000"/>
          </a:xfrm>
        </p:spPr>
        <p:txBody>
          <a:bodyPr/>
          <a:lstStyle/>
          <a:p>
            <a:r>
              <a:rPr lang="ru-RU" sz="5400" i="1" dirty="0" smtClean="0">
                <a:solidFill>
                  <a:srgbClr val="FF0000"/>
                </a:solidFill>
                <a:latin typeface="Book Antiqua" pitchFamily="18" charset="0"/>
              </a:rPr>
              <a:t>Э</a:t>
            </a:r>
            <a:r>
              <a:rPr lang="ru-RU" sz="5400" i="1" dirty="0" smtClean="0">
                <a:solidFill>
                  <a:srgbClr val="FFC000"/>
                </a:solidFill>
                <a:latin typeface="Book Antiqua" pitchFamily="18" charset="0"/>
              </a:rPr>
              <a:t>м</a:t>
            </a:r>
            <a:r>
              <a:rPr lang="ru-RU" sz="5400" i="1" dirty="0" smtClean="0">
                <a:solidFill>
                  <a:srgbClr val="00B050"/>
                </a:solidFill>
                <a:latin typeface="Book Antiqua" pitchFamily="18" charset="0"/>
              </a:rPr>
              <a:t>о</a:t>
            </a:r>
            <a:r>
              <a:rPr lang="ru-RU" sz="5400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Book Antiqua" pitchFamily="18" charset="0"/>
              </a:rPr>
              <a:t>ц</a:t>
            </a:r>
            <a:r>
              <a:rPr lang="ru-RU" sz="5400" i="1" dirty="0" smtClean="0">
                <a:solidFill>
                  <a:srgbClr val="C00000"/>
                </a:solidFill>
                <a:latin typeface="Book Antiqua" pitchFamily="18" charset="0"/>
              </a:rPr>
              <a:t>и</a:t>
            </a:r>
            <a:r>
              <a:rPr lang="ru-RU" sz="5400" i="1" dirty="0" smtClean="0">
                <a:solidFill>
                  <a:srgbClr val="0070C0"/>
                </a:solidFill>
                <a:latin typeface="Book Antiqua" pitchFamily="18" charset="0"/>
              </a:rPr>
              <a:t>и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357158" y="1643050"/>
            <a:ext cx="8643998" cy="34747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800" dirty="0" smtClean="0">
                <a:solidFill>
                  <a:srgbClr val="0070C0"/>
                </a:solidFill>
              </a:rPr>
              <a:t>Радость     Гнев    Удивление </a:t>
            </a:r>
            <a:endParaRPr lang="en-US" sz="4800" dirty="0" smtClean="0">
              <a:solidFill>
                <a:srgbClr val="0070C0"/>
              </a:solidFill>
            </a:endParaRPr>
          </a:p>
          <a:p>
            <a:pPr marL="228600" lvl="1">
              <a:buNone/>
            </a:pPr>
            <a:r>
              <a:rPr lang="en-US" sz="4800" dirty="0" smtClean="0">
                <a:solidFill>
                  <a:srgbClr val="0070C0"/>
                </a:solidFill>
              </a:rPr>
              <a:t>          </a:t>
            </a:r>
            <a:r>
              <a:rPr lang="ru-RU" sz="4800" dirty="0" smtClean="0">
                <a:solidFill>
                  <a:srgbClr val="0070C0"/>
                </a:solidFill>
              </a:rPr>
              <a:t>Грусть       Страх   </a:t>
            </a:r>
          </a:p>
          <a:p>
            <a:pPr marL="228600" lvl="1">
              <a:buNone/>
            </a:pPr>
            <a:endParaRPr lang="ru-RU" sz="1100" dirty="0" smtClean="0">
              <a:solidFill>
                <a:srgbClr val="0070C0"/>
              </a:solidFill>
            </a:endParaRPr>
          </a:p>
          <a:p>
            <a:pPr marL="228600" lvl="1">
              <a:buNone/>
            </a:pPr>
            <a:r>
              <a:rPr lang="ru-RU" sz="4800" dirty="0" smtClean="0">
                <a:solidFill>
                  <a:srgbClr val="0070C0"/>
                </a:solidFill>
              </a:rPr>
              <a:t> </a:t>
            </a:r>
            <a:r>
              <a:rPr lang="en-US" sz="4800" dirty="0" smtClean="0">
                <a:solidFill>
                  <a:srgbClr val="0070C0"/>
                </a:solidFill>
              </a:rPr>
              <a:t>   </a:t>
            </a:r>
            <a:r>
              <a:rPr lang="ru-RU" sz="4800" dirty="0" smtClean="0">
                <a:solidFill>
                  <a:srgbClr val="0070C0"/>
                </a:solidFill>
              </a:rPr>
              <a:t>Обида           Спокойствие</a:t>
            </a:r>
          </a:p>
          <a:p>
            <a:pPr>
              <a:buNone/>
            </a:pPr>
            <a:endParaRPr lang="ru-RU" sz="3600" dirty="0" smtClean="0">
              <a:solidFill>
                <a:srgbClr val="0070C0"/>
              </a:solidFill>
            </a:endParaRPr>
          </a:p>
          <a:p>
            <a:endParaRPr lang="ru-RU" sz="3600" dirty="0" smtClean="0">
              <a:solidFill>
                <a:srgbClr val="0070C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00034" y="5072074"/>
            <a:ext cx="81439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hlinkClick r:id="rId2" action="ppaction://hlinkfile"/>
              </a:rPr>
              <a:t>Задание 1</a:t>
            </a:r>
            <a:r>
              <a:rPr lang="ru-RU" dirty="0" smtClean="0">
                <a:hlinkClick r:id="rId2" action="ppaction://hlinkfile"/>
              </a:rPr>
              <a:t>.</a:t>
            </a:r>
            <a:endParaRPr lang="ru-RU" dirty="0" smtClean="0"/>
          </a:p>
          <a:p>
            <a:r>
              <a:rPr lang="ru-RU" dirty="0" smtClean="0"/>
              <a:t>Выбери и обведи зеленым цветом те названия эмоций, которые тебе приятно испытывать, а красным карандашом подчеркни  неприятные для тебя эмоции</a:t>
            </a:r>
            <a:endParaRPr lang="ru-RU" dirty="0"/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285728"/>
            <a:ext cx="6512511" cy="1143000"/>
          </a:xfrm>
        </p:spPr>
        <p:txBody>
          <a:bodyPr/>
          <a:lstStyle/>
          <a:p>
            <a:pPr>
              <a:buNone/>
            </a:pPr>
            <a:r>
              <a:rPr lang="ru-RU" sz="5400" i="1" dirty="0" smtClean="0">
                <a:solidFill>
                  <a:srgbClr val="FF0000"/>
                </a:solidFill>
                <a:latin typeface="Book Antiqua" pitchFamily="18" charset="0"/>
              </a:rPr>
              <a:t>Э</a:t>
            </a:r>
            <a:r>
              <a:rPr lang="ru-RU" sz="5400" i="1" dirty="0" smtClean="0">
                <a:solidFill>
                  <a:srgbClr val="FF6600"/>
                </a:solidFill>
                <a:latin typeface="Book Antiqua" pitchFamily="18" charset="0"/>
              </a:rPr>
              <a:t>м</a:t>
            </a:r>
            <a:r>
              <a:rPr lang="ru-RU" sz="5400" i="1" dirty="0" smtClean="0">
                <a:solidFill>
                  <a:srgbClr val="00B050"/>
                </a:solidFill>
                <a:latin typeface="Book Antiqua" pitchFamily="18" charset="0"/>
              </a:rPr>
              <a:t>о</a:t>
            </a:r>
            <a:r>
              <a:rPr lang="ru-RU" sz="5400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Book Antiqua" pitchFamily="18" charset="0"/>
              </a:rPr>
              <a:t>ц</a:t>
            </a:r>
            <a:r>
              <a:rPr lang="ru-RU" sz="5400" i="1" dirty="0" smtClean="0">
                <a:solidFill>
                  <a:srgbClr val="C00000"/>
                </a:solidFill>
                <a:latin typeface="Book Antiqua" pitchFamily="18" charset="0"/>
              </a:rPr>
              <a:t>и</a:t>
            </a:r>
            <a:r>
              <a:rPr lang="ru-RU" sz="5400" i="1" dirty="0" smtClean="0">
                <a:solidFill>
                  <a:srgbClr val="0070C0"/>
                </a:solidFill>
                <a:latin typeface="Book Antiqua" pitchFamily="18" charset="0"/>
              </a:rPr>
              <a:t>и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1000100" y="1643050"/>
            <a:ext cx="3346704" cy="3474720"/>
          </a:xfrm>
        </p:spPr>
        <p:txBody>
          <a:bodyPr>
            <a:normAutofit/>
          </a:bodyPr>
          <a:lstStyle/>
          <a:p>
            <a:pPr algn="r"/>
            <a:r>
              <a:rPr lang="ru-RU" sz="3600" dirty="0" smtClean="0">
                <a:solidFill>
                  <a:srgbClr val="00B050"/>
                </a:solidFill>
              </a:rPr>
              <a:t>Радость</a:t>
            </a:r>
          </a:p>
          <a:p>
            <a:pPr algn="r">
              <a:buNone/>
            </a:pPr>
            <a:endParaRPr lang="ru-RU" sz="3600" dirty="0" smtClean="0">
              <a:solidFill>
                <a:srgbClr val="00B050"/>
              </a:solidFill>
            </a:endParaRPr>
          </a:p>
          <a:p>
            <a:r>
              <a:rPr lang="ru-RU" sz="3600" dirty="0" smtClean="0">
                <a:solidFill>
                  <a:srgbClr val="C00000"/>
                </a:solidFill>
              </a:rPr>
              <a:t>Гнев</a:t>
            </a:r>
          </a:p>
          <a:p>
            <a:pPr>
              <a:buNone/>
            </a:pPr>
            <a:endParaRPr lang="ru-RU" sz="3600" dirty="0" smtClean="0">
              <a:solidFill>
                <a:srgbClr val="C00000"/>
              </a:solidFill>
            </a:endParaRPr>
          </a:p>
          <a:p>
            <a:pPr algn="ctr"/>
            <a:r>
              <a:rPr lang="ru-RU" sz="3600" dirty="0" smtClean="0">
                <a:solidFill>
                  <a:srgbClr val="00B050"/>
                </a:solidFill>
              </a:rPr>
              <a:t>Удивление</a:t>
            </a:r>
            <a:r>
              <a:rPr lang="ru-RU" sz="3600" dirty="0" smtClean="0">
                <a:solidFill>
                  <a:srgbClr val="0070C0"/>
                </a:solidFill>
              </a:rPr>
              <a:t> </a:t>
            </a:r>
            <a:endParaRPr lang="ru-RU" sz="3600" dirty="0">
              <a:solidFill>
                <a:srgbClr val="0070C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14"/>
          </p:nvPr>
        </p:nvSpPr>
        <p:spPr>
          <a:xfrm>
            <a:off x="5000628" y="1500174"/>
            <a:ext cx="3714776" cy="4929222"/>
          </a:xfrm>
        </p:spPr>
        <p:txBody>
          <a:bodyPr>
            <a:normAutofit/>
          </a:bodyPr>
          <a:lstStyle/>
          <a:p>
            <a:pPr algn="r"/>
            <a:r>
              <a:rPr lang="ru-RU" sz="3600" dirty="0" smtClean="0">
                <a:solidFill>
                  <a:srgbClr val="C00000"/>
                </a:solidFill>
              </a:rPr>
              <a:t>Грусть</a:t>
            </a:r>
          </a:p>
          <a:p>
            <a:pPr algn="r"/>
            <a:endParaRPr lang="ru-RU" sz="3600" dirty="0" smtClean="0">
              <a:solidFill>
                <a:srgbClr val="C00000"/>
              </a:solidFill>
            </a:endParaRPr>
          </a:p>
          <a:p>
            <a:r>
              <a:rPr lang="ru-RU" sz="3600" dirty="0" smtClean="0">
                <a:solidFill>
                  <a:srgbClr val="00B050"/>
                </a:solidFill>
              </a:rPr>
              <a:t>Спокойствие</a:t>
            </a:r>
          </a:p>
          <a:p>
            <a:endParaRPr lang="ru-RU" sz="3600" dirty="0" smtClean="0">
              <a:solidFill>
                <a:srgbClr val="00B050"/>
              </a:solidFill>
            </a:endParaRPr>
          </a:p>
          <a:p>
            <a:pPr algn="ctr"/>
            <a:r>
              <a:rPr lang="ru-RU" sz="3600" dirty="0" smtClean="0">
                <a:solidFill>
                  <a:srgbClr val="C00000"/>
                </a:solidFill>
              </a:rPr>
              <a:t>Обида</a:t>
            </a:r>
          </a:p>
          <a:p>
            <a:pPr>
              <a:buNone/>
            </a:pPr>
            <a:endParaRPr lang="ru-RU" sz="3600" dirty="0" smtClean="0">
              <a:solidFill>
                <a:srgbClr val="C00000"/>
              </a:solidFill>
            </a:endParaRPr>
          </a:p>
          <a:p>
            <a:r>
              <a:rPr lang="ru-RU" sz="3600" dirty="0" smtClean="0">
                <a:solidFill>
                  <a:srgbClr val="C00000"/>
                </a:solidFill>
              </a:rPr>
              <a:t>Страх </a:t>
            </a:r>
            <a:endParaRPr lang="ru-RU" sz="3600" dirty="0">
              <a:solidFill>
                <a:srgbClr val="C00000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2214546" y="1500174"/>
            <a:ext cx="2286016" cy="928694"/>
          </a:xfrm>
          <a:prstGeom prst="ellipse">
            <a:avLst/>
          </a:prstGeom>
          <a:noFill/>
          <a:ln w="254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5000628" y="2643182"/>
            <a:ext cx="3286148" cy="1143008"/>
          </a:xfrm>
          <a:prstGeom prst="ellipse">
            <a:avLst/>
          </a:prstGeom>
          <a:noFill/>
          <a:ln w="254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1285852" y="4214818"/>
            <a:ext cx="3071834" cy="1143008"/>
          </a:xfrm>
          <a:prstGeom prst="ellipse">
            <a:avLst/>
          </a:prstGeom>
          <a:noFill/>
          <a:ln w="254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1142976" y="3643314"/>
            <a:ext cx="1500198" cy="1588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7143768" y="2143116"/>
            <a:ext cx="1500198" cy="1588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6215074" y="4929198"/>
            <a:ext cx="1500198" cy="1588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5214942" y="6357958"/>
            <a:ext cx="1500198" cy="1588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0"/>
            <a:ext cx="6512511" cy="1143000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solidFill>
                  <a:srgbClr val="C00000"/>
                </a:solidFill>
                <a:latin typeface="Book Antiqua" pitchFamily="18" charset="0"/>
              </a:rPr>
              <a:t>Само</a:t>
            </a:r>
            <a:r>
              <a:rPr lang="ru-RU" dirty="0" smtClean="0">
                <a:solidFill>
                  <a:srgbClr val="00B050"/>
                </a:solidFill>
                <a:latin typeface="Book Antiqua" pitchFamily="18" charset="0"/>
              </a:rPr>
              <a:t>чувствие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500034" y="1000108"/>
            <a:ext cx="3643338" cy="3474720"/>
          </a:xfrm>
        </p:spPr>
        <p:txBody>
          <a:bodyPr/>
          <a:lstStyle/>
          <a:p>
            <a:pPr algn="ctr">
              <a:buNone/>
            </a:pPr>
            <a:r>
              <a:rPr lang="ru-RU" b="1" i="1" dirty="0" smtClean="0">
                <a:solidFill>
                  <a:srgbClr val="C00000"/>
                </a:solidFill>
                <a:latin typeface="Book Antiqua" pitchFamily="18" charset="0"/>
              </a:rPr>
              <a:t>Отрицательные эмоции</a:t>
            </a:r>
          </a:p>
          <a:p>
            <a:r>
              <a:rPr lang="ru-RU" dirty="0" smtClean="0">
                <a:solidFill>
                  <a:srgbClr val="C00000"/>
                </a:solidFill>
                <a:latin typeface="Book Antiqua" pitchFamily="18" charset="0"/>
              </a:rPr>
              <a:t>Пропадает  аппетит</a:t>
            </a:r>
          </a:p>
          <a:p>
            <a:r>
              <a:rPr lang="ru-RU" dirty="0" smtClean="0">
                <a:solidFill>
                  <a:srgbClr val="C00000"/>
                </a:solidFill>
                <a:latin typeface="Book Antiqua" pitchFamily="18" charset="0"/>
              </a:rPr>
              <a:t>Болит голова</a:t>
            </a:r>
          </a:p>
          <a:p>
            <a:r>
              <a:rPr lang="ru-RU" dirty="0" smtClean="0">
                <a:solidFill>
                  <a:srgbClr val="C00000"/>
                </a:solidFill>
                <a:latin typeface="Book Antiqua" pitchFamily="18" charset="0"/>
              </a:rPr>
              <a:t>Боли в животе</a:t>
            </a:r>
          </a:p>
          <a:p>
            <a:r>
              <a:rPr lang="ru-RU" dirty="0" smtClean="0">
                <a:solidFill>
                  <a:srgbClr val="C00000"/>
                </a:solidFill>
                <a:latin typeface="Book Antiqua" pitchFamily="18" charset="0"/>
              </a:rPr>
              <a:t>Ничего не хочется делать</a:t>
            </a:r>
          </a:p>
          <a:p>
            <a:r>
              <a:rPr lang="ru-RU" dirty="0" smtClean="0">
                <a:solidFill>
                  <a:srgbClr val="C00000"/>
                </a:solidFill>
                <a:latin typeface="Book Antiqua" pitchFamily="18" charset="0"/>
              </a:rPr>
              <a:t>Усталость</a:t>
            </a:r>
          </a:p>
          <a:p>
            <a:endParaRPr lang="ru-RU" dirty="0">
              <a:solidFill>
                <a:srgbClr val="C00000"/>
              </a:solidFill>
              <a:latin typeface="Book Antiqua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14"/>
          </p:nvPr>
        </p:nvSpPr>
        <p:spPr>
          <a:xfrm>
            <a:off x="4786314" y="1071546"/>
            <a:ext cx="3857652" cy="3474720"/>
          </a:xfrm>
        </p:spPr>
        <p:txBody>
          <a:bodyPr/>
          <a:lstStyle/>
          <a:p>
            <a:pPr algn="r">
              <a:buNone/>
            </a:pPr>
            <a:r>
              <a:rPr lang="ru-RU" b="1" i="1" dirty="0" smtClean="0">
                <a:solidFill>
                  <a:srgbClr val="00B050"/>
                </a:solidFill>
                <a:latin typeface="Book Antiqua" pitchFamily="18" charset="0"/>
              </a:rPr>
              <a:t>Положительные эмоции</a:t>
            </a:r>
          </a:p>
          <a:p>
            <a:pPr algn="r">
              <a:buNone/>
            </a:pPr>
            <a:r>
              <a:rPr lang="ru-RU" i="1" dirty="0" smtClean="0">
                <a:solidFill>
                  <a:srgbClr val="00B050"/>
                </a:solidFill>
                <a:latin typeface="Book Antiqua" pitchFamily="18" charset="0"/>
              </a:rPr>
              <a:t> </a:t>
            </a:r>
          </a:p>
          <a:p>
            <a:pPr algn="r"/>
            <a:r>
              <a:rPr lang="ru-RU" b="1" dirty="0" smtClean="0">
                <a:solidFill>
                  <a:srgbClr val="00B050"/>
                </a:solidFill>
                <a:latin typeface="Book Antiqua" pitchFamily="18" charset="0"/>
              </a:rPr>
              <a:t>Активность</a:t>
            </a:r>
          </a:p>
          <a:p>
            <a:pPr algn="r"/>
            <a:r>
              <a:rPr lang="ru-RU" b="1" dirty="0" smtClean="0">
                <a:solidFill>
                  <a:srgbClr val="00B050"/>
                </a:solidFill>
                <a:latin typeface="Book Antiqua" pitchFamily="18" charset="0"/>
              </a:rPr>
              <a:t>Возбуждение</a:t>
            </a:r>
          </a:p>
          <a:p>
            <a:pPr algn="r"/>
            <a:r>
              <a:rPr lang="ru-RU" b="1" dirty="0" smtClean="0">
                <a:solidFill>
                  <a:srgbClr val="00B050"/>
                </a:solidFill>
                <a:latin typeface="Book Antiqua" pitchFamily="18" charset="0"/>
              </a:rPr>
              <a:t>Полнота сил</a:t>
            </a:r>
          </a:p>
          <a:p>
            <a:pPr algn="r"/>
            <a:r>
              <a:rPr lang="ru-RU" b="1" dirty="0" smtClean="0">
                <a:solidFill>
                  <a:srgbClr val="00B050"/>
                </a:solidFill>
                <a:latin typeface="Book Antiqua" pitchFamily="18" charset="0"/>
              </a:rPr>
              <a:t>Готовность действовать</a:t>
            </a:r>
            <a:endParaRPr lang="ru-RU" b="1" dirty="0">
              <a:solidFill>
                <a:srgbClr val="00B050"/>
              </a:solidFill>
              <a:latin typeface="Book Antiqua" pitchFamily="18" charset="0"/>
            </a:endParaRPr>
          </a:p>
        </p:txBody>
      </p:sp>
      <p:pic>
        <p:nvPicPr>
          <p:cNvPr id="1026" name="Picture 2" descr="http://kakmed.com/img/2011/09/golovnaya-bol-u-dete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4143380"/>
            <a:ext cx="3049664" cy="2286016"/>
          </a:xfrm>
          <a:prstGeom prst="rect">
            <a:avLst/>
          </a:prstGeom>
          <a:noFill/>
        </p:spPr>
      </p:pic>
      <p:pic>
        <p:nvPicPr>
          <p:cNvPr id="1028" name="Picture 4" descr="http://prv3.lori-images.net/nachalnaya-shkola-radostnyi-shkolnik-0001058987-preview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4182186"/>
            <a:ext cx="3571900" cy="2675814"/>
          </a:xfrm>
          <a:prstGeom prst="rect">
            <a:avLst/>
          </a:prstGeom>
          <a:noFill/>
        </p:spPr>
      </p:pic>
      <p:cxnSp>
        <p:nvCxnSpPr>
          <p:cNvPr id="8" name="Прямая со стрелкой 7"/>
          <p:cNvCxnSpPr>
            <a:endCxn id="2" idx="2"/>
          </p:cNvCxnSpPr>
          <p:nvPr/>
        </p:nvCxnSpPr>
        <p:spPr>
          <a:xfrm>
            <a:off x="785786" y="642918"/>
            <a:ext cx="3327694" cy="500082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V="1">
            <a:off x="5000628" y="571480"/>
            <a:ext cx="3214710" cy="571504"/>
          </a:xfrm>
          <a:prstGeom prst="straightConnector1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214290"/>
            <a:ext cx="6512511" cy="1143000"/>
          </a:xfrm>
        </p:spPr>
        <p:txBody>
          <a:bodyPr/>
          <a:lstStyle/>
          <a:p>
            <a:pPr algn="ctr">
              <a:buNone/>
            </a:pPr>
            <a:r>
              <a:rPr lang="ru-RU" sz="2000" dirty="0" smtClean="0"/>
              <a:t>Задание 2.  Рассмотри внимательно выражения лиц. Соотнеси название эмоции с ее изображением с помощью стрелочек.</a:t>
            </a:r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/>
          </a:p>
        </p:txBody>
      </p:sp>
      <p:cxnSp>
        <p:nvCxnSpPr>
          <p:cNvPr id="10" name="Прямая со стрелкой 9">
            <a:hlinkClick r:id="rId2" action="ppaction://hlinkfile"/>
          </p:cNvPr>
          <p:cNvCxnSpPr/>
          <p:nvPr/>
        </p:nvCxnSpPr>
        <p:spPr>
          <a:xfrm>
            <a:off x="7215206" y="1071546"/>
            <a:ext cx="571504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Содержимое 11"/>
          <p:cNvGraphicFramePr>
            <a:graphicFrameLocks noGrp="1"/>
          </p:cNvGraphicFramePr>
          <p:nvPr>
            <p:ph sz="quarter" idx="14"/>
          </p:nvPr>
        </p:nvGraphicFramePr>
        <p:xfrm>
          <a:off x="3143240" y="1571612"/>
          <a:ext cx="3214710" cy="3657600"/>
        </p:xfrm>
        <a:graphic>
          <a:graphicData uri="http://schemas.openxmlformats.org/drawingml/2006/table">
            <a:tbl>
              <a:tblPr/>
              <a:tblGrid>
                <a:gridCol w="3214710"/>
              </a:tblGrid>
              <a:tr h="43883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Book Antiqua" pitchFamily="18" charset="0"/>
                          <a:ea typeface="Times New Roman"/>
                          <a:cs typeface="Times New Roman"/>
                        </a:rPr>
                        <a:t>страх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3883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B050"/>
                          </a:solidFill>
                          <a:latin typeface="Book Antiqua" pitchFamily="18" charset="0"/>
                          <a:ea typeface="Times New Roman"/>
                          <a:cs typeface="Times New Roman"/>
                        </a:rPr>
                        <a:t>радость, веселье</a:t>
                      </a:r>
                      <a:endParaRPr lang="ru-RU" sz="2000" dirty="0">
                        <a:solidFill>
                          <a:srgbClr val="00B050"/>
                        </a:solidFill>
                        <a:latin typeface="Book Antiqu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3883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Book Antiqua" pitchFamily="18" charset="0"/>
                          <a:ea typeface="Times New Roman"/>
                          <a:cs typeface="Times New Roman"/>
                        </a:rPr>
                        <a:t>грусть, печаль</a:t>
                      </a:r>
                      <a:endParaRPr lang="ru-RU" sz="2000" dirty="0">
                        <a:solidFill>
                          <a:srgbClr val="002060"/>
                        </a:solidFill>
                        <a:latin typeface="Book Antiqu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3883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Book Antiqua" pitchFamily="18" charset="0"/>
                          <a:ea typeface="Times New Roman"/>
                          <a:cs typeface="Times New Roman"/>
                        </a:rPr>
                        <a:t>стыд, вина</a:t>
                      </a:r>
                      <a:endParaRPr lang="ru-RU" sz="2000" dirty="0" smtClean="0">
                        <a:solidFill>
                          <a:srgbClr val="002060"/>
                        </a:solidFill>
                        <a:latin typeface="Book Antiqu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3883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B050"/>
                          </a:solidFill>
                          <a:latin typeface="Book Antiqua" pitchFamily="18" charset="0"/>
                          <a:ea typeface="Times New Roman"/>
                          <a:cs typeface="Times New Roman"/>
                        </a:rPr>
                        <a:t>спокойствие</a:t>
                      </a:r>
                      <a:endParaRPr lang="ru-RU" sz="2000" dirty="0">
                        <a:solidFill>
                          <a:srgbClr val="00B050"/>
                        </a:solidFill>
                        <a:latin typeface="Book Antiqu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3883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rgbClr val="00B050"/>
                          </a:solidFill>
                          <a:latin typeface="Book Antiqua" pitchFamily="18" charset="0"/>
                          <a:ea typeface="Times New Roman"/>
                          <a:cs typeface="Times New Roman"/>
                        </a:rPr>
                        <a:t>удивление</a:t>
                      </a:r>
                      <a:endParaRPr lang="ru-RU" sz="2000" dirty="0" smtClean="0">
                        <a:solidFill>
                          <a:srgbClr val="00B050"/>
                        </a:solidFill>
                        <a:latin typeface="Book Antiqu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3883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Book Antiqua" pitchFamily="18" charset="0"/>
                          <a:ea typeface="Times New Roman"/>
                          <a:cs typeface="Times New Roman"/>
                        </a:rPr>
                        <a:t>гнев, злость</a:t>
                      </a:r>
                      <a:endParaRPr lang="ru-RU" sz="2000" dirty="0" smtClean="0">
                        <a:solidFill>
                          <a:srgbClr val="002060"/>
                        </a:solidFill>
                        <a:latin typeface="Book Antiqua" pitchFamily="18" charset="0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solidFill>
                          <a:srgbClr val="002060"/>
                        </a:solidFill>
                        <a:latin typeface="Book Antiqu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cxnSp>
        <p:nvCxnSpPr>
          <p:cNvPr id="14" name="Прямая со стрелкой 13"/>
          <p:cNvCxnSpPr/>
          <p:nvPr/>
        </p:nvCxnSpPr>
        <p:spPr>
          <a:xfrm>
            <a:off x="5500694" y="4286256"/>
            <a:ext cx="1643074" cy="785818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5572132" y="3286124"/>
            <a:ext cx="1571636" cy="14287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5214942" y="1857364"/>
            <a:ext cx="1928826" cy="7302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rot="10800000">
            <a:off x="2143108" y="2071678"/>
            <a:ext cx="1428760" cy="214314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rot="10800000" flipV="1">
            <a:off x="2143108" y="3786190"/>
            <a:ext cx="1785950" cy="1000132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rot="10800000" flipV="1">
            <a:off x="2214546" y="2786058"/>
            <a:ext cx="1571636" cy="50006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4643446"/>
            <a:ext cx="1428760" cy="1681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2857496"/>
            <a:ext cx="1409731" cy="1647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00496" y="5238781"/>
            <a:ext cx="1363108" cy="1619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7" name="Прямая со стрелкой 26"/>
          <p:cNvCxnSpPr/>
          <p:nvPr/>
        </p:nvCxnSpPr>
        <p:spPr>
          <a:xfrm rot="5400000">
            <a:off x="4464843" y="4893479"/>
            <a:ext cx="500066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58082" y="4357694"/>
            <a:ext cx="1298989" cy="1852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86644" y="1214422"/>
            <a:ext cx="1371554" cy="1323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358082" y="2643182"/>
            <a:ext cx="1285884" cy="1623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82556" y="1000108"/>
            <a:ext cx="1289099" cy="1629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www.sdelaishag.ru/images/image/ris-10-lico-telo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69022" y="3905671"/>
            <a:ext cx="2274978" cy="2934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260648"/>
            <a:ext cx="6512511" cy="1143000"/>
          </a:xfrm>
        </p:spPr>
        <p:txBody>
          <a:bodyPr/>
          <a:lstStyle/>
          <a:p>
            <a:r>
              <a:rPr lang="ru-RU" sz="3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Как поддержать другого человека</a:t>
            </a:r>
            <a:endParaRPr lang="ru-RU" sz="3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1484784"/>
            <a:ext cx="7776864" cy="4320480"/>
          </a:xfrm>
        </p:spPr>
        <p:txBody>
          <a:bodyPr>
            <a:noAutofit/>
          </a:bodyPr>
          <a:lstStyle/>
          <a:p>
            <a: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Какие слова ты говоришь своему другу, чтобы его порадовать? А какие слова друзья говорят тебе? Выбери из приведенных и подчеркни те слова, которые говоришь ты, а зеленым карандашом обведи слова друзей. Можешь придумать и написать свои слова. </a:t>
            </a:r>
          </a:p>
          <a:p>
            <a:r>
              <a:rPr lang="ru-RU" sz="1800" b="1" dirty="0">
                <a:latin typeface="Tahoma" pitchFamily="34" charset="0"/>
                <a:ea typeface="Tahoma" pitchFamily="34" charset="0"/>
                <a:cs typeface="Tahoma" pitchFamily="34" charset="0"/>
              </a:rPr>
              <a:t>Ты- смелый.</a:t>
            </a:r>
            <a:endParaRPr lang="ru-RU" sz="18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ru-RU" sz="1800" b="1" dirty="0">
                <a:latin typeface="Tahoma" pitchFamily="34" charset="0"/>
                <a:ea typeface="Tahoma" pitchFamily="34" charset="0"/>
                <a:cs typeface="Tahoma" pitchFamily="34" charset="0"/>
              </a:rPr>
              <a:t>Ты- вежливый.</a:t>
            </a:r>
            <a:endParaRPr lang="ru-RU" sz="18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ru-RU" sz="1800" b="1" dirty="0">
                <a:latin typeface="Tahoma" pitchFamily="34" charset="0"/>
                <a:ea typeface="Tahoma" pitchFamily="34" charset="0"/>
                <a:cs typeface="Tahoma" pitchFamily="34" charset="0"/>
              </a:rPr>
              <a:t>Ты- весёлый.</a:t>
            </a:r>
            <a: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  <a:p>
            <a:r>
              <a:rPr lang="ru-RU" sz="1800" b="1" dirty="0">
                <a:latin typeface="Tahoma" pitchFamily="34" charset="0"/>
                <a:ea typeface="Tahoma" pitchFamily="34" charset="0"/>
                <a:cs typeface="Tahoma" pitchFamily="34" charset="0"/>
              </a:rPr>
              <a:t>Ты- умный.</a:t>
            </a:r>
            <a:endParaRPr lang="ru-RU" sz="18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ru-RU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______________________________________________________________________________________________________________________________________________________________________________</a:t>
            </a:r>
            <a:endParaRPr lang="ru-RU" sz="18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ru-RU" sz="1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6292912"/>
      </p:ext>
    </p:extLst>
  </p:cSld>
  <p:clrMapOvr>
    <a:masterClrMapping/>
  </p:clrMapOvr>
  <p:transition spd="med">
    <p:circl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Как сообщить о своем состоянии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57200" y="1196752"/>
            <a:ext cx="8229600" cy="5400600"/>
          </a:xfrm>
        </p:spPr>
        <p:txBody>
          <a:bodyPr>
            <a:noAutofit/>
          </a:bodyPr>
          <a:lstStyle/>
          <a:p>
            <a:r>
              <a:rPr lang="ru-RU" sz="2800" dirty="0" smtClean="0"/>
              <a:t>Мне приятно …</a:t>
            </a:r>
          </a:p>
          <a:p>
            <a:r>
              <a:rPr lang="ru-RU" sz="2800" dirty="0" smtClean="0"/>
              <a:t>Меня огорчает …</a:t>
            </a:r>
          </a:p>
          <a:p>
            <a:r>
              <a:rPr lang="ru-RU" sz="2800" dirty="0" smtClean="0"/>
              <a:t>Меня радует …</a:t>
            </a:r>
          </a:p>
          <a:p>
            <a:r>
              <a:rPr lang="ru-RU" sz="2800" dirty="0" smtClean="0"/>
              <a:t>Мне неприятно …</a:t>
            </a:r>
          </a:p>
          <a:p>
            <a:r>
              <a:rPr lang="ru-RU" sz="2800" dirty="0" smtClean="0"/>
              <a:t>Мне грустно …</a:t>
            </a:r>
          </a:p>
          <a:p>
            <a:r>
              <a:rPr lang="ru-RU" sz="2800" dirty="0" smtClean="0"/>
              <a:t>Меня волнует …</a:t>
            </a:r>
          </a:p>
          <a:p>
            <a:r>
              <a:rPr lang="ru-RU" sz="2800" dirty="0" smtClean="0"/>
              <a:t>Я в восторге от …</a:t>
            </a:r>
          </a:p>
          <a:p>
            <a:r>
              <a:rPr lang="ru-RU" sz="2800" dirty="0" smtClean="0"/>
              <a:t>Я ожидаю …</a:t>
            </a:r>
          </a:p>
          <a:p>
            <a:r>
              <a:rPr lang="ru-RU" sz="2800" dirty="0" smtClean="0"/>
              <a:t>Я расстроен …</a:t>
            </a:r>
          </a:p>
          <a:p>
            <a:r>
              <a:rPr lang="ru-RU" sz="2800" dirty="0" smtClean="0"/>
              <a:t>Я доволен …</a:t>
            </a:r>
          </a:p>
        </p:txBody>
      </p:sp>
      <p:pic>
        <p:nvPicPr>
          <p:cNvPr id="1026" name="Picture 2" descr="http://1.bp.blogspot.com/-09PK_cjNw-A/TecLSMmfWhI/AAAAAAAAAH4/hLq5kZgsgkI/s1600/email-marketing-announcemen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717032"/>
            <a:ext cx="2639849" cy="2549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2300051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332656"/>
            <a:ext cx="6512511" cy="1143000"/>
          </a:xfrm>
        </p:spPr>
        <p:txBody>
          <a:bodyPr/>
          <a:lstStyle/>
          <a:p>
            <a:r>
              <a:rPr lang="ru-RU" dirty="0" smtClean="0"/>
              <a:t>Итоги работы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1628800"/>
            <a:ext cx="7920880" cy="4899496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dirty="0">
                <a:latin typeface="Tahoma" pitchFamily="34" charset="0"/>
                <a:ea typeface="Tahoma" pitchFamily="34" charset="0"/>
                <a:cs typeface="Tahoma" pitchFamily="34" charset="0"/>
              </a:rPr>
              <a:t>Используя знания и опыт этого занятия, сообщи с помощью </a:t>
            </a:r>
            <a:r>
              <a:rPr lang="ru-RU" b="1" dirty="0">
                <a:latin typeface="Tahoma" pitchFamily="34" charset="0"/>
                <a:ea typeface="Tahoma" pitchFamily="34" charset="0"/>
                <a:cs typeface="Tahoma" pitchFamily="34" charset="0"/>
              </a:rPr>
              <a:t>слов и настроения</a:t>
            </a:r>
            <a:r>
              <a:rPr lang="ru-RU" dirty="0">
                <a:latin typeface="Tahoma" pitchFamily="34" charset="0"/>
                <a:ea typeface="Tahoma" pitchFamily="34" charset="0"/>
                <a:cs typeface="Tahoma" pitchFamily="34" charset="0"/>
              </a:rPr>
              <a:t> о своем впечатлении от занятия.</a:t>
            </a:r>
          </a:p>
          <a:p>
            <a:pPr marL="45720" indent="0">
              <a:buNone/>
            </a:pPr>
            <a:r>
              <a:rPr lang="ru-RU" dirty="0">
                <a:latin typeface="Tahoma" pitchFamily="34" charset="0"/>
                <a:ea typeface="Tahoma" pitchFamily="34" charset="0"/>
                <a:cs typeface="Tahoma" pitchFamily="34" charset="0"/>
              </a:rPr>
              <a:t>Выбери из приведенных вариантов, и подчеркни те слова, </a:t>
            </a:r>
          </a:p>
          <a:p>
            <a:pPr marL="45720" indent="0">
              <a:buNone/>
            </a:pPr>
            <a:r>
              <a:rPr lang="ru-RU" dirty="0">
                <a:latin typeface="Tahoma" pitchFamily="34" charset="0"/>
                <a:ea typeface="Tahoma" pitchFamily="34" charset="0"/>
                <a:cs typeface="Tahoma" pitchFamily="34" charset="0"/>
              </a:rPr>
              <a:t>которые соответствуют твоему настроению сейчас. </a:t>
            </a:r>
          </a:p>
          <a:p>
            <a:pPr marL="45720" indent="0">
              <a:buNone/>
            </a:pPr>
            <a:r>
              <a:rPr lang="ru-RU" dirty="0">
                <a:latin typeface="Tahoma" pitchFamily="34" charset="0"/>
                <a:ea typeface="Tahoma" pitchFamily="34" charset="0"/>
                <a:cs typeface="Tahoma" pitchFamily="34" charset="0"/>
              </a:rPr>
              <a:t>Можешь придумать и написать свои слова.</a:t>
            </a:r>
          </a:p>
          <a:p>
            <a:pPr marL="45720" indent="0">
              <a:buNone/>
            </a:pPr>
            <a:r>
              <a:rPr lang="ru-RU" b="1" dirty="0">
                <a:latin typeface="Tahoma" pitchFamily="34" charset="0"/>
                <a:ea typeface="Tahoma" pitchFamily="34" charset="0"/>
                <a:cs typeface="Tahoma" pitchFamily="34" charset="0"/>
              </a:rPr>
              <a:t>Мне весело        Мне грустно      </a:t>
            </a:r>
            <a:endParaRPr lang="ru-RU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45720" indent="0">
              <a:buNone/>
            </a:pPr>
            <a:r>
              <a:rPr lang="ru-RU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b="1" dirty="0">
                <a:latin typeface="Tahoma" pitchFamily="34" charset="0"/>
                <a:ea typeface="Tahoma" pitchFamily="34" charset="0"/>
                <a:cs typeface="Tahoma" pitchFamily="34" charset="0"/>
              </a:rPr>
              <a:t>Мне </a:t>
            </a:r>
            <a:r>
              <a:rPr lang="ru-RU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радостно   Я </a:t>
            </a:r>
            <a:r>
              <a:rPr lang="ru-RU" b="1" dirty="0">
                <a:latin typeface="Tahoma" pitchFamily="34" charset="0"/>
                <a:ea typeface="Tahoma" pitchFamily="34" charset="0"/>
                <a:cs typeface="Tahoma" pitchFamily="34" charset="0"/>
              </a:rPr>
              <a:t>доволен      </a:t>
            </a:r>
            <a:endParaRPr lang="ru-RU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45720" indent="0">
              <a:buNone/>
            </a:pPr>
            <a:r>
              <a:rPr lang="ru-RU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b="1" dirty="0">
                <a:latin typeface="Tahoma" pitchFamily="34" charset="0"/>
                <a:ea typeface="Tahoma" pitchFamily="34" charset="0"/>
                <a:cs typeface="Tahoma" pitchFamily="34" charset="0"/>
              </a:rPr>
              <a:t>Мне неприятно     Я расстроен</a:t>
            </a:r>
            <a:endParaRPr lang="ru-RU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ru-RU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5" name="Рисунок 4" descr="C:\Documents and Settings\108-каб\Local Settings\Temporary Internet Files\Content.Word\43256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32240" y="3933056"/>
            <a:ext cx="1581150" cy="223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12523464"/>
      </p:ext>
    </p:extLst>
  </p:cSld>
  <p:clrMapOvr>
    <a:masterClrMapping/>
  </p:clrMapOvr>
  <p:transition spd="med">
    <p:circl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6" name="Picture 6" descr="http://img0.liveinternet.ru/images/attach/c/3/77/221/77221964_origina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57884" y="4795252"/>
            <a:ext cx="2981303" cy="186331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6512511" cy="1143000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solidFill>
                  <a:srgbClr val="0070C0"/>
                </a:solidFill>
                <a:latin typeface="Book Antiqua" pitchFamily="18" charset="0"/>
              </a:rPr>
              <a:t>Домашнее задание</a:t>
            </a:r>
            <a:endParaRPr lang="ru-RU" dirty="0">
              <a:solidFill>
                <a:srgbClr val="0070C0"/>
              </a:solidFill>
              <a:latin typeface="Book Antiqu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0" y="1214422"/>
            <a:ext cx="6858016" cy="526924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  <a:latin typeface="Book Antiqua" pitchFamily="18" charset="0"/>
              </a:rPr>
              <a:t>Эксперимент </a:t>
            </a:r>
          </a:p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  <a:latin typeface="Book Antiqua" pitchFamily="18" charset="0"/>
              </a:rPr>
              <a:t>Используя знания и опыт сегодняшнего занятия, понаблюдай за своим настроением в разных ситуациях.</a:t>
            </a:r>
          </a:p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  <a:latin typeface="Book Antiqua" pitchFamily="18" charset="0"/>
              </a:rPr>
              <a:t>Изменяется ли оно? Влияет ли на твое самочувствие?</a:t>
            </a:r>
          </a:p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  <a:latin typeface="Book Antiqua" pitchFamily="18" charset="0"/>
              </a:rPr>
              <a:t>Зарисуй или запиши свои наблюдения в листе наблюдений.</a:t>
            </a:r>
          </a:p>
          <a:p>
            <a:r>
              <a:rPr lang="ru-RU" i="1" dirty="0" smtClean="0">
                <a:solidFill>
                  <a:srgbClr val="002060"/>
                </a:solidFill>
                <a:latin typeface="Book Antiqua" pitchFamily="18" charset="0"/>
              </a:rPr>
              <a:t>Предложи свои варианты изменения настроения в лучшую сторону.</a:t>
            </a:r>
            <a:endParaRPr lang="ru-RU" i="1" dirty="0">
              <a:solidFill>
                <a:srgbClr val="002060"/>
              </a:solidFill>
              <a:latin typeface="Book Antiqua" pitchFamily="18" charset="0"/>
            </a:endParaRPr>
          </a:p>
        </p:txBody>
      </p:sp>
      <p:pic>
        <p:nvPicPr>
          <p:cNvPr id="51202" name="Picture 2" descr="http://1.bp.blogspot.com/-lah-6-BXALU/TqL7p2drIWI/AAAAAAAABGk/K9LaodA9aZw/s1600/C145-08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43668" y="142852"/>
            <a:ext cx="2928926" cy="1079079"/>
          </a:xfrm>
          <a:prstGeom prst="rect">
            <a:avLst/>
          </a:prstGeom>
          <a:noFill/>
        </p:spPr>
      </p:pic>
      <p:pic>
        <p:nvPicPr>
          <p:cNvPr id="51210" name="Picture 10" descr="http://www.unisender.com/ru/blog/wp-content/uploads/2011/12/bad_email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5143512"/>
            <a:ext cx="1738290" cy="1303718"/>
          </a:xfrm>
          <a:prstGeom prst="rect">
            <a:avLst/>
          </a:prstGeom>
          <a:noFill/>
        </p:spPr>
      </p:pic>
      <p:pic>
        <p:nvPicPr>
          <p:cNvPr id="51212" name="Picture 12" descr="http://s010.radikal.ru/i314/1110/65/fc161fe414a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00826" y="2000240"/>
            <a:ext cx="2419341" cy="2419341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2143108" y="5429264"/>
            <a:ext cx="373852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Свои вопросы  и ответы можешь </a:t>
            </a:r>
          </a:p>
          <a:p>
            <a:r>
              <a:rPr lang="ru-RU" dirty="0" smtClean="0"/>
              <a:t>отправить по адресу</a:t>
            </a:r>
          </a:p>
          <a:p>
            <a:r>
              <a:rPr lang="en-US" dirty="0" smtClean="0"/>
              <a:t>E-mail </a:t>
            </a:r>
            <a:r>
              <a:rPr lang="ru-RU" dirty="0" smtClean="0"/>
              <a:t>: </a:t>
            </a:r>
            <a:r>
              <a:rPr lang="en-US" dirty="0" smtClean="0"/>
              <a:t>kolcsvetlana@yandex.ru</a:t>
            </a:r>
            <a:endParaRPr lang="ru-RU" dirty="0"/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718</TotalTime>
  <Words>332</Words>
  <Application>Microsoft Office PowerPoint</Application>
  <PresentationFormat>Экран (4:3)</PresentationFormat>
  <Paragraphs>82</Paragraphs>
  <Slides>26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Воздушный поток</vt:lpstr>
      <vt:lpstr>«Азбука общения»  внеурочная деятельность  младших школьников в условиях реализации ФГОС НОО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Мои  эмоции</vt:lpstr>
      <vt:lpstr>Эмоции </vt:lpstr>
      <vt:lpstr>Эмоции </vt:lpstr>
      <vt:lpstr>Самочувствие </vt:lpstr>
      <vt:lpstr>Задание 2.  Рассмотри внимательно выражения лиц. Соотнеси название эмоции с ее изображением с помощью стрелочек. </vt:lpstr>
      <vt:lpstr>Как поддержать другого человека</vt:lpstr>
      <vt:lpstr>Как сообщить о своем состоянии</vt:lpstr>
      <vt:lpstr>Итоги работы</vt:lpstr>
      <vt:lpstr>Домашнее задание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Борис</dc:creator>
  <cp:lastModifiedBy>Борис</cp:lastModifiedBy>
  <cp:revision>78</cp:revision>
  <dcterms:created xsi:type="dcterms:W3CDTF">2011-11-14T14:53:06Z</dcterms:created>
  <dcterms:modified xsi:type="dcterms:W3CDTF">2014-05-23T06:22:06Z</dcterms:modified>
</cp:coreProperties>
</file>