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2"/>
  </p:notesMasterIdLst>
  <p:sldIdLst>
    <p:sldId id="256" r:id="rId2"/>
    <p:sldId id="320" r:id="rId3"/>
    <p:sldId id="321" r:id="rId4"/>
    <p:sldId id="323" r:id="rId5"/>
    <p:sldId id="324" r:id="rId6"/>
    <p:sldId id="322" r:id="rId7"/>
    <p:sldId id="325" r:id="rId8"/>
    <p:sldId id="327" r:id="rId9"/>
    <p:sldId id="328" r:id="rId10"/>
    <p:sldId id="338" r:id="rId11"/>
    <p:sldId id="329" r:id="rId12"/>
    <p:sldId id="331" r:id="rId13"/>
    <p:sldId id="333" r:id="rId14"/>
    <p:sldId id="334" r:id="rId15"/>
    <p:sldId id="326" r:id="rId16"/>
    <p:sldId id="337" r:id="rId17"/>
    <p:sldId id="335" r:id="rId18"/>
    <p:sldId id="336" r:id="rId19"/>
    <p:sldId id="340" r:id="rId20"/>
    <p:sldId id="339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FCC"/>
    <a:srgbClr val="FF3300"/>
    <a:srgbClr val="FF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85" autoAdjust="0"/>
    <p:restoredTop sz="98578" autoAdjust="0"/>
  </p:normalViewPr>
  <p:slideViewPr>
    <p:cSldViewPr>
      <p:cViewPr varScale="1">
        <p:scale>
          <a:sx n="77" d="100"/>
          <a:sy n="77" d="100"/>
        </p:scale>
        <p:origin x="-7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BBF26755-B110-430C-A681-DAB8824B7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091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CCEFF5-0133-4118-9898-9E29D39CCF51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2894F2-83AC-4201-A27C-B417B2F0B3FD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62AC58-6951-4D29-8468-6DBEFC40F535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CE07D5-E15F-4CC9-88CF-3D95C477F623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D8F640-7B81-4352-90F1-45EE39517827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2CDAE2-358C-4160-9B5F-BB0AF30CF091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3A904-F16A-47EC-8107-98EF36C24D96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396366-4A4C-4F1D-BDA8-2F52625B3E96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D3DC90-C36C-486E-BAAE-119976A7EB31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084CF9-877A-4409-AB46-8F0166731BEC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BED940-9D1B-4F2F-BD6E-3827F085FAF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7A2A5-E64D-4894-994E-8BDDB7FE5FB6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A6E26-B80E-47A0-8806-439B388C7E97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18AA5-9AF9-4F0F-B070-29521D82F38B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8FCDF-B283-4BCD-BC8D-B659424513E2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2E5E7B-E33D-4F57-9252-83EF93856FE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3BC777-D3C5-4CC4-B3CB-5BE49F1FEC6E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noProof="0" smtClean="0"/>
              <a:t>Вставка клипа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FFAB9-F8C7-4007-8B66-2B1AA1210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14339" name="Rectangle 3" descr="Narrow vertical"/>
            <p:cNvSpPr>
              <a:spLocks noChangeArrowheads="1"/>
            </p:cNvSpPr>
            <p:nvPr/>
          </p:nvSpPr>
          <p:spPr bwMode="auto">
            <a:xfrm>
              <a:off x="288" y="48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/>
            </a:p>
          </p:txBody>
        </p:sp>
        <p:sp>
          <p:nvSpPr>
            <p:cNvPr id="14340" name="Rectangle 4" descr="Narrow horizontal"/>
            <p:cNvSpPr>
              <a:spLocks noChangeArrowheads="1"/>
            </p:cNvSpPr>
            <p:nvPr/>
          </p:nvSpPr>
          <p:spPr bwMode="auto">
            <a:xfrm>
              <a:off x="48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/>
            </a:p>
          </p:txBody>
        </p:sp>
        <p:sp>
          <p:nvSpPr>
            <p:cNvPr id="14341" name="Rectangle 5" descr="Narrow vertical"/>
            <p:cNvSpPr>
              <a:spLocks noChangeArrowheads="1"/>
            </p:cNvSpPr>
            <p:nvPr/>
          </p:nvSpPr>
          <p:spPr bwMode="auto">
            <a:xfrm>
              <a:off x="288" y="4032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/>
            </a:p>
          </p:txBody>
        </p:sp>
        <p:sp>
          <p:nvSpPr>
            <p:cNvPr id="14342" name="Rectangle 6" descr="Narrow horizontal"/>
            <p:cNvSpPr>
              <a:spLocks noChangeArrowheads="1"/>
            </p:cNvSpPr>
            <p:nvPr/>
          </p:nvSpPr>
          <p:spPr bwMode="auto">
            <a:xfrm>
              <a:off x="5472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/>
            </a:p>
          </p:txBody>
        </p:sp>
        <p:sp>
          <p:nvSpPr>
            <p:cNvPr id="14343" name="Rectangle 7"/>
            <p:cNvSpPr>
              <a:spLocks noChangeArrowheads="1"/>
            </p:cNvSpPr>
            <p:nvPr/>
          </p:nvSpPr>
          <p:spPr bwMode="auto">
            <a:xfrm>
              <a:off x="288" y="288"/>
              <a:ext cx="5184" cy="3744"/>
            </a:xfrm>
            <a:prstGeom prst="rect">
              <a:avLst/>
            </a:prstGeom>
            <a:noFill/>
            <a:ln w="57150" cap="sq" cmpd="tri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/>
            </a:p>
          </p:txBody>
        </p:sp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48" y="48"/>
              <a:ext cx="5664" cy="4224"/>
            </a:xfrm>
            <a:prstGeom prst="rect">
              <a:avLst/>
            </a:prstGeom>
            <a:noFill/>
            <a:ln w="12700" cap="sq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>
              <a:off x="0" y="0"/>
              <a:ext cx="384" cy="384"/>
              <a:chOff x="0" y="0"/>
              <a:chExt cx="384" cy="384"/>
            </a:xfrm>
          </p:grpSpPr>
          <p:sp>
            <p:nvSpPr>
              <p:cNvPr id="14346" name="Rectangle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347" name="Oval 11"/>
              <p:cNvSpPr>
                <a:spLocks noChangeArrowheads="1"/>
              </p:cNvSpPr>
              <p:nvPr/>
            </p:nvSpPr>
            <p:spPr bwMode="auto">
              <a:xfrm>
                <a:off x="101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6" name="Group 12"/>
            <p:cNvGrpSpPr>
              <a:grpSpLocks/>
            </p:cNvGrpSpPr>
            <p:nvPr/>
          </p:nvGrpSpPr>
          <p:grpSpPr bwMode="auto">
            <a:xfrm>
              <a:off x="0" y="3935"/>
              <a:ext cx="384" cy="384"/>
              <a:chOff x="0" y="3935"/>
              <a:chExt cx="384" cy="384"/>
            </a:xfrm>
          </p:grpSpPr>
          <p:sp>
            <p:nvSpPr>
              <p:cNvPr id="14349" name="Rectangle 13"/>
              <p:cNvSpPr>
                <a:spLocks noChangeArrowheads="1"/>
              </p:cNvSpPr>
              <p:nvPr/>
            </p:nvSpPr>
            <p:spPr bwMode="auto">
              <a:xfrm>
                <a:off x="0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350" name="Oval 14"/>
              <p:cNvSpPr>
                <a:spLocks noChangeArrowheads="1"/>
              </p:cNvSpPr>
              <p:nvPr/>
            </p:nvSpPr>
            <p:spPr bwMode="auto">
              <a:xfrm>
                <a:off x="101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15"/>
            <p:cNvGrpSpPr>
              <a:grpSpLocks/>
            </p:cNvGrpSpPr>
            <p:nvPr/>
          </p:nvGrpSpPr>
          <p:grpSpPr bwMode="auto">
            <a:xfrm>
              <a:off x="5375" y="3935"/>
              <a:ext cx="384" cy="384"/>
              <a:chOff x="5375" y="3935"/>
              <a:chExt cx="384" cy="384"/>
            </a:xfrm>
          </p:grpSpPr>
          <p:sp>
            <p:nvSpPr>
              <p:cNvPr id="14352" name="Rectangle 16"/>
              <p:cNvSpPr>
                <a:spLocks noChangeArrowheads="1"/>
              </p:cNvSpPr>
              <p:nvPr/>
            </p:nvSpPr>
            <p:spPr bwMode="auto">
              <a:xfrm>
                <a:off x="5375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353" name="Oval 17"/>
              <p:cNvSpPr>
                <a:spLocks noChangeArrowheads="1"/>
              </p:cNvSpPr>
              <p:nvPr/>
            </p:nvSpPr>
            <p:spPr bwMode="auto">
              <a:xfrm>
                <a:off x="5476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8" name="Group 18"/>
            <p:cNvGrpSpPr>
              <a:grpSpLocks/>
            </p:cNvGrpSpPr>
            <p:nvPr/>
          </p:nvGrpSpPr>
          <p:grpSpPr bwMode="auto">
            <a:xfrm>
              <a:off x="5375" y="0"/>
              <a:ext cx="384" cy="384"/>
              <a:chOff x="5375" y="0"/>
              <a:chExt cx="384" cy="384"/>
            </a:xfrm>
          </p:grpSpPr>
          <p:sp>
            <p:nvSpPr>
              <p:cNvPr id="14355" name="Rectangle 19"/>
              <p:cNvSpPr>
                <a:spLocks noChangeArrowheads="1"/>
              </p:cNvSpPr>
              <p:nvPr/>
            </p:nvSpPr>
            <p:spPr bwMode="auto">
              <a:xfrm>
                <a:off x="5375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356" name="Oval 20"/>
              <p:cNvSpPr>
                <a:spLocks noChangeArrowheads="1"/>
              </p:cNvSpPr>
              <p:nvPr/>
            </p:nvSpPr>
            <p:spPr bwMode="auto">
              <a:xfrm>
                <a:off x="5476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transition>
    <p:wipe dir="r"/>
    <p:sndAc>
      <p:stSnd>
        <p:snd r:embed="rId14" name="click.wav"/>
      </p:stSnd>
    </p:sndAc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5;&#1083;&#1077;&#1085;&#1072;\&#1056;&#1072;&#1073;&#1086;&#1095;&#1080;&#1081;%20&#1089;&#1090;&#1086;&#1083;\&#1052;&#1040;&#1052;&#1045;&#1044;&#1054;&#1042;&#1040;%20&#1050;&#1054;&#1053;&#1050;&#1059;&#1056;&#1052;%20&#1052;&#1052;&#1062;\&#1091;&#1088;&#1086;&#1082;%201\AKCENT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CA%EE%E6%E0http:/ru.wikipedia.org/wiki/%CA%EE%E6%E0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yandex.ru/yandsearch?text=%D0%BA%D0%B0%D1%80%D1%82%D0%B8%D0%BD%D0%BA%D0%B8%20%D0%BA%D0%BE%D0%B6%D0%B0%20%D1%87%D0%B5%D0%BB%D0%BE%D0%B2%D0%B5%D0%BA%D0%B0&amp;from=fx3&amp;clid=46510&amp;lr=11193" TargetMode="External"/><Relationship Id="rId4" Type="http://schemas.openxmlformats.org/officeDocument/2006/relationships/hyperlink" Target="http://upload.wikimedia.org/wikipedia/ru/1/14/%D0%A1%D1%82%D1%80%D0%BE%D0%B5%D0%BD%D0%B8%D0%B5_%D0%BA%D0%BE%D0%B6%D0%B8_%D0%BE%D0%B1%D0%BB%D0%B5%D0%B3%D1%87%D0%B5%D0%BD%D0%BD%D0%B0%D1%8F_%D0%BA%D0%B0%D1%80%D1%82%D0%B8%D0%BD%D0%BA%D0%B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6"/>
          <p:cNvSpPr>
            <a:spLocks noChangeArrowheads="1" noChangeShapeType="1" noTextEdit="1"/>
          </p:cNvSpPr>
          <p:nvPr/>
        </p:nvSpPr>
        <p:spPr bwMode="auto">
          <a:xfrm>
            <a:off x="5286375" y="2708275"/>
            <a:ext cx="2232025" cy="176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400" kern="1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4714875" y="928688"/>
            <a:ext cx="41433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003300"/>
                </a:solidFill>
              </a:rPr>
              <a:t/>
            </a:r>
            <a:br>
              <a:rPr lang="ru-RU" sz="3600" b="1">
                <a:solidFill>
                  <a:srgbClr val="003300"/>
                </a:solidFill>
              </a:rPr>
            </a:br>
            <a:r>
              <a:rPr lang="ru-RU" sz="3600" b="1">
                <a:solidFill>
                  <a:srgbClr val="003300"/>
                </a:solidFill>
              </a:rPr>
              <a:t>СТРОЕНИЕ И ФУНКЦИИ КОЖИ</a:t>
            </a:r>
            <a:endParaRPr lang="ru-RU" sz="3600" b="1">
              <a:solidFill>
                <a:srgbClr val="003300"/>
              </a:solidFill>
              <a:cs typeface="Times New Roman" pitchFamily="18" charset="0"/>
            </a:endParaRPr>
          </a:p>
        </p:txBody>
      </p:sp>
      <p:sp>
        <p:nvSpPr>
          <p:cNvPr id="3076" name="Текст 10"/>
          <p:cNvSpPr>
            <a:spLocks noGrp="1"/>
          </p:cNvSpPr>
          <p:nvPr>
            <p:ph type="body" sz="half" idx="2"/>
          </p:nvPr>
        </p:nvSpPr>
        <p:spPr>
          <a:xfrm>
            <a:off x="3924300" y="4365625"/>
            <a:ext cx="4824413" cy="18002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Мамедова С.А.</a:t>
            </a:r>
          </a:p>
          <a:p>
            <a:pPr marL="0" indent="0">
              <a:buFontTx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Учитель биологии</a:t>
            </a:r>
          </a:p>
          <a:p>
            <a:pPr marL="0" indent="0">
              <a:buFontTx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МБОУ «Средняя школа №6»</a:t>
            </a:r>
          </a:p>
          <a:p>
            <a:pPr marL="0" indent="0">
              <a:buFontTx/>
              <a:buNone/>
            </a:pPr>
            <a:endParaRPr lang="ru-RU" smtClean="0"/>
          </a:p>
        </p:txBody>
      </p:sp>
      <p:pic>
        <p:nvPicPr>
          <p:cNvPr id="3077" name="Picture 7" descr="C:\Users\123\Desktop\ПРЕЗЕНТАЦИЯ КОЖА\1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692150"/>
            <a:ext cx="3719512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«ЗНАЕТЕ ЛИ ВЫ…?»</a:t>
            </a:r>
          </a:p>
        </p:txBody>
      </p:sp>
      <p:sp>
        <p:nvSpPr>
          <p:cNvPr id="4099" name="Содержимое 4"/>
          <p:cNvSpPr>
            <a:spLocks noGrp="1"/>
          </p:cNvSpPr>
          <p:nvPr>
            <p:ph idx="1"/>
          </p:nvPr>
        </p:nvSpPr>
        <p:spPr>
          <a:xfrm>
            <a:off x="684213" y="1628775"/>
            <a:ext cx="7773987" cy="4467225"/>
          </a:xfrm>
        </p:spPr>
        <p:txBody>
          <a:bodyPr/>
          <a:lstStyle/>
          <a:p>
            <a:pPr algn="just"/>
            <a:r>
              <a:rPr lang="ru-RU" smtClean="0">
                <a:latin typeface="Times New Roman" pitchFamily="18" charset="0"/>
                <a:cs typeface="Times New Roman" pitchFamily="18" charset="0"/>
              </a:rPr>
              <a:t>«…что поверхность кожи человека в среднем составляет около 2-х м</a:t>
            </a:r>
            <a:r>
              <a:rPr lang="ru-RU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и эту площадь необходимо знать при назначении некоторых лекарств и лечебных процедур»</a:t>
            </a:r>
          </a:p>
          <a:p>
            <a:pPr algn="just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mtClean="0">
                <a:latin typeface="Times New Roman" pitchFamily="18" charset="0"/>
                <a:cs typeface="Times New Roman" pitchFamily="18" charset="0"/>
              </a:rPr>
              <a:t>«…что чистая кожа выделяет вещества, которые растворяют белки бактерий»</a:t>
            </a:r>
          </a:p>
          <a:p>
            <a:pPr algn="just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9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/>
          <p:cNvSpPr>
            <a:spLocks noGrp="1"/>
          </p:cNvSpPr>
          <p:nvPr>
            <p:ph idx="1"/>
          </p:nvPr>
        </p:nvSpPr>
        <p:spPr>
          <a:xfrm>
            <a:off x="684213" y="1268413"/>
            <a:ext cx="7773987" cy="4827587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«…что на 1 см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грязной кожи помещается 40000 микробов, и во время мытья с кожи снимается 1,5 миллиарда микробов»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«…что за 1 мин. через кожу проходит 460 миллилитров крови»</a:t>
            </a:r>
          </a:p>
          <a:p>
            <a:pPr algn="just"/>
            <a:r>
              <a:rPr lang="ru-RU" smtClean="0">
                <a:latin typeface="Times New Roman" pitchFamily="18" charset="0"/>
                <a:cs typeface="Times New Roman" pitchFamily="18" charset="0"/>
              </a:rPr>
              <a:t>«…что человек в сутки выделяет столько тепла, что хватит, чтобы довести до кипения 33 литра ледяной воды».</a:t>
            </a:r>
          </a:p>
          <a:p>
            <a:pPr algn="just"/>
            <a:endParaRPr lang="ru-RU" dirty="0" smtClean="0"/>
          </a:p>
        </p:txBody>
      </p:sp>
    </p:spTree>
  </p:cSld>
  <p:clrMapOvr>
    <a:masterClrMapping/>
  </p:clrMapOvr>
  <p:transition advClick="0" advTm="9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Вопросы для работы в парах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Arial Narrow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Вспомнить к какому классу позвоночных относится человек?</a:t>
            </a:r>
          </a:p>
          <a:p>
            <a:pPr marL="514350" indent="-514350" algn="just">
              <a:buFont typeface="Arial Narrow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Сравните строение кожи этих животных со строением кожи человека.</a:t>
            </a:r>
          </a:p>
          <a:p>
            <a:pPr marL="514350" indent="-514350" algn="just">
              <a:buFont typeface="Arial Narrow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Запишите основные термины по теме в тетрадь, зарисуйте схему строения кожи человека.</a:t>
            </a:r>
          </a:p>
          <a:p>
            <a:pPr marL="514350" indent="-514350" algn="just">
              <a:buFont typeface="Arial Narrow" pitchFamily="34" charset="0"/>
              <a:buAutoNum type="arabicPeriod"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Строение кожи человека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79512" y="1942554"/>
            <a:ext cx="3670176" cy="4114800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Эпидермис–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надкожница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Дерма- собственно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кожа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Гиподерма–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подкожно-жировая клетчатка</a:t>
            </a:r>
          </a:p>
          <a:p>
            <a:pPr algn="just"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3" name="Picture 5" descr="C:\Users\123\Desktop\ПРЕЗЕНТАЦИЯ КОЖА\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7904" y="1556792"/>
            <a:ext cx="518477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wipe dir="r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  <p:bldP spid="9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683568" y="527853"/>
            <a:ext cx="7772400" cy="1143000"/>
          </a:xfrm>
        </p:spPr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Почему клетки кожи существуют в воздушной среде?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4464496" cy="4248472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Наружный слой кожи состоит из мертвых клеток, которые могут существовать и в воздушной среде, они защищают глубокие слои клеток эпителиальной и соединительной тканей.</a:t>
            </a:r>
          </a:p>
          <a:p>
            <a:pPr algn="just"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6" name="Picture 2" descr="C:\Users\123\Desktop\ПРЕЗЕНТАЦИЯ КОЖА\phillips-david-the-surface-of-human-skin-epiderm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056" y="1700808"/>
            <a:ext cx="3481388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wipe dir="r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Users\Public\Pictures\Sample Pictures\Waterfal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1042988" y="4581525"/>
            <a:ext cx="7416800" cy="2276475"/>
          </a:xfrm>
        </p:spPr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Валеологическая пауза</a:t>
            </a:r>
            <a:br>
              <a:rPr lang="ru-RU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Гимнастика судьбы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mtClean="0">
                <a:latin typeface="Times New Roman" pitchFamily="18" charset="0"/>
                <a:cs typeface="Times New Roman" pitchFamily="18" charset="0"/>
              </a:rPr>
            </a:b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AKCENT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6"/>
          <a:srcRect/>
          <a:stretch>
            <a:fillRect/>
          </a:stretch>
        </p:blipFill>
        <p:spPr>
          <a:xfrm>
            <a:off x="4419600" y="3886200"/>
            <a:ext cx="304800" cy="304800"/>
          </a:xfrm>
        </p:spPr>
      </p:pic>
    </p:spTree>
  </p:cSld>
  <p:clrMapOvr>
    <a:masterClrMapping/>
  </p:clrMapOvr>
  <p:transition advClick="0" advTm="6000">
    <p:wipe dir="r"/>
    <p:sndAc>
      <p:stSnd>
        <p:snd r:embed="rId4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5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Работа в группах</a:t>
            </a:r>
          </a:p>
        </p:txBody>
      </p:sp>
      <p:pic>
        <p:nvPicPr>
          <p:cNvPr id="10243" name="Picture 2" descr="C:\Users\123\Desktop\ПРЕЗЕНТАЦИЯ КОЖА\66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706438" y="1981200"/>
            <a:ext cx="3768725" cy="4114800"/>
          </a:xfrm>
          <a:noFill/>
        </p:spPr>
      </p:pic>
      <p:sp>
        <p:nvSpPr>
          <p:cNvPr id="10244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Оборудование :</a:t>
            </a:r>
          </a:p>
          <a:p>
            <a:pPr marL="0" indent="0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лупа</a:t>
            </a:r>
          </a:p>
        </p:txBody>
      </p:sp>
      <p:pic>
        <p:nvPicPr>
          <p:cNvPr id="10245" name="Рисунок 4" descr="C:\Documents and Settings\Мамедова\Рабочий стол\ВР света\КАТИНКИ НА ВСЕ СЛУЧАИ ЖИЗНИ\img\C41-25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2997200"/>
            <a:ext cx="2376488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Кожа –это … </a:t>
            </a:r>
          </a:p>
        </p:txBody>
      </p:sp>
      <p:sp>
        <p:nvSpPr>
          <p:cNvPr id="11267" name="Клип 2"/>
          <p:cNvSpPr>
            <a:spLocks noGrp="1" noTextEdit="1"/>
          </p:cNvSpPr>
          <p:nvPr>
            <p:ph type="clipArt" sz="half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3438" y="1844675"/>
            <a:ext cx="3889375" cy="4537075"/>
          </a:xfrm>
        </p:spPr>
        <p:txBody>
          <a:bodyPr/>
          <a:lstStyle/>
          <a:p>
            <a:pPr marL="0" indent="0" algn="l">
              <a:spcBef>
                <a:spcPct val="0"/>
              </a:spcBef>
              <a:buFontTx/>
              <a:buNone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Кожа – это наружный покров тела, который надежно защищает все находящиеся под ней органы от механических, химических повреждений, препятствует потере воды организмом, проникновению бактерий.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endParaRPr lang="ru-RU" smtClean="0"/>
          </a:p>
        </p:txBody>
      </p:sp>
      <p:pic>
        <p:nvPicPr>
          <p:cNvPr id="11269" name="Picture 2" descr="C:\Users\123\Desktop\ПРЕЗЕНТАЦИЯ КОЖА\2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989138"/>
            <a:ext cx="408622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wipe dir="r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Оптическая томограмма кончика пальцев</a:t>
            </a:r>
          </a:p>
        </p:txBody>
      </p:sp>
      <p:sp>
        <p:nvSpPr>
          <p:cNvPr id="12291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1204" name="Picture 4" descr="C:\Documents and Settings\Биология\Рабочий стол\кончик пальца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1852613"/>
            <a:ext cx="428625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wipe dir="r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Узнай предмет</a:t>
            </a:r>
          </a:p>
        </p:txBody>
      </p:sp>
      <p:sp>
        <p:nvSpPr>
          <p:cNvPr id="13315" name="Текст 3"/>
          <p:cNvSpPr>
            <a:spLocks noGrp="1"/>
          </p:cNvSpPr>
          <p:nvPr>
            <p:ph type="body" sz="half" idx="2"/>
          </p:nvPr>
        </p:nvSpPr>
        <p:spPr>
          <a:xfrm>
            <a:off x="5357813" y="2071688"/>
            <a:ext cx="2928937" cy="4114800"/>
          </a:xfrm>
        </p:spPr>
        <p:txBody>
          <a:bodyPr/>
          <a:lstStyle/>
          <a:p>
            <a:pPr marL="0" indent="0" algn="l"/>
            <a:r>
              <a:rPr lang="ru-RU" smtClean="0">
                <a:latin typeface="Times New Roman" pitchFamily="18" charset="0"/>
                <a:cs typeface="Times New Roman" pitchFamily="18" charset="0"/>
              </a:rPr>
              <a:t>Шарик</a:t>
            </a:r>
          </a:p>
          <a:p>
            <a:pPr marL="0" indent="0" algn="l"/>
            <a:r>
              <a:rPr lang="ru-RU" smtClean="0">
                <a:latin typeface="Times New Roman" pitchFamily="18" charset="0"/>
                <a:cs typeface="Times New Roman" pitchFamily="18" charset="0"/>
              </a:rPr>
              <a:t>Винтик</a:t>
            </a:r>
          </a:p>
          <a:p>
            <a:pPr marL="0" indent="0" algn="l"/>
            <a:r>
              <a:rPr lang="ru-RU" smtClean="0">
                <a:latin typeface="Times New Roman" pitchFamily="18" charset="0"/>
                <a:cs typeface="Times New Roman" pitchFamily="18" charset="0"/>
              </a:rPr>
              <a:t>Шуруп</a:t>
            </a:r>
          </a:p>
          <a:p>
            <a:pPr marL="0" indent="0" algn="l"/>
            <a:r>
              <a:rPr lang="ru-RU" smtClean="0">
                <a:latin typeface="Times New Roman" pitchFamily="18" charset="0"/>
                <a:cs typeface="Times New Roman" pitchFamily="18" charset="0"/>
              </a:rPr>
              <a:t>Гвоздь </a:t>
            </a:r>
          </a:p>
        </p:txBody>
      </p:sp>
      <p:pic>
        <p:nvPicPr>
          <p:cNvPr id="13316" name="Picture 2" descr="F:\КОНКУРС ММЦ\МАМЕДОВА С.А\Осязание3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20700" y="2000250"/>
            <a:ext cx="4865688" cy="3349625"/>
          </a:xfrm>
          <a:noFill/>
        </p:spPr>
      </p:pic>
    </p:spTree>
  </p:cSld>
  <p:clrMapOvr>
    <a:masterClrMapping/>
  </p:clrMapOvr>
  <p:transition advClick="0" advTm="8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Строение и функции кожи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918647" cy="3884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984"/>
                <a:gridCol w="3337114"/>
                <a:gridCol w="2639549"/>
              </a:tblGrid>
              <a:tr h="86664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Слой кожи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Функция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6643">
                <a:tc rowSpan="2">
                  <a:txBody>
                    <a:bodyPr/>
                    <a:lstStyle/>
                    <a:p>
                      <a:pPr algn="ctr"/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Эпидермис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Роговой слой (мертвые клетки)-ногти. Ростковый слой.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Защита от механических повреждений; регуляция поглощения УФ – лучей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(клетки могут откладывать пигмент меланин)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664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Живые клетки (многослойный плоский эпителий)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9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611188" y="365125"/>
          <a:ext cx="7918647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984"/>
                <a:gridCol w="3337114"/>
                <a:gridCol w="2639549"/>
              </a:tblGrid>
              <a:tr h="3600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Слой кожи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Функция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525">
                <a:tc rowSpan="6"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Собственно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кожа </a:t>
                      </a:r>
                    </a:p>
                    <a:p>
                      <a:pPr algn="ctr"/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(дерма)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Клетки и волокна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Придают эластичность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460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Потовые железы 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(в виде трубочек и клубочков)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Терморегуляция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Выделение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368"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Сальные железы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Выделение 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Защита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504"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Волосяные луковицы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 волос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643"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Кровеносные сосуды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 клеток кожи, терморегуляция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643"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Рецепторы (термические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механические)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Восприятие раздражения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 advTm="9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827088" y="4941888"/>
            <a:ext cx="7772400" cy="1143000"/>
          </a:xfrm>
        </p:spPr>
        <p:txBody>
          <a:bodyPr/>
          <a:lstStyle/>
          <a:p>
            <a:r>
              <a:rPr lang="ru-RU" smtClean="0"/>
              <a:t>Строение и функции кожи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84213" y="1268413"/>
          <a:ext cx="7918647" cy="315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984"/>
                <a:gridCol w="3337114"/>
                <a:gridCol w="2639549"/>
              </a:tblGrid>
              <a:tr h="86664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Слой кожи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Функция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6643"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Подкожная клетчатка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(гиподерма)</a:t>
                      </a:r>
                    </a:p>
                    <a:p>
                      <a:pPr algn="ctr"/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Жировые клетки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Защита от переохлаждения, смягчение ушибов и сотрясений, запас питательных веществ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9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150" y="4724400"/>
            <a:ext cx="5486400" cy="855663"/>
          </a:xfrm>
        </p:spPr>
        <p:txBody>
          <a:bodyPr/>
          <a:lstStyle/>
          <a:p>
            <a:pPr algn="ctr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Микроскопическое строение кожи человека</a:t>
            </a:r>
          </a:p>
        </p:txBody>
      </p:sp>
      <p:pic>
        <p:nvPicPr>
          <p:cNvPr id="32770" name="Picture 2" descr="C:\Users\123\Desktop\ПРЕЗЕНТАЦИЯ КОЖА\cross-section-of-human-ski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11188" y="549275"/>
            <a:ext cx="5486400" cy="4114800"/>
          </a:xfrm>
          <a:noFill/>
        </p:spPr>
      </p:pic>
      <p:sp>
        <p:nvSpPr>
          <p:cNvPr id="10" name="Прямоугольник 9"/>
          <p:cNvSpPr/>
          <p:nvPr/>
        </p:nvSpPr>
        <p:spPr>
          <a:xfrm>
            <a:off x="6156176" y="764704"/>
            <a:ext cx="25614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эпидермис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60232" y="2636912"/>
            <a:ext cx="157081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Дерма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36179" y="3789040"/>
            <a:ext cx="261892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гипоДерма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</p:txBody>
      </p:sp>
      <p:cxnSp>
        <p:nvCxnSpPr>
          <p:cNvPr id="15" name="Прямая со стрелкой 14"/>
          <p:cNvCxnSpPr>
            <a:cxnSpLocks noChangeShapeType="1"/>
          </p:cNvCxnSpPr>
          <p:nvPr/>
        </p:nvCxnSpPr>
        <p:spPr bwMode="auto">
          <a:xfrm flipH="1">
            <a:off x="5795963" y="1052513"/>
            <a:ext cx="504825" cy="215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" name="Прямая со стрелкой 16"/>
          <p:cNvCxnSpPr>
            <a:cxnSpLocks noChangeShapeType="1"/>
            <a:stCxn id="11" idx="1"/>
          </p:cNvCxnSpPr>
          <p:nvPr/>
        </p:nvCxnSpPr>
        <p:spPr bwMode="auto">
          <a:xfrm flipH="1">
            <a:off x="5508625" y="2898775"/>
            <a:ext cx="1150938" cy="25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" name="Прямая со стрелкой 18"/>
          <p:cNvCxnSpPr>
            <a:cxnSpLocks noChangeShapeType="1"/>
          </p:cNvCxnSpPr>
          <p:nvPr/>
        </p:nvCxnSpPr>
        <p:spPr bwMode="auto">
          <a:xfrm flipH="1">
            <a:off x="4716463" y="4076700"/>
            <a:ext cx="136842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advClick="0" advTm="8000">
    <p:wipe dir="r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4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150938"/>
          </a:xfrm>
        </p:spPr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РЕФЛЕКСИЯ</a:t>
            </a:r>
          </a:p>
        </p:txBody>
      </p:sp>
      <p:sp>
        <p:nvSpPr>
          <p:cNvPr id="18435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31913" y="1268413"/>
            <a:ext cx="6400800" cy="1584325"/>
          </a:xfrm>
        </p:spPr>
        <p:txBody>
          <a:bodyPr/>
          <a:lstStyle/>
          <a:p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Чему научились?</a:t>
            </a:r>
            <a:br>
              <a:rPr lang="ru-RU" sz="4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Что получилось?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5301208"/>
            <a:ext cx="4824536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Ваше  настроение</a:t>
            </a:r>
          </a:p>
        </p:txBody>
      </p:sp>
      <p:sp>
        <p:nvSpPr>
          <p:cNvPr id="6" name="Улыбающееся лицо 5"/>
          <p:cNvSpPr>
            <a:spLocks noChangeArrowheads="1"/>
          </p:cNvSpPr>
          <p:nvPr/>
        </p:nvSpPr>
        <p:spPr bwMode="auto">
          <a:xfrm>
            <a:off x="2339975" y="2924175"/>
            <a:ext cx="2016125" cy="1944688"/>
          </a:xfrm>
          <a:prstGeom prst="smileyFace">
            <a:avLst>
              <a:gd name="adj" fmla="val 4653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>
            <a:spLocks noChangeArrowheads="1"/>
          </p:cNvSpPr>
          <p:nvPr/>
        </p:nvSpPr>
        <p:spPr bwMode="auto">
          <a:xfrm>
            <a:off x="4859338" y="2924175"/>
            <a:ext cx="2016125" cy="1944688"/>
          </a:xfrm>
          <a:prstGeom prst="smileyFace">
            <a:avLst>
              <a:gd name="adj" fmla="val -4653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8000">
    <p:wipe dir="r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3"/>
          <p:cNvSpPr>
            <a:spLocks noGrp="1"/>
          </p:cNvSpPr>
          <p:nvPr>
            <p:ph type="ctrTitle"/>
          </p:nvPr>
        </p:nvSpPr>
        <p:spPr>
          <a:xfrm>
            <a:off x="755650" y="476250"/>
            <a:ext cx="7772400" cy="1470025"/>
          </a:xfrm>
        </p:spPr>
        <p:txBody>
          <a:bodyPr/>
          <a:lstStyle/>
          <a:p>
            <a:r>
              <a:rPr lang="ru-RU" sz="3200" u="sng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br>
              <a:rPr lang="ru-RU" sz="3200" u="sng" smtClean="0">
                <a:latin typeface="Times New Roman" pitchFamily="18" charset="0"/>
                <a:cs typeface="Times New Roman" pitchFamily="18" charset="0"/>
              </a:rPr>
            </a:br>
            <a:endParaRPr lang="ru-RU" sz="3200" smtClean="0"/>
          </a:p>
        </p:txBody>
      </p:sp>
      <p:sp>
        <p:nvSpPr>
          <p:cNvPr id="19459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1258888" y="1700213"/>
            <a:ext cx="7200900" cy="3938587"/>
          </a:xfrm>
        </p:spPr>
        <p:txBody>
          <a:bodyPr/>
          <a:lstStyle/>
          <a:p>
            <a:pPr algn="l"/>
            <a:r>
              <a:rPr lang="ru-RU" smtClean="0">
                <a:latin typeface="Times New Roman" pitchFamily="18" charset="0"/>
                <a:cs typeface="Times New Roman" pitchFamily="18" charset="0"/>
              </a:rPr>
              <a:t>1. Изучить статьи §39, уметь работать   с таблицами и схемами.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2.  Подготовить ответы на вопросы       с.208. 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3. Индивидуальные занятия по гигиене.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endParaRPr lang="ru-RU" smtClean="0"/>
          </a:p>
        </p:txBody>
      </p:sp>
    </p:spTree>
  </p:cSld>
  <p:clrMapOvr>
    <a:masterClrMapping/>
  </p:clrMapOvr>
  <p:transition advClick="0" advTm="6000">
    <p:wipe dir="r"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27584" y="764704"/>
            <a:ext cx="7416824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Желаю вам успехов!</a:t>
            </a:r>
          </a:p>
        </p:txBody>
      </p:sp>
      <p:pic>
        <p:nvPicPr>
          <p:cNvPr id="8" name="Picture 3" descr="C:\Documents and Settings\Admin\Рабочий стол\ОФОРМЛЕНИЕ\оооо\4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650851" y="2636838"/>
            <a:ext cx="3912148" cy="3459162"/>
          </a:xfrm>
          <a:prstGeom prst="flowChartConnector">
            <a:avLst/>
          </a:prstGeom>
        </p:spPr>
      </p:pic>
    </p:spTree>
  </p:cSld>
  <p:clrMapOvr>
    <a:masterClrMapping/>
  </p:clrMapOvr>
  <p:transition advClick="0" advTm="4000">
    <p:wipe dir="r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Использованные 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источники информации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685800" y="1981200"/>
            <a:ext cx="7815263" cy="4305300"/>
          </a:xfrm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Демьянков Е.Н. «Биология. Мир человека» (задачи. Дополнительные материалы) – М.: Владос. 2004; </a:t>
            </a:r>
          </a:p>
          <a:p>
            <a:pPr algn="just"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Ионцева А.Ю. Торгалов А.В. Биология в схемах и таблицах –М. 2011; Резанова Е.А., Антонова И.П., Резанов А.А. Биология человека –М.: «Издат – Школа» 1998; </a:t>
            </a:r>
          </a:p>
          <a:p>
            <a:pPr algn="just"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Рохлов В.С, Никишов А.И. «Человек и его здоровье» (дидактический материал) – М.: «Илекса»,2001;</a:t>
            </a:r>
          </a:p>
          <a:p>
            <a:pPr algn="just"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Соколова Н.Г. «Строение тела человека. От макушки до пяток» - Ростов-на-Дону «Феникс»,2007; </a:t>
            </a:r>
          </a:p>
          <a:p>
            <a:pPr algn="just"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Чередникова Г.В. Биология человека. Поурочные планы по учебнику  Д.В.Колесов, Р.Д. Маш, И.Н. Беляев Биология. </a:t>
            </a:r>
          </a:p>
          <a:p>
            <a:pPr algn="just"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Человек. 8кл.- Волгоград: Учитель,2007; </a:t>
            </a:r>
          </a:p>
          <a:p>
            <a:pPr algn="just"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Универсальный иллюстрированный справочник для всей семьи «Древо познаний»</a:t>
            </a:r>
          </a:p>
          <a:p>
            <a:pPr algn="just">
              <a:spcBef>
                <a:spcPct val="0"/>
              </a:spcBef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4000">
    <p:wipe dir="r"/>
    <p:sndAc>
      <p:stSnd>
        <p:snd r:embed="rId2" name="click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Ссылки на использованные изображения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  <a:ln>
            <a:solidFill>
              <a:schemeClr val="accent2"/>
            </a:solidFill>
          </a:ln>
        </p:spPr>
        <p:txBody>
          <a:bodyPr/>
          <a:lstStyle/>
          <a:p>
            <a:pPr algn="just"/>
            <a:r>
              <a:rPr lang="en-US" sz="20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http://ru.wikipedia.org/wiki/%CA%EE%E6%E0http://ru.wikipedia.org/wiki/%CA%EE%E6%E0</a:t>
            </a:r>
            <a:endParaRPr lang="ru-RU" sz="200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http://upload.wikimedia.org/wikipedia/ru/1/14/%D0%A1%D1%82%D1%80%D0%BE%D0%B5%D0%BD%D0%B8%D0%B5_%D0%BA%D0%BE%D0%B6%D0%B8_%D0%BE%D0%B1%D0%BB%D0%B5%D0%B3%D1%87%D0%B5%D0%BD%D0%BD%D0%B0%D1%8F_%D0%BA%D0%B0%D1%80%D1%82%D0%B8%D0%BD%D0%BA%D0%B0.jpg</a:t>
            </a:r>
            <a:endParaRPr lang="ru-RU" sz="200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http://yandex.ru/yandsearch?text=%D0%BA%D0%B0%D1%80%D1%82%D0%B8%D0%BD%D0%BA%D0%B8%20%D0%BA%D0%BE%D0%B6%D0%B0%20%D1%87%D0%B5%D0%BB%D0%BE%D0%B2%D0%B5%D0%BA%D0%B0&amp;from=fx3&amp;clid=46510&amp;lr=11193</a:t>
            </a:r>
            <a:endParaRPr lang="ru-RU" sz="200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4000">
    <p:wipe dir="r"/>
    <p:sndAc>
      <p:stSnd>
        <p:snd r:embed="rId2" name="click.wav"/>
      </p:stSnd>
    </p:sndAc>
  </p:transition>
</p:sld>
</file>

<file path=ppt/theme/theme1.xml><?xml version="1.0" encoding="utf-8"?>
<a:theme xmlns:a="http://schemas.openxmlformats.org/drawingml/2006/main" name="СТРОЕНИЕ КОЖИ">
  <a:themeElements>
    <a:clrScheme name="Certificate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Certificate">
      <a:majorFont>
        <a:latin typeface="Arial Narrow"/>
        <a:ea typeface=""/>
        <a:cs typeface=""/>
      </a:majorFont>
      <a:minorFont>
        <a:latin typeface="Monotype Corsiv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ertificate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СТРОЕНИЕ КОЖИ</Template>
  <TotalTime>16</TotalTime>
  <Words>582</Words>
  <Application>Microsoft Office PowerPoint</Application>
  <PresentationFormat>Экран (4:3)</PresentationFormat>
  <Paragraphs>118</Paragraphs>
  <Slides>20</Slides>
  <Notes>17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СТРОЕНИЕ КОЖИ</vt:lpstr>
      <vt:lpstr>Презентация PowerPoint</vt:lpstr>
      <vt:lpstr>«ЗНАЕТЕ ЛИ ВЫ…?»</vt:lpstr>
      <vt:lpstr>Презентация PowerPoint</vt:lpstr>
      <vt:lpstr>Вопросы для работы в парах</vt:lpstr>
      <vt:lpstr>Строение кожи человека</vt:lpstr>
      <vt:lpstr>Почему клетки кожи существуют в воздушной среде?</vt:lpstr>
      <vt:lpstr>Валеологическая пауза «Гимнастика судьбы»  </vt:lpstr>
      <vt:lpstr>Работа в группах</vt:lpstr>
      <vt:lpstr>Кожа –это … </vt:lpstr>
      <vt:lpstr>Оптическая томограмма кончика пальцев</vt:lpstr>
      <vt:lpstr>Узнай предмет</vt:lpstr>
      <vt:lpstr>Строение и функции кожи</vt:lpstr>
      <vt:lpstr>Презентация PowerPoint</vt:lpstr>
      <vt:lpstr>Строение и функции кожи</vt:lpstr>
      <vt:lpstr>Микроскопическое строение кожи человека</vt:lpstr>
      <vt:lpstr>РЕФЛЕКСИЯ</vt:lpstr>
      <vt:lpstr>Домашнее задание </vt:lpstr>
      <vt:lpstr>Презентация PowerPoint</vt:lpstr>
      <vt:lpstr>Использованные  источники информации</vt:lpstr>
      <vt:lpstr>Ссылки на использованные изображения</vt:lpstr>
    </vt:vector>
  </TitlesOfParts>
  <Company>МОУ "СОШ №6"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</dc:title>
  <dc:subject>Строение кожи</dc:subject>
  <dc:creator>Мамедова С.А.</dc:creator>
  <cp:lastModifiedBy>Your User Name</cp:lastModifiedBy>
  <cp:revision>2</cp:revision>
  <dcterms:created xsi:type="dcterms:W3CDTF">2012-01-25T12:19:09Z</dcterms:created>
  <dcterms:modified xsi:type="dcterms:W3CDTF">2014-02-15T19:12:37Z</dcterms:modified>
  <cp:category>Ботаника, общая биология</cp:category>
</cp:coreProperties>
</file>