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65" r:id="rId3"/>
    <p:sldId id="257" r:id="rId4"/>
    <p:sldId id="259" r:id="rId5"/>
    <p:sldId id="277" r:id="rId6"/>
    <p:sldId id="261" r:id="rId7"/>
    <p:sldId id="260" r:id="rId8"/>
    <p:sldId id="262" r:id="rId9"/>
    <p:sldId id="263" r:id="rId10"/>
    <p:sldId id="264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66" r:id="rId21"/>
    <p:sldId id="267" r:id="rId22"/>
    <p:sldId id="258" r:id="rId2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A6192"/>
    <a:srgbClr val="0C72AA"/>
    <a:srgbClr val="0987CD"/>
    <a:srgbClr val="027FD4"/>
    <a:srgbClr val="19A1FD"/>
    <a:srgbClr val="CC0066"/>
    <a:srgbClr val="FF0066"/>
    <a:srgbClr val="008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19" autoAdjust="0"/>
    <p:restoredTop sz="94664" autoAdjust="0"/>
  </p:normalViewPr>
  <p:slideViewPr>
    <p:cSldViewPr>
      <p:cViewPr varScale="1">
        <p:scale>
          <a:sx n="69" d="100"/>
          <a:sy n="69" d="100"/>
        </p:scale>
        <p:origin x="-141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smtClean="0"/>
            </a:lvl1pPr>
          </a:lstStyle>
          <a:p>
            <a:pPr>
              <a:defRPr/>
            </a:pPr>
            <a:fld id="{40260134-CB68-4F50-A7C6-CDC28D14F56E}" type="datetimeFigureOut">
              <a:rPr lang="ru-RU"/>
              <a:pPr>
                <a:defRPr/>
              </a:pPr>
              <a:t>20.12.2012</a:t>
            </a:fld>
            <a:endParaRPr lang="ru-RU"/>
          </a:p>
        </p:txBody>
      </p:sp>
      <p:sp>
        <p:nvSpPr>
          <p:cNvPr id="276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368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68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smtClean="0"/>
            </a:lvl1pPr>
          </a:lstStyle>
          <a:p>
            <a:pPr>
              <a:defRPr/>
            </a:pPr>
            <a:fld id="{FC7AF350-2C3B-4340-98DD-180AA6CABBB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67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8676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CCFCCC2F-405F-4131-9C86-7D98D9B74DC5}" type="slidenum">
              <a:rPr lang="ru-RU" sz="1200">
                <a:latin typeface="Calibri" pitchFamily="34" charset="0"/>
              </a:rPr>
              <a:pPr algn="r"/>
              <a:t>18</a:t>
            </a:fld>
            <a:endParaRPr lang="ru-RU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6.gif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467600" y="685800"/>
            <a:ext cx="1676400" cy="20955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  <a:reflection blurRad="6350" stA="50000" endA="300" endPos="90000" dir="5400000" sy="-100000" algn="bl" rotWithShape="0"/>
          </a:effectLst>
        </p:spPr>
      </p:pic>
      <p:sp>
        <p:nvSpPr>
          <p:cNvPr id="71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71600" y="2819400"/>
            <a:ext cx="6096000" cy="1295400"/>
          </a:xfrm>
        </p:spPr>
        <p:txBody>
          <a:bodyPr/>
          <a:lstStyle>
            <a:lvl1pPr>
              <a:defRPr sz="440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05000" y="4279900"/>
            <a:ext cx="5638800" cy="1358900"/>
          </a:xfrm>
        </p:spPr>
        <p:txBody>
          <a:bodyPr/>
          <a:lstStyle>
            <a:lvl1pPr marL="0" indent="0">
              <a:buFontTx/>
              <a:buNone/>
              <a:defRPr b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8EFF7C-E8FA-4055-994D-B97827EAA7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7467600" cy="685800"/>
          </a:xfrm>
          <a:gradFill flip="none" rotWithShape="1">
            <a:gsLst>
              <a:gs pos="0">
                <a:schemeClr val="tx2">
                  <a:lumMod val="60000"/>
                  <a:lumOff val="40000"/>
                  <a:alpha val="70000"/>
                </a:schemeClr>
              </a:gs>
              <a:gs pos="50000">
                <a:schemeClr val="tx2">
                  <a:lumMod val="20000"/>
                  <a:lumOff val="80000"/>
                </a:schemeClr>
              </a:gs>
              <a:gs pos="100000">
                <a:schemeClr val="bg1"/>
              </a:gs>
            </a:gsLst>
            <a:path path="circle">
              <a:fillToRect r="100000" b="100000"/>
            </a:path>
            <a:tileRect l="-100000" t="-100000"/>
          </a:gradFill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A816DE-3243-4263-87FD-15A5EEF218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AE891-A909-43F2-A89E-1EAF78DC9F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52600" y="838200"/>
            <a:ext cx="3543300" cy="5410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48300" y="838200"/>
            <a:ext cx="3543300" cy="5410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Shibu lijack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B3FC76-F200-4CCD-BAEF-33F3DF0402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31B5EE-3125-43B0-B030-8ECA587165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1D8F4E-DE17-4D2E-8DCC-E21B22B99D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6A825E-6DC0-4381-8536-511BB78E04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0370E2-2821-4EBA-BF83-F45B8BBCC3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Bitmap_128.bmp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 l="11009" t="21207" r="10009" b="8010"/>
          <a:stretch>
            <a:fillRect/>
          </a:stretch>
        </p:blipFill>
        <p:spPr>
          <a:xfrm>
            <a:off x="1447800" y="152400"/>
            <a:ext cx="6019800" cy="4495800"/>
          </a:xfrm>
          <a:prstGeom prst="rect">
            <a:avLst/>
          </a:prstGeom>
          <a:effectLst>
            <a:innerShdw blurRad="114300">
              <a:prstClr val="black"/>
            </a:innerShdw>
            <a:softEdge rad="3175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609601"/>
            <a:ext cx="5181600" cy="3581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60A052-0D5F-46F9-80CD-163EA8DF7D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6128B5-3DAB-4F7F-A984-37D3A5BE83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0"/>
            <a:ext cx="2247900" cy="6248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591300" cy="6248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5EC005-40B1-4A68-8A2C-A58E275033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7467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752600" y="838200"/>
            <a:ext cx="72390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553200"/>
            <a:ext cx="1905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Impact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553200"/>
            <a:ext cx="2895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Impact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9000" y="6553200"/>
            <a:ext cx="1905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Impact" pitchFamily="34" charset="0"/>
              </a:defRPr>
            </a:lvl1pPr>
          </a:lstStyle>
          <a:p>
            <a:pPr>
              <a:defRPr/>
            </a:pPr>
            <a:fld id="{DD02F347-4E63-46EF-ADD0-4E5989AE2B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77" r:id="rId2"/>
    <p:sldLayoutId id="2147483678" r:id="rId3"/>
    <p:sldLayoutId id="2147483686" r:id="rId4"/>
    <p:sldLayoutId id="2147483679" r:id="rId5"/>
    <p:sldLayoutId id="2147483680" r:id="rId6"/>
    <p:sldLayoutId id="2147483681" r:id="rId7"/>
    <p:sldLayoutId id="2147483682" r:id="rId8"/>
    <p:sldLayoutId id="2147483687" r:id="rId9"/>
    <p:sldLayoutId id="2147483683" r:id="rId10"/>
    <p:sldLayoutId id="2147483684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  <p:bldP spid="1027" grpId="0" build="p">
        <p:tmplLst>
          <p:tmpl lvl="1">
            <p:tnLst>
              <p:par>
                <p:cTn presetID="52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Scale>
                      <p:cBhvr>
                        <p:cTn dur="1000" decel="50000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  <p:from x="250000" y="250000"/>
                      <p:to x="100000" y="100000"/>
                    </p:animScale>
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<p:cBhvr>
                        <p:cTn dur="1000" decel="50000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</p:animMotion>
                    <p:animEffect transition="in" filter="fade">
                      <p:cBhvr>
                        <p:cTn dur="10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5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Scale>
                      <p:cBhvr>
                        <p:cTn dur="1000" decel="50000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  <p:from x="250000" y="250000"/>
                      <p:to x="100000" y="100000"/>
                    </p:animScale>
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<p:cBhvr>
                        <p:cTn dur="1000" decel="50000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</p:animMotion>
                    <p:animEffect transition="in" filter="fade">
                      <p:cBhvr>
                        <p:cTn dur="10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5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Scale>
                      <p:cBhvr>
                        <p:cTn dur="1000" decel="50000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  <p:from x="250000" y="250000"/>
                      <p:to x="100000" y="100000"/>
                    </p:animScale>
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<p:cBhvr>
                        <p:cTn dur="1000" decel="50000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</p:animMotion>
                    <p:animEffect transition="in" filter="fade">
                      <p:cBhvr>
                        <p:cTn dur="10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5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Scale>
                      <p:cBhvr>
                        <p:cTn dur="1000" decel="50000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  <p:from x="250000" y="250000"/>
                      <p:to x="100000" y="100000"/>
                    </p:animScale>
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<p:cBhvr>
                        <p:cTn dur="1000" decel="50000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</p:animMotion>
                    <p:animEffect transition="in" filter="fade">
                      <p:cBhvr>
                        <p:cTn dur="10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5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Scale>
                      <p:cBhvr>
                        <p:cTn dur="1000" decel="50000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  <p:from x="250000" y="250000"/>
                      <p:to x="100000" y="100000"/>
                    </p:animScale>
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<p:cBhvr>
                        <p:cTn dur="1000" decel="50000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</p:animMotion>
                    <p:animEffect transition="in" filter="fade">
                      <p:cBhvr>
                        <p:cTn dur="10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b="1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b="1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b="1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Рисунок 5" descr="res9F7BC2B2-0A01-022A-0143-C610C5DA0934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350" y="0"/>
            <a:ext cx="2571750" cy="192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4" name="WordArt 7"/>
          <p:cNvSpPr>
            <a:spLocks noChangeArrowheads="1" noChangeShapeType="1" noTextEdit="1"/>
          </p:cNvSpPr>
          <p:nvPr/>
        </p:nvSpPr>
        <p:spPr bwMode="auto">
          <a:xfrm>
            <a:off x="1116013" y="2781300"/>
            <a:ext cx="6362700" cy="9096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Ботаника - наука о растениях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ru-RU" dirty="0" smtClean="0"/>
              <a:t>Цель урока</a:t>
            </a:r>
          </a:p>
          <a:p>
            <a:pPr eaLnBrk="1" hangingPunct="1">
              <a:buFontTx/>
              <a:buNone/>
            </a:pPr>
            <a:r>
              <a:rPr lang="ru-RU" sz="2400" dirty="0" smtClean="0"/>
              <a:t>   </a:t>
            </a:r>
          </a:p>
          <a:p>
            <a:pPr eaLnBrk="1" hangingPunct="1">
              <a:buFontTx/>
              <a:buNone/>
            </a:pPr>
            <a:r>
              <a:rPr lang="ru-RU" sz="2400" dirty="0" smtClean="0"/>
              <a:t>    познакомить учащихся с понятиями «биология», «ботаника», «царство», «растительный покров», «дикорастущие растения»; выявить связь между ними и определить место растений в органическом мире; научить работе со схемами и учебным материалом.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/>
          </a:p>
        </p:txBody>
      </p:sp>
      <p:pic>
        <p:nvPicPr>
          <p:cNvPr id="7173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813" y="363538"/>
            <a:ext cx="6480175" cy="6122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8538" y="476250"/>
            <a:ext cx="4340225" cy="568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4"/>
          <p:cNvSpPr txBox="1">
            <a:spLocks noChangeArrowheads="1"/>
          </p:cNvSpPr>
          <p:nvPr/>
        </p:nvSpPr>
        <p:spPr bwMode="auto">
          <a:xfrm>
            <a:off x="1763713" y="1125538"/>
            <a:ext cx="59769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/>
              <a:t>Типы питания</a:t>
            </a:r>
          </a:p>
        </p:txBody>
      </p:sp>
      <p:sp>
        <p:nvSpPr>
          <p:cNvPr id="9219" name="Line 5"/>
          <p:cNvSpPr>
            <a:spLocks noChangeShapeType="1"/>
          </p:cNvSpPr>
          <p:nvPr/>
        </p:nvSpPr>
        <p:spPr bwMode="auto">
          <a:xfrm flipH="1">
            <a:off x="2843213" y="1700213"/>
            <a:ext cx="1584325" cy="576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9220" name="Line 6"/>
          <p:cNvSpPr>
            <a:spLocks noChangeShapeType="1"/>
          </p:cNvSpPr>
          <p:nvPr/>
        </p:nvSpPr>
        <p:spPr bwMode="auto">
          <a:xfrm>
            <a:off x="4932363" y="1773238"/>
            <a:ext cx="1727200" cy="576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9221" name="Text Box 7"/>
          <p:cNvSpPr txBox="1">
            <a:spLocks noChangeArrowheads="1"/>
          </p:cNvSpPr>
          <p:nvPr/>
        </p:nvSpPr>
        <p:spPr bwMode="auto">
          <a:xfrm>
            <a:off x="1619250" y="2708275"/>
            <a:ext cx="22320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/>
              <a:t>автотрофы</a:t>
            </a:r>
          </a:p>
        </p:txBody>
      </p:sp>
      <p:sp>
        <p:nvSpPr>
          <p:cNvPr id="9222" name="Text Box 8"/>
          <p:cNvSpPr txBox="1">
            <a:spLocks noChangeArrowheads="1"/>
          </p:cNvSpPr>
          <p:nvPr/>
        </p:nvSpPr>
        <p:spPr bwMode="auto">
          <a:xfrm>
            <a:off x="5435600" y="2636838"/>
            <a:ext cx="22320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/>
              <a:t>гетеротрофы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713" y="476250"/>
            <a:ext cx="5400675" cy="540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813" y="260350"/>
            <a:ext cx="6624637" cy="5802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350" y="1052513"/>
            <a:ext cx="7127875" cy="544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713" y="476250"/>
            <a:ext cx="5116512" cy="583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8175" y="333375"/>
            <a:ext cx="5157788" cy="588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643042" y="428604"/>
            <a:ext cx="5329246" cy="1143000"/>
          </a:xfrm>
        </p:spPr>
        <p:txBody>
          <a:bodyPr lIns="45720" rIns="4572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600" b="1" kern="12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царство Растения</a:t>
            </a:r>
            <a:endParaRPr lang="ru-RU" sz="4600" b="1" kern="120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15363" name="Рисунок 5" descr="resBB7B91EE-0A01-022A-003C-843D9ABDD6E7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86063" y="3857625"/>
            <a:ext cx="3000375" cy="225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4" name="Содержимое 4"/>
          <p:cNvSpPr>
            <a:spLocks noGrp="1"/>
          </p:cNvSpPr>
          <p:nvPr>
            <p:ph sz="half" idx="4294967295"/>
          </p:nvPr>
        </p:nvSpPr>
        <p:spPr>
          <a:xfrm>
            <a:off x="1000125" y="1428750"/>
            <a:ext cx="6400800" cy="2114550"/>
          </a:xfrm>
        </p:spPr>
        <p:txBody>
          <a:bodyPr/>
          <a:lstStyle/>
          <a:p>
            <a:pPr marL="419100" indent="-382588" eaLnBrk="1" hangingPunct="1"/>
            <a:r>
              <a:rPr lang="ru-RU" sz="3000" b="0" i="1" smtClean="0">
                <a:solidFill>
                  <a:srgbClr val="4D5040"/>
                </a:solidFill>
              </a:rPr>
              <a:t>неподвижный образ жизни</a:t>
            </a:r>
          </a:p>
          <a:p>
            <a:pPr marL="419100" indent="-382588" eaLnBrk="1" hangingPunct="1"/>
            <a:r>
              <a:rPr lang="ru-RU" sz="3000" b="0" i="1" smtClean="0">
                <a:solidFill>
                  <a:srgbClr val="4D5040"/>
                </a:solidFill>
              </a:rPr>
              <a:t>на свету образуют органические вещества</a:t>
            </a:r>
          </a:p>
          <a:p>
            <a:pPr marL="419100" indent="-382588" eaLnBrk="1" hangingPunct="1"/>
            <a:r>
              <a:rPr lang="ru-RU" sz="3000" b="0" i="1" smtClean="0">
                <a:solidFill>
                  <a:srgbClr val="4D5040"/>
                </a:solidFill>
              </a:rPr>
              <a:t>выделяют кислород</a:t>
            </a:r>
          </a:p>
          <a:p>
            <a:pPr marL="419100" indent="-382588" eaLnBrk="1" hangingPunct="1"/>
            <a:endParaRPr lang="ru-RU" sz="2800" smtClean="0"/>
          </a:p>
        </p:txBody>
      </p:sp>
    </p:spTree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53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53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5364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285852" y="428604"/>
            <a:ext cx="6143668" cy="1143000"/>
          </a:xfrm>
        </p:spPr>
        <p:txBody>
          <a:bodyPr lIns="45720" rIns="45720"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600" b="1" kern="1200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Культурные растения</a:t>
            </a:r>
            <a:endParaRPr lang="ru-RU" sz="4600" b="1" kern="1200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6387" name="Содержимое 4" descr="урок 1 6 кл.jpg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/>
          <a:srcRect b="-148"/>
          <a:stretch>
            <a:fillRect/>
          </a:stretch>
        </p:blipFill>
        <p:spPr>
          <a:xfrm>
            <a:off x="1619250" y="1412875"/>
            <a:ext cx="4895850" cy="3514725"/>
          </a:xfrm>
        </p:spPr>
      </p:pic>
      <p:sp>
        <p:nvSpPr>
          <p:cNvPr id="16388" name="TextBox 3"/>
          <p:cNvSpPr txBox="1">
            <a:spLocks noChangeArrowheads="1"/>
          </p:cNvSpPr>
          <p:nvPr/>
        </p:nvSpPr>
        <p:spPr bwMode="auto">
          <a:xfrm>
            <a:off x="428625" y="5143500"/>
            <a:ext cx="8131175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i="1"/>
              <a:t>Назовите растения, изображенные на рисунке. </a:t>
            </a:r>
          </a:p>
          <a:p>
            <a:r>
              <a:rPr lang="ru-RU" sz="2400" b="1" i="1"/>
              <a:t>С какой целью люди выращивают эти растения?</a:t>
            </a: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28596" y="357166"/>
            <a:ext cx="7467600" cy="1143000"/>
          </a:xfrm>
        </p:spPr>
        <p:txBody>
          <a:bodyPr lIns="45720" rIns="4572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600" b="1" kern="12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Дикорастущие растения</a:t>
            </a:r>
            <a:endParaRPr lang="ru-RU" sz="4600" b="1" kern="120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17411" name="Содержимое 4" descr="res9F7B7A11-0A01-022A-0104-2FCC69976163.jpg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/>
          <a:srcRect b="60"/>
          <a:stretch>
            <a:fillRect/>
          </a:stretch>
        </p:blipFill>
        <p:spPr>
          <a:xfrm>
            <a:off x="500063" y="1428750"/>
            <a:ext cx="5786437" cy="3429000"/>
          </a:xfrm>
        </p:spPr>
      </p:pic>
      <p:sp>
        <p:nvSpPr>
          <p:cNvPr id="4" name="TextBox 3"/>
          <p:cNvSpPr txBox="1"/>
          <p:nvPr/>
        </p:nvSpPr>
        <p:spPr>
          <a:xfrm>
            <a:off x="6572250" y="1857375"/>
            <a:ext cx="1792288" cy="20320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1 – одуванчик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2 – боярышник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3 – сурепка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4 – земляника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5 – клевер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6 – медуница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7 - кислица</a:t>
            </a:r>
          </a:p>
        </p:txBody>
      </p:sp>
      <p:sp>
        <p:nvSpPr>
          <p:cNvPr id="17413" name="TextBox 5"/>
          <p:cNvSpPr txBox="1">
            <a:spLocks noChangeArrowheads="1"/>
          </p:cNvSpPr>
          <p:nvPr/>
        </p:nvSpPr>
        <p:spPr bwMode="auto">
          <a:xfrm>
            <a:off x="1071563" y="5143500"/>
            <a:ext cx="5218112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i="1"/>
              <a:t>Знакомы ли вам эти растения?</a:t>
            </a:r>
          </a:p>
          <a:p>
            <a:r>
              <a:rPr lang="ru-RU" sz="2400" b="1" i="1"/>
              <a:t>Где они произрастают?</a:t>
            </a: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000100" y="214290"/>
            <a:ext cx="6215106" cy="1143000"/>
          </a:xfrm>
        </p:spPr>
        <p:txBody>
          <a:bodyPr lIns="45720" rIns="4572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600" b="1" kern="12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Многолетние</a:t>
            </a:r>
            <a:r>
              <a:rPr lang="ru-RU" sz="4600" kern="1200" dirty="0" smtClean="0">
                <a:solidFill>
                  <a:schemeClr val="tx1"/>
                </a:solidFill>
              </a:rPr>
              <a:t> </a:t>
            </a:r>
            <a:r>
              <a:rPr lang="ru-RU" sz="4600" b="1" kern="12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растения</a:t>
            </a:r>
            <a:endParaRPr lang="ru-RU" sz="4600" kern="1200" dirty="0">
              <a:solidFill>
                <a:schemeClr val="tx1"/>
              </a:solidFill>
            </a:endParaRPr>
          </a:p>
        </p:txBody>
      </p:sp>
      <p:pic>
        <p:nvPicPr>
          <p:cNvPr id="18435" name="Рисунок 2" descr="resC15F0E4C-0A01-022A-00BC-9C254150C211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150" y="1412875"/>
            <a:ext cx="5238750" cy="3929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6" name="TextBox 3"/>
          <p:cNvSpPr txBox="1">
            <a:spLocks noChangeArrowheads="1"/>
          </p:cNvSpPr>
          <p:nvPr/>
        </p:nvSpPr>
        <p:spPr bwMode="auto">
          <a:xfrm>
            <a:off x="1857375" y="5429250"/>
            <a:ext cx="4335463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i="1"/>
              <a:t>Назовите известные вам </a:t>
            </a:r>
            <a:br>
              <a:rPr lang="ru-RU" sz="2400" b="1" i="1"/>
            </a:br>
            <a:r>
              <a:rPr lang="ru-RU" sz="2400" b="1" i="1"/>
              <a:t>многолетние растения</a:t>
            </a: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643042" y="357166"/>
            <a:ext cx="5286412" cy="1143000"/>
          </a:xfrm>
        </p:spPr>
        <p:txBody>
          <a:bodyPr lIns="45720" rIns="4572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600" b="1" kern="12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Двулетние</a:t>
            </a:r>
            <a:r>
              <a:rPr lang="ru-RU" sz="4600" kern="1200" dirty="0" smtClean="0">
                <a:solidFill>
                  <a:schemeClr val="tx1"/>
                </a:solidFill>
              </a:rPr>
              <a:t> </a:t>
            </a:r>
            <a:r>
              <a:rPr lang="ru-RU" sz="4600" b="1" kern="12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растения</a:t>
            </a:r>
            <a:endParaRPr lang="ru-RU" sz="4600" kern="1200" dirty="0">
              <a:solidFill>
                <a:schemeClr val="tx1"/>
              </a:solidFill>
            </a:endParaRPr>
          </a:p>
        </p:txBody>
      </p:sp>
      <p:pic>
        <p:nvPicPr>
          <p:cNvPr id="1945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75" y="1785938"/>
            <a:ext cx="3238500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0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5" y="1500188"/>
            <a:ext cx="2538413" cy="3929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1" name="TextBox 4"/>
          <p:cNvSpPr txBox="1">
            <a:spLocks noChangeArrowheads="1"/>
          </p:cNvSpPr>
          <p:nvPr/>
        </p:nvSpPr>
        <p:spPr bwMode="auto">
          <a:xfrm>
            <a:off x="428625" y="5286375"/>
            <a:ext cx="75946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i="1"/>
              <a:t>Почему эти растения являются двулетними?</a:t>
            </a:r>
          </a:p>
          <a:p>
            <a:r>
              <a:rPr lang="ru-RU" sz="2400" b="1" i="1"/>
              <a:t>Какие еще двулетние растения вы знаете?</a:t>
            </a: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571472" y="285728"/>
            <a:ext cx="6715172" cy="1143000"/>
          </a:xfrm>
        </p:spPr>
        <p:txBody>
          <a:bodyPr lIns="45720" rIns="4572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600" b="1" kern="12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Однолетние растения</a:t>
            </a:r>
            <a:endParaRPr lang="ru-RU" sz="4600" b="1" kern="1200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20483" name="Рисунок 2" descr="resC15F0E12-0A01-022A-0001-CB793296DCC3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38" y="1643063"/>
            <a:ext cx="3127375" cy="2344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928662" y="4214818"/>
            <a:ext cx="1674754" cy="36933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печеночница</a:t>
            </a:r>
            <a:endParaRPr lang="ru-RU" dirty="0"/>
          </a:p>
        </p:txBody>
      </p:sp>
      <p:pic>
        <p:nvPicPr>
          <p:cNvPr id="20485" name="Рисунок 4" descr="res9F7BA656-0A01-022A-00A3-CF3E44A51DF5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9125" y="2786063"/>
            <a:ext cx="3071813" cy="2303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5214942" y="5286388"/>
            <a:ext cx="1624997" cy="36933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колокольчик</a:t>
            </a:r>
            <a:endParaRPr lang="ru-RU" dirty="0"/>
          </a:p>
        </p:txBody>
      </p:sp>
      <p:sp>
        <p:nvSpPr>
          <p:cNvPr id="20487" name="TextBox 6"/>
          <p:cNvSpPr txBox="1">
            <a:spLocks noChangeArrowheads="1"/>
          </p:cNvSpPr>
          <p:nvPr/>
        </p:nvSpPr>
        <p:spPr bwMode="auto">
          <a:xfrm>
            <a:off x="357188" y="5715000"/>
            <a:ext cx="8347075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i="1"/>
              <a:t>Почему эти растения называются однолетними?</a:t>
            </a:r>
          </a:p>
          <a:p>
            <a:r>
              <a:rPr lang="ru-RU" sz="2400" b="1" i="1"/>
              <a:t>Какие однолетние растения растут около школы?</a:t>
            </a: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500034" y="214290"/>
            <a:ext cx="5114932" cy="1143000"/>
          </a:xfrm>
        </p:spPr>
        <p:txBody>
          <a:bodyPr lIns="45720" rIns="45720"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600" b="1" kern="1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Жизненная форма </a:t>
            </a:r>
            <a:endParaRPr lang="ru-RU" sz="4600" b="1" kern="120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quarter" idx="4294967295"/>
          </p:nvPr>
        </p:nvSpPr>
        <p:spPr>
          <a:xfrm>
            <a:off x="214282" y="1142984"/>
            <a:ext cx="6215106" cy="714380"/>
          </a:xfrm>
        </p:spPr>
        <p:txBody>
          <a:bodyPr>
            <a:normAutofit/>
          </a:bodyPr>
          <a:lstStyle/>
          <a:p>
            <a:pPr marL="420624" indent="-384048" eaLnBrk="1" fontAlgn="auto" hangingPunct="1"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defRPr/>
            </a:pPr>
            <a:r>
              <a:rPr lang="ru-RU" b="0" i="1" kern="1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 внешний облик растения</a:t>
            </a:r>
            <a:endParaRPr lang="ru-RU" b="0" i="1" kern="1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21508" name="Рисунок 6" descr="res9F7BA672-0A01-022A-0113-CF51A47FB215.jpg"/>
          <p:cNvPicPr>
            <a:picLocks noChangeAspect="1"/>
          </p:cNvPicPr>
          <p:nvPr/>
        </p:nvPicPr>
        <p:blipFill>
          <a:blip r:embed="rId2" cstate="print"/>
          <a:srcRect r="-90"/>
          <a:stretch>
            <a:fillRect/>
          </a:stretch>
        </p:blipFill>
        <p:spPr bwMode="auto">
          <a:xfrm>
            <a:off x="285750" y="2714625"/>
            <a:ext cx="3429000" cy="385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Текст 2"/>
          <p:cNvSpPr>
            <a:spLocks noGrp="1"/>
          </p:cNvSpPr>
          <p:nvPr>
            <p:ph type="body" idx="4294967295"/>
          </p:nvPr>
        </p:nvSpPr>
        <p:spPr>
          <a:xfrm>
            <a:off x="285720" y="1857364"/>
            <a:ext cx="1714512" cy="571504"/>
          </a:xfrm>
          <a:gradFill>
            <a:gsLst>
              <a:gs pos="0">
                <a:schemeClr val="accent2">
                  <a:tint val="1000"/>
                </a:schemeClr>
              </a:gs>
              <a:gs pos="68000">
                <a:schemeClr val="accent2">
                  <a:tint val="77000"/>
                </a:schemeClr>
              </a:gs>
              <a:gs pos="81000">
                <a:schemeClr val="accent2">
                  <a:tint val="79000"/>
                </a:schemeClr>
              </a:gs>
              <a:gs pos="86000">
                <a:schemeClr val="accent2">
                  <a:tint val="73000"/>
                </a:schemeClr>
              </a:gs>
              <a:gs pos="100000">
                <a:schemeClr val="accent2">
                  <a:tint val="35000"/>
                </a:schemeClr>
              </a:gs>
            </a:gsLst>
            <a:lin ang="5400000"/>
          </a:gradFill>
          <a:ln>
            <a:solidFill>
              <a:schemeClr val="accent2">
                <a:shade val="60000"/>
                <a:satMod val="300000"/>
              </a:schemeClr>
            </a:solidFill>
          </a:ln>
          <a:effectLst>
            <a:glow rad="63500">
              <a:schemeClr val="accent2">
                <a:tint val="30000"/>
                <a:shade val="95000"/>
                <a:satMod val="300000"/>
                <a:alpha val="50000"/>
              </a:schemeClr>
            </a:glo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marL="0" indent="0" algn="ctr" eaLnBrk="1" fontAlgn="auto" hangingPunct="1"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defRPr/>
            </a:pPr>
            <a:r>
              <a:rPr lang="ru-RU" sz="2400" kern="12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1. дерево</a:t>
            </a:r>
            <a:endParaRPr lang="ru-RU" sz="2400" kern="1200" dirty="0">
              <a:solidFill>
                <a:schemeClr val="accent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143372" y="4714884"/>
            <a:ext cx="4845301" cy="1938992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Высота до 40 м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Древесина: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Изготовление бумаги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Музыкальные инструменты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Канифоль, скипидар</a:t>
            </a: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4071934" y="3786190"/>
            <a:ext cx="1071570" cy="857256"/>
          </a:xfrm>
          <a:prstGeom prst="rect">
            <a:avLst/>
          </a:prstGeom>
        </p:spPr>
        <p:txBody>
          <a:bodyPr lIns="45720" rIns="45720" anchor="ctr"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j-lt"/>
                <a:ea typeface="+mj-ea"/>
                <a:cs typeface="+mj-cs"/>
              </a:rPr>
              <a:t>Ель</a:t>
            </a:r>
          </a:p>
        </p:txBody>
      </p:sp>
      <p:pic>
        <p:nvPicPr>
          <p:cNvPr id="2151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625" y="1857375"/>
            <a:ext cx="2811463" cy="272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/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57620" y="142852"/>
            <a:ext cx="1758815" cy="58477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Платан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000100" y="571480"/>
            <a:ext cx="107612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ln w="11430"/>
                <a:gradFill>
                  <a:gsLst>
                    <a:gs pos="0">
                      <a:srgbClr val="CCAF0A">
                        <a:tint val="70000"/>
                        <a:satMod val="245000"/>
                      </a:srgbClr>
                    </a:gs>
                    <a:gs pos="75000">
                      <a:srgbClr val="CCAF0A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CAF0A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Дуб </a:t>
            </a:r>
          </a:p>
        </p:txBody>
      </p:sp>
      <p:sp>
        <p:nvSpPr>
          <p:cNvPr id="22532" name="TextBox 3"/>
          <p:cNvSpPr txBox="1">
            <a:spLocks noChangeArrowheads="1"/>
          </p:cNvSpPr>
          <p:nvPr/>
        </p:nvSpPr>
        <p:spPr bwMode="auto">
          <a:xfrm>
            <a:off x="500063" y="5429250"/>
            <a:ext cx="1709737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/>
              <a:t>Живет до </a:t>
            </a:r>
            <a:br>
              <a:rPr lang="ru-RU" sz="2400" b="1"/>
            </a:br>
            <a:r>
              <a:rPr lang="ru-RU" sz="2400" b="1"/>
              <a:t>1500 лет</a:t>
            </a:r>
          </a:p>
        </p:txBody>
      </p:sp>
      <p:sp>
        <p:nvSpPr>
          <p:cNvPr id="22533" name="TextBox 4"/>
          <p:cNvSpPr txBox="1">
            <a:spLocks noChangeArrowheads="1"/>
          </p:cNvSpPr>
          <p:nvPr/>
        </p:nvSpPr>
        <p:spPr bwMode="auto">
          <a:xfrm>
            <a:off x="3357563" y="5286375"/>
            <a:ext cx="1709737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/>
              <a:t>Живет до </a:t>
            </a:r>
            <a:br>
              <a:rPr lang="ru-RU" sz="2400" b="1"/>
            </a:br>
            <a:r>
              <a:rPr lang="ru-RU" sz="2400" b="1"/>
              <a:t>2000 лет</a:t>
            </a:r>
          </a:p>
        </p:txBody>
      </p:sp>
      <p:pic>
        <p:nvPicPr>
          <p:cNvPr id="2253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14688" y="785813"/>
            <a:ext cx="2786062" cy="415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75" y="1357313"/>
            <a:ext cx="2944813" cy="378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6072198" y="285728"/>
            <a:ext cx="2920608" cy="1077218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Эвкалипт </a:t>
            </a:r>
            <a:br>
              <a:rPr lang="ru-RU" sz="3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</a:br>
            <a:r>
              <a:rPr lang="ru-RU" sz="3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царственный</a:t>
            </a:r>
          </a:p>
        </p:txBody>
      </p:sp>
      <p:pic>
        <p:nvPicPr>
          <p:cNvPr id="22537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43625" y="1500188"/>
            <a:ext cx="2846388" cy="378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8" name="TextBox 9"/>
          <p:cNvSpPr txBox="1">
            <a:spLocks noChangeArrowheads="1"/>
          </p:cNvSpPr>
          <p:nvPr/>
        </p:nvSpPr>
        <p:spPr bwMode="auto">
          <a:xfrm>
            <a:off x="6215063" y="5572125"/>
            <a:ext cx="27241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/>
              <a:t>Высота до 120 м</a:t>
            </a: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4294967295"/>
          </p:nvPr>
        </p:nvSpPr>
        <p:spPr>
          <a:xfrm>
            <a:off x="214282" y="142852"/>
            <a:ext cx="2357454" cy="571504"/>
          </a:xfrm>
          <a:gradFill>
            <a:gsLst>
              <a:gs pos="0">
                <a:schemeClr val="accent2">
                  <a:tint val="1000"/>
                </a:schemeClr>
              </a:gs>
              <a:gs pos="68000">
                <a:schemeClr val="accent2">
                  <a:tint val="77000"/>
                </a:schemeClr>
              </a:gs>
              <a:gs pos="81000">
                <a:schemeClr val="accent2">
                  <a:tint val="79000"/>
                </a:schemeClr>
              </a:gs>
              <a:gs pos="86000">
                <a:schemeClr val="accent2">
                  <a:tint val="73000"/>
                </a:schemeClr>
              </a:gs>
              <a:gs pos="100000">
                <a:schemeClr val="accent2">
                  <a:tint val="35000"/>
                </a:schemeClr>
              </a:gs>
            </a:gsLst>
            <a:lin ang="5400000"/>
          </a:gradFill>
          <a:ln>
            <a:solidFill>
              <a:schemeClr val="accent2">
                <a:shade val="60000"/>
                <a:satMod val="300000"/>
              </a:schemeClr>
            </a:solidFill>
          </a:ln>
          <a:effectLst>
            <a:glow rad="63500">
              <a:schemeClr val="accent2">
                <a:tint val="30000"/>
                <a:shade val="95000"/>
                <a:satMod val="300000"/>
                <a:alpha val="50000"/>
              </a:schemeClr>
            </a:glo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 eaLnBrk="1" fontAlgn="auto" hangingPunct="1"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defRPr/>
            </a:pPr>
            <a:r>
              <a:rPr lang="ru-RU" sz="2400" kern="12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2. кустарник</a:t>
            </a:r>
            <a:endParaRPr lang="ru-RU" sz="2400" kern="1200" dirty="0">
              <a:solidFill>
                <a:schemeClr val="accent1"/>
              </a:solidFill>
            </a:endParaRPr>
          </a:p>
        </p:txBody>
      </p:sp>
      <p:sp>
        <p:nvSpPr>
          <p:cNvPr id="8" name="Текст 2"/>
          <p:cNvSpPr>
            <a:spLocks noGrp="1"/>
          </p:cNvSpPr>
          <p:nvPr>
            <p:ph type="body" idx="4294967295"/>
          </p:nvPr>
        </p:nvSpPr>
        <p:spPr>
          <a:xfrm>
            <a:off x="5000628" y="142852"/>
            <a:ext cx="3000396" cy="571504"/>
          </a:xfrm>
          <a:gradFill>
            <a:gsLst>
              <a:gs pos="0">
                <a:schemeClr val="accent2">
                  <a:tint val="1000"/>
                </a:schemeClr>
              </a:gs>
              <a:gs pos="68000">
                <a:schemeClr val="accent2">
                  <a:tint val="77000"/>
                </a:schemeClr>
              </a:gs>
              <a:gs pos="81000">
                <a:schemeClr val="accent2">
                  <a:tint val="79000"/>
                </a:schemeClr>
              </a:gs>
              <a:gs pos="86000">
                <a:schemeClr val="accent2">
                  <a:tint val="73000"/>
                </a:schemeClr>
              </a:gs>
              <a:gs pos="100000">
                <a:schemeClr val="accent2">
                  <a:tint val="35000"/>
                </a:schemeClr>
              </a:gs>
            </a:gsLst>
            <a:lin ang="5400000"/>
          </a:gradFill>
          <a:ln>
            <a:solidFill>
              <a:schemeClr val="accent2">
                <a:shade val="60000"/>
                <a:satMod val="300000"/>
              </a:schemeClr>
            </a:solidFill>
          </a:ln>
          <a:effectLst>
            <a:glow rad="63500">
              <a:schemeClr val="accent2">
                <a:tint val="30000"/>
                <a:shade val="95000"/>
                <a:satMod val="300000"/>
                <a:alpha val="50000"/>
              </a:schemeClr>
            </a:glo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 eaLnBrk="1" fontAlgn="auto" hangingPunct="1"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defRPr/>
            </a:pPr>
            <a:r>
              <a:rPr lang="ru-RU" sz="2400" kern="12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3. кустарничек</a:t>
            </a:r>
            <a:endParaRPr lang="ru-RU" sz="2400" kern="1200" dirty="0">
              <a:solidFill>
                <a:schemeClr val="accent1"/>
              </a:solidFill>
            </a:endParaRPr>
          </a:p>
        </p:txBody>
      </p:sp>
      <p:pic>
        <p:nvPicPr>
          <p:cNvPr id="23556" name="Рисунок 8" descr="resBB7B7E42-0A01-022A-0124-36189B82ED41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4875" y="928688"/>
            <a:ext cx="3341688" cy="2506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313" y="857250"/>
            <a:ext cx="4000500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Текст 2"/>
          <p:cNvSpPr>
            <a:spLocks noGrp="1"/>
          </p:cNvSpPr>
          <p:nvPr>
            <p:ph type="body" idx="4294967295"/>
          </p:nvPr>
        </p:nvSpPr>
        <p:spPr>
          <a:xfrm>
            <a:off x="6710945" y="3280066"/>
            <a:ext cx="1662512" cy="683415"/>
          </a:xfrm>
          <a:gradFill>
            <a:gsLst>
              <a:gs pos="0">
                <a:schemeClr val="accent2">
                  <a:tint val="1000"/>
                </a:schemeClr>
              </a:gs>
              <a:gs pos="68000">
                <a:schemeClr val="accent2">
                  <a:tint val="77000"/>
                </a:schemeClr>
              </a:gs>
              <a:gs pos="81000">
                <a:schemeClr val="accent2">
                  <a:tint val="79000"/>
                </a:schemeClr>
              </a:gs>
              <a:gs pos="86000">
                <a:schemeClr val="accent2">
                  <a:tint val="73000"/>
                </a:schemeClr>
              </a:gs>
              <a:gs pos="100000">
                <a:schemeClr val="accent2">
                  <a:tint val="35000"/>
                </a:schemeClr>
              </a:gs>
            </a:gsLst>
            <a:lin ang="5400000"/>
          </a:gradFill>
          <a:ln>
            <a:solidFill>
              <a:schemeClr val="accent2">
                <a:shade val="60000"/>
                <a:satMod val="300000"/>
              </a:schemeClr>
            </a:solidFill>
          </a:ln>
          <a:effectLst>
            <a:glow rad="63500">
              <a:schemeClr val="accent2">
                <a:tint val="30000"/>
                <a:shade val="95000"/>
                <a:satMod val="300000"/>
                <a:alpha val="50000"/>
              </a:schemeClr>
            </a:glo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 eaLnBrk="1" fontAlgn="auto" hangingPunct="1"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defRPr/>
            </a:pPr>
            <a:r>
              <a:rPr lang="ru-RU" sz="2400" kern="12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4. травы</a:t>
            </a:r>
            <a:endParaRPr lang="ru-RU" sz="2400" kern="1200" dirty="0">
              <a:solidFill>
                <a:schemeClr val="accent1"/>
              </a:solidFill>
            </a:endParaRPr>
          </a:p>
        </p:txBody>
      </p:sp>
      <p:pic>
        <p:nvPicPr>
          <p:cNvPr id="23559" name="Рисунок 6" descr="resB3001FCA-419E-4562-9BCE-B0B882BFAA98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00313" y="4071938"/>
            <a:ext cx="3000375" cy="225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0" name="Рисунок 9" descr="resC15F1263-0A01-022A-0099-E698DFF946D8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43563" y="4357688"/>
            <a:ext cx="2984500" cy="223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8" grpId="0" build="p"/>
      <p:bldP spid="6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350" y="1125538"/>
            <a:ext cx="5903913" cy="2420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613" y="620713"/>
            <a:ext cx="5564187" cy="561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6"/>
          <p:cNvSpPr txBox="1">
            <a:spLocks noChangeArrowheads="1"/>
          </p:cNvSpPr>
          <p:nvPr/>
        </p:nvSpPr>
        <p:spPr bwMode="auto">
          <a:xfrm>
            <a:off x="1763713" y="1268413"/>
            <a:ext cx="5184775" cy="289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4000" b="1">
                <a:solidFill>
                  <a:schemeClr val="hlink"/>
                </a:solidFill>
              </a:rPr>
              <a:t>Домашнее задание</a:t>
            </a:r>
          </a:p>
          <a:p>
            <a:pPr algn="ctr">
              <a:spcBef>
                <a:spcPct val="50000"/>
              </a:spcBef>
            </a:pPr>
            <a:r>
              <a:rPr lang="ru-RU" sz="3200" b="1">
                <a:solidFill>
                  <a:srgbClr val="FF0066"/>
                </a:solidFill>
              </a:rPr>
              <a:t>Параграф 1</a:t>
            </a:r>
          </a:p>
          <a:p>
            <a:pPr algn="ctr">
              <a:spcBef>
                <a:spcPct val="50000"/>
              </a:spcBef>
            </a:pPr>
            <a:r>
              <a:rPr lang="ru-RU" sz="3200" b="1">
                <a:solidFill>
                  <a:srgbClr val="FF0066"/>
                </a:solidFill>
              </a:rPr>
              <a:t>Рабочая тетрадь </a:t>
            </a:r>
          </a:p>
          <a:p>
            <a:pPr algn="ctr">
              <a:spcBef>
                <a:spcPct val="50000"/>
              </a:spcBef>
            </a:pPr>
            <a:r>
              <a:rPr lang="ru-RU" sz="3200" b="1">
                <a:solidFill>
                  <a:srgbClr val="FF0066"/>
                </a:solidFill>
              </a:rPr>
              <a:t>Стр.4 №2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анимированные (5)">
  <a:themeElements>
    <a:clrScheme name="Office Theme 7">
      <a:dk1>
        <a:srgbClr val="82979A"/>
      </a:dk1>
      <a:lt1>
        <a:srgbClr val="FFFFFF"/>
      </a:lt1>
      <a:dk2>
        <a:srgbClr val="FF5BAD"/>
      </a:dk2>
      <a:lt2>
        <a:srgbClr val="808080"/>
      </a:lt2>
      <a:accent1>
        <a:srgbClr val="3399FF"/>
      </a:accent1>
      <a:accent2>
        <a:srgbClr val="99FFCC"/>
      </a:accent2>
      <a:accent3>
        <a:srgbClr val="FFFFFF"/>
      </a:accent3>
      <a:accent4>
        <a:srgbClr val="6E8083"/>
      </a:accent4>
      <a:accent5>
        <a:srgbClr val="ADCAFF"/>
      </a:accent5>
      <a:accent6>
        <a:srgbClr val="8AE7B9"/>
      </a:accent6>
      <a:hlink>
        <a:srgbClr val="CC00CC"/>
      </a:hlink>
      <a:folHlink>
        <a:srgbClr val="B2B2B2"/>
      </a:folHlink>
    </a:clrScheme>
    <a:fontScheme name="Office Them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82979A"/>
        </a:dk1>
        <a:lt1>
          <a:srgbClr val="FFFFFF"/>
        </a:lt1>
        <a:dk2>
          <a:srgbClr val="FF5BAD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6E8083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анимированные (5)</Template>
  <TotalTime>182</TotalTime>
  <Words>209</Words>
  <Application>Microsoft Office PowerPoint</Application>
  <PresentationFormat>Экран (4:3)</PresentationFormat>
  <Paragraphs>57</Paragraphs>
  <Slides>22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анимированные (5)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царство Растения</vt:lpstr>
      <vt:lpstr>Культурные растения</vt:lpstr>
      <vt:lpstr>Дикорастущие растения</vt:lpstr>
      <vt:lpstr>Многолетние растения</vt:lpstr>
      <vt:lpstr>Двулетние растения</vt:lpstr>
      <vt:lpstr>Однолетние растения</vt:lpstr>
      <vt:lpstr>Жизненная форма </vt:lpstr>
      <vt:lpstr>Слайд 18</vt:lpstr>
      <vt:lpstr>Слайд 19</vt:lpstr>
      <vt:lpstr>Слайд 20</vt:lpstr>
      <vt:lpstr>Слайд 21</vt:lpstr>
      <vt:lpstr>Слайд 22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Николай</cp:lastModifiedBy>
  <cp:revision>8</cp:revision>
  <cp:lastPrinted>1601-01-01T00:00:00Z</cp:lastPrinted>
  <dcterms:created xsi:type="dcterms:W3CDTF">2011-03-30T12:13:21Z</dcterms:created>
  <dcterms:modified xsi:type="dcterms:W3CDTF">2012-12-20T09:08:47Z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TC010900201033</vt:lpwstr>
  </property>
  <property fmtid="{D5CDD505-2E9C-101B-9397-08002B2CF9AE}" pid="3" name="NXTAG2">
    <vt:lpwstr>000800d4280000000000010243100207f6000400038000</vt:lpwstr>
  </property>
</Properties>
</file>