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24"/>
  </p:notesMasterIdLst>
  <p:sldIdLst>
    <p:sldId id="256" r:id="rId2"/>
    <p:sldId id="305" r:id="rId3"/>
    <p:sldId id="283" r:id="rId4"/>
    <p:sldId id="259" r:id="rId5"/>
    <p:sldId id="301" r:id="rId6"/>
    <p:sldId id="272" r:id="rId7"/>
    <p:sldId id="302" r:id="rId8"/>
    <p:sldId id="285" r:id="rId9"/>
    <p:sldId id="294" r:id="rId10"/>
    <p:sldId id="286" r:id="rId11"/>
    <p:sldId id="274" r:id="rId12"/>
    <p:sldId id="276" r:id="rId13"/>
    <p:sldId id="287" r:id="rId14"/>
    <p:sldId id="295" r:id="rId15"/>
    <p:sldId id="288" r:id="rId16"/>
    <p:sldId id="292" r:id="rId17"/>
    <p:sldId id="290" r:id="rId18"/>
    <p:sldId id="303" r:id="rId19"/>
    <p:sldId id="297" r:id="rId20"/>
    <p:sldId id="296" r:id="rId21"/>
    <p:sldId id="298" r:id="rId22"/>
    <p:sldId id="299" r:id="rId23"/>
  </p:sldIdLst>
  <p:sldSz cx="9144000" cy="6858000" type="screen4x3"/>
  <p:notesSz cx="6858000" cy="9144000"/>
  <p:defaultTextStyle>
    <a:defPPr>
      <a:defRPr lang="ru-RU"/>
    </a:defPPr>
    <a:lvl1pPr algn="l" rtl="0" fontAlgn="base">
      <a:spcBef>
        <a:spcPct val="50000"/>
      </a:spcBef>
      <a:spcAft>
        <a:spcPct val="0"/>
      </a:spcAft>
      <a:defRPr sz="2400" kern="1200">
        <a:solidFill>
          <a:schemeClr val="tx1"/>
        </a:solidFill>
        <a:latin typeface="Arial" charset="0"/>
        <a:ea typeface="+mn-ea"/>
        <a:cs typeface="Arial" charset="0"/>
      </a:defRPr>
    </a:lvl1pPr>
    <a:lvl2pPr marL="457200" algn="l" rtl="0" fontAlgn="base">
      <a:spcBef>
        <a:spcPct val="50000"/>
      </a:spcBef>
      <a:spcAft>
        <a:spcPct val="0"/>
      </a:spcAft>
      <a:defRPr sz="2400" kern="1200">
        <a:solidFill>
          <a:schemeClr val="tx1"/>
        </a:solidFill>
        <a:latin typeface="Arial" charset="0"/>
        <a:ea typeface="+mn-ea"/>
        <a:cs typeface="Arial" charset="0"/>
      </a:defRPr>
    </a:lvl2pPr>
    <a:lvl3pPr marL="914400" algn="l" rtl="0" fontAlgn="base">
      <a:spcBef>
        <a:spcPct val="50000"/>
      </a:spcBef>
      <a:spcAft>
        <a:spcPct val="0"/>
      </a:spcAft>
      <a:defRPr sz="2400" kern="1200">
        <a:solidFill>
          <a:schemeClr val="tx1"/>
        </a:solidFill>
        <a:latin typeface="Arial" charset="0"/>
        <a:ea typeface="+mn-ea"/>
        <a:cs typeface="Arial" charset="0"/>
      </a:defRPr>
    </a:lvl3pPr>
    <a:lvl4pPr marL="1371600" algn="l" rtl="0" fontAlgn="base">
      <a:spcBef>
        <a:spcPct val="50000"/>
      </a:spcBef>
      <a:spcAft>
        <a:spcPct val="0"/>
      </a:spcAft>
      <a:defRPr sz="2400" kern="1200">
        <a:solidFill>
          <a:schemeClr val="tx1"/>
        </a:solidFill>
        <a:latin typeface="Arial" charset="0"/>
        <a:ea typeface="+mn-ea"/>
        <a:cs typeface="Arial" charset="0"/>
      </a:defRPr>
    </a:lvl4pPr>
    <a:lvl5pPr marL="1828800" algn="l" rtl="0" fontAlgn="base">
      <a:spcBef>
        <a:spcPct val="5000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E9A"/>
    <a:srgbClr val="FBD397"/>
    <a:srgbClr val="FBE3B7"/>
    <a:srgbClr val="FFC081"/>
    <a:srgbClr val="FFFFCC"/>
    <a:srgbClr val="FFCC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0"/>
              </a:spcBef>
              <a:defRPr sz="1200">
                <a:latin typeface="Times New Roman" pitchFamily="18" charset="0"/>
                <a:cs typeface="+mn-cs"/>
              </a:defRPr>
            </a:lvl1pPr>
          </a:lstStyle>
          <a:p>
            <a:pPr>
              <a:defRPr/>
            </a:pPr>
            <a:endParaRPr lang="ru-RU"/>
          </a:p>
        </p:txBody>
      </p:sp>
      <p:sp>
        <p:nvSpPr>
          <p:cNvPr id="327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spcBef>
                <a:spcPct val="0"/>
              </a:spcBef>
              <a:defRPr sz="1200">
                <a:latin typeface="Times New Roman" pitchFamily="18" charset="0"/>
                <a:cs typeface="+mn-cs"/>
              </a:defRPr>
            </a:lvl1pPr>
          </a:lstStyle>
          <a:p>
            <a:pPr>
              <a:defRPr/>
            </a:pPr>
            <a:fld id="{0BA6B561-CFFE-4369-9527-5868098C60A9}" type="datetimeFigureOut">
              <a:rPr lang="ru-RU"/>
              <a:pPr>
                <a:defRPr/>
              </a:pPr>
              <a:t>05.01.2013</a:t>
            </a:fld>
            <a:endParaRPr lang="ru-RU"/>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7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327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spcBef>
                <a:spcPct val="0"/>
              </a:spcBef>
              <a:defRPr sz="1200">
                <a:latin typeface="Times New Roman" pitchFamily="18" charset="0"/>
                <a:cs typeface="+mn-cs"/>
              </a:defRPr>
            </a:lvl1pPr>
          </a:lstStyle>
          <a:p>
            <a:pPr>
              <a:defRPr/>
            </a:pPr>
            <a:endParaRPr lang="ru-RU"/>
          </a:p>
        </p:txBody>
      </p:sp>
      <p:sp>
        <p:nvSpPr>
          <p:cNvPr id="327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spcBef>
                <a:spcPct val="0"/>
              </a:spcBef>
              <a:defRPr sz="1200">
                <a:latin typeface="Times New Roman" pitchFamily="18" charset="0"/>
                <a:cs typeface="+mn-cs"/>
              </a:defRPr>
            </a:lvl1pPr>
          </a:lstStyle>
          <a:p>
            <a:pPr>
              <a:defRPr/>
            </a:pPr>
            <a:fld id="{992DF8BB-161C-49D1-8CDA-6B015B37B912}"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Arial" charset="0"/>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Arial" charset="0"/>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891A942B-35AD-49C6-845A-15F58C6FF47B}" type="datetimeFigureOut">
              <a:rPr lang="ru-RU"/>
              <a:pPr>
                <a:defRPr/>
              </a:pPr>
              <a:t>05.01.2013</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FC7F63E-6346-459E-958B-69F873ECE1B2}"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D6EC1D8D-C401-4AD1-BC99-971053AA34A0}" type="datetimeFigureOut">
              <a:rPr lang="ru-RU"/>
              <a:pPr>
                <a:defRPr/>
              </a:pPr>
              <a:t>05.01.2013</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16830E2-BCEE-4AE9-9A80-02599071C70B}"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9A77D4BA-B485-418A-9BF3-BD57FD0B18E4}" type="datetimeFigureOut">
              <a:rPr lang="ru-RU"/>
              <a:pPr>
                <a:defRPr/>
              </a:pPr>
              <a:t>05.01.2013</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699A81E-0375-4782-BE74-51F8E8365A0F}"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01381435-A783-44C4-B62C-1456599C93F4}" type="datetimeFigureOut">
              <a:rPr lang="ru-RU"/>
              <a:pPr>
                <a:defRPr/>
              </a:pPr>
              <a:t>05.01.2013</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85D4D3F-0D0B-4B46-9AC4-D250162E128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fld id="{CC506CEC-3E97-43F7-A0B7-3096ABC06F99}" type="datetimeFigureOut">
              <a:rPr lang="ru-RU"/>
              <a:pPr>
                <a:defRPr/>
              </a:pPr>
              <a:t>05.01.2013</a:t>
            </a:fld>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113A24D3-3B3A-40EA-816A-529C75E0935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3215DA2C-44DC-40C0-8F15-F4F6C8E4B3BF}" type="datetimeFigureOut">
              <a:rPr lang="ru-RU"/>
              <a:pPr>
                <a:defRPr/>
              </a:pPr>
              <a:t>05.01.2013</a:t>
            </a:fld>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5D2DD265-4DAE-4468-B5EB-361ADBE8AB6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1C0FF67-7685-4737-8315-4BBEF22986BC}" type="datetimeFigureOut">
              <a:rPr lang="ru-RU"/>
              <a:pPr>
                <a:defRPr/>
              </a:pPr>
              <a:t>05.01.2013</a:t>
            </a:fld>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21E04CE5-42BB-4F1B-A81B-0DDBE45546B7}"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1963EB03-7307-40AD-AF65-804D1D2581CE}" type="datetimeFigureOut">
              <a:rPr lang="ru-RU"/>
              <a:pPr>
                <a:defRPr/>
              </a:pPr>
              <a:t>05.01.2013</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9D7C9B6-B435-4AC2-8EB3-7D30A38E2EB1}"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6718326A-D06B-4E0B-883C-845313FBE38B}" type="datetimeFigureOut">
              <a:rPr lang="ru-RU"/>
              <a:pPr>
                <a:defRPr/>
              </a:pPr>
              <a:t>05.01.2013</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D225B7C-8C20-4508-88A3-CF470A7FC630}"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A6668866-2FE2-4634-BE7F-03E3060EAEF3}" type="datetimeFigureOut">
              <a:rPr lang="ru-RU"/>
              <a:pPr>
                <a:defRPr/>
              </a:pPr>
              <a:t>05.01.2013</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2030092-AE5B-4BF0-86B4-2DEF0FD3AB8B}"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FD72A2D7-6547-4A2B-99AB-F514AAB6734B}" type="datetimeFigureOut">
              <a:rPr lang="ru-RU"/>
              <a:pPr>
                <a:defRPr/>
              </a:pPr>
              <a:t>05.01.2013</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C4E3F35-2935-412E-AA3F-24BA54008216}"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EE9A"/>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445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400">
                <a:cs typeface="+mn-cs"/>
              </a:defRPr>
            </a:lvl1pPr>
          </a:lstStyle>
          <a:p>
            <a:pPr>
              <a:defRPr/>
            </a:pPr>
            <a:fld id="{01B90540-ABFE-4E3E-8881-4D14EE499424}" type="datetimeFigureOut">
              <a:rPr lang="ru-RU"/>
              <a:pPr>
                <a:defRPr/>
              </a:pPr>
              <a:t>05.01.2013</a:t>
            </a:fld>
            <a:endParaRPr lang="ru-RU"/>
          </a:p>
        </p:txBody>
      </p:sp>
      <p:sp>
        <p:nvSpPr>
          <p:cNvPr id="10445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a:cs typeface="+mn-cs"/>
              </a:defRPr>
            </a:lvl1pPr>
          </a:lstStyle>
          <a:p>
            <a:pPr>
              <a:defRPr/>
            </a:pPr>
            <a:endParaRPr lang="ru-RU"/>
          </a:p>
        </p:txBody>
      </p:sp>
      <p:sp>
        <p:nvSpPr>
          <p:cNvPr id="10445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a:cs typeface="+mn-cs"/>
              </a:defRPr>
            </a:lvl1pPr>
          </a:lstStyle>
          <a:p>
            <a:pPr>
              <a:defRPr/>
            </a:pPr>
            <a:fld id="{E52FB232-E8E8-4ACD-9367-E830FB0D4B1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http://nauka.relis.ru/30/0209/rasten-7.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714348" y="1643050"/>
            <a:ext cx="7772400" cy="1736725"/>
          </a:xfrm>
        </p:spPr>
        <p:txBody>
          <a:bodyPr/>
          <a:lstStyle/>
          <a:p>
            <a:pPr eaLnBrk="1" hangingPunct="1">
              <a:defRPr/>
            </a:pPr>
            <a:r>
              <a:rPr lang="ru-RU" sz="4800" dirty="0" smtClean="0">
                <a:effectLst>
                  <a:outerShdw blurRad="38100" dist="38100" dir="2700000" algn="tl">
                    <a:srgbClr val="FFFFFF"/>
                  </a:outerShdw>
                </a:effectLst>
              </a:rPr>
              <a:t>Адаптация растений к высоким температурам</a:t>
            </a:r>
          </a:p>
        </p:txBody>
      </p:sp>
      <p:sp>
        <p:nvSpPr>
          <p:cNvPr id="2051" name="Rectangle 3"/>
          <p:cNvSpPr>
            <a:spLocks noGrp="1" noChangeArrowheads="1"/>
          </p:cNvSpPr>
          <p:nvPr>
            <p:ph type="subTitle" idx="4294967295"/>
          </p:nvPr>
        </p:nvSpPr>
        <p:spPr>
          <a:xfrm>
            <a:off x="2411413" y="4076700"/>
            <a:ext cx="4464050" cy="2232025"/>
          </a:xfrm>
        </p:spPr>
        <p:txBody>
          <a:bodyPr/>
          <a:lstStyle/>
          <a:p>
            <a:pPr marL="0" indent="0" eaLnBrk="1" hangingPunct="1">
              <a:lnSpc>
                <a:spcPct val="80000"/>
              </a:lnSpc>
              <a:buFontTx/>
              <a:buNone/>
            </a:pPr>
            <a:r>
              <a:rPr lang="ru-RU" sz="2400" smtClean="0"/>
              <a:t>.</a:t>
            </a:r>
          </a:p>
        </p:txBody>
      </p:sp>
      <p:pic>
        <p:nvPicPr>
          <p:cNvPr id="4" name="Picture 8" descr="���������� �����"/>
          <p:cNvPicPr>
            <a:picLocks noChangeAspect="1" noChangeArrowheads="1"/>
          </p:cNvPicPr>
          <p:nvPr/>
        </p:nvPicPr>
        <p:blipFill>
          <a:blip r:embed="rId3" cstate="print"/>
          <a:srcRect/>
          <a:stretch>
            <a:fillRect/>
          </a:stretch>
        </p:blipFill>
        <p:spPr bwMode="auto">
          <a:xfrm>
            <a:off x="1500166" y="4000504"/>
            <a:ext cx="2520950" cy="1833562"/>
          </a:xfrm>
          <a:prstGeom prst="rect">
            <a:avLst/>
          </a:prstGeom>
          <a:noFill/>
          <a:ln w="9525">
            <a:noFill/>
            <a:miter lim="800000"/>
            <a:headEnd/>
            <a:tailEnd/>
          </a:ln>
        </p:spPr>
      </p:pic>
      <p:pic>
        <p:nvPicPr>
          <p:cNvPr id="5" name="Picture 4" descr="IMG_7700s"/>
          <p:cNvPicPr>
            <a:picLocks noChangeAspect="1" noChangeArrowheads="1"/>
          </p:cNvPicPr>
          <p:nvPr/>
        </p:nvPicPr>
        <p:blipFill>
          <a:blip r:embed="rId4" cstate="print"/>
          <a:srcRect/>
          <a:stretch>
            <a:fillRect/>
          </a:stretch>
        </p:blipFill>
        <p:spPr bwMode="auto">
          <a:xfrm>
            <a:off x="3428992" y="3429000"/>
            <a:ext cx="2745583" cy="1857388"/>
          </a:xfrm>
          <a:prstGeom prst="rect">
            <a:avLst/>
          </a:prstGeom>
          <a:noFill/>
          <a:ln w="9525">
            <a:noFill/>
            <a:miter lim="800000"/>
            <a:headEnd/>
            <a:tailEnd/>
          </a:ln>
        </p:spPr>
      </p:pic>
      <p:pic>
        <p:nvPicPr>
          <p:cNvPr id="6" name="Picture 10" descr="1029301sbf"/>
          <p:cNvPicPr>
            <a:picLocks noChangeAspect="1" noChangeArrowheads="1"/>
          </p:cNvPicPr>
          <p:nvPr/>
        </p:nvPicPr>
        <p:blipFill>
          <a:blip r:embed="rId5" cstate="print"/>
          <a:srcRect/>
          <a:stretch>
            <a:fillRect/>
          </a:stretch>
        </p:blipFill>
        <p:spPr bwMode="auto">
          <a:xfrm>
            <a:off x="5143504" y="4286256"/>
            <a:ext cx="3024187" cy="2265363"/>
          </a:xfrm>
          <a:prstGeom prst="rect">
            <a:avLst/>
          </a:prstGeom>
          <a:noFill/>
          <a:ln w="9525">
            <a:noFill/>
            <a:miter lim="800000"/>
            <a:headEnd/>
            <a:tailEnd/>
          </a:ln>
        </p:spPr>
      </p:pic>
      <p:sp>
        <p:nvSpPr>
          <p:cNvPr id="7" name="Рамка 6"/>
          <p:cNvSpPr/>
          <p:nvPr/>
        </p:nvSpPr>
        <p:spPr bwMode="auto">
          <a:xfrm>
            <a:off x="3286116" y="0"/>
            <a:ext cx="2714644" cy="500042"/>
          </a:xfrm>
          <a:prstGeom prst="frame">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250825" y="0"/>
            <a:ext cx="8229600" cy="1727200"/>
          </a:xfrm>
        </p:spPr>
        <p:txBody>
          <a:bodyPr/>
          <a:lstStyle/>
          <a:p>
            <a:pPr eaLnBrk="1" hangingPunct="1">
              <a:lnSpc>
                <a:spcPct val="90000"/>
              </a:lnSpc>
              <a:spcBef>
                <a:spcPct val="0"/>
              </a:spcBef>
              <a:buFontTx/>
              <a:buNone/>
            </a:pPr>
            <a:r>
              <a:rPr lang="ru-RU" smtClean="0"/>
              <a:t>   </a:t>
            </a:r>
            <a:r>
              <a:rPr lang="ru-RU" sz="2400" smtClean="0"/>
              <a:t>Пустыни покрывают приблизительно одну пятую поверхности Земли. Несмотря на неблагоприятные условия, в пустынях произрастает значительное количество уникальной растительности</a:t>
            </a:r>
            <a:r>
              <a:rPr lang="ru-RU" smtClean="0"/>
              <a:t> </a:t>
            </a:r>
          </a:p>
        </p:txBody>
      </p:sp>
      <p:pic>
        <p:nvPicPr>
          <p:cNvPr id="3075" name="Picture 4" descr="IMG_7700s"/>
          <p:cNvPicPr>
            <a:picLocks noChangeAspect="1" noChangeArrowheads="1"/>
          </p:cNvPicPr>
          <p:nvPr/>
        </p:nvPicPr>
        <p:blipFill>
          <a:blip r:embed="rId3" cstate="print"/>
          <a:srcRect/>
          <a:stretch>
            <a:fillRect/>
          </a:stretch>
        </p:blipFill>
        <p:spPr bwMode="auto">
          <a:xfrm>
            <a:off x="4284663" y="3500438"/>
            <a:ext cx="4681537" cy="3167062"/>
          </a:xfrm>
          <a:prstGeom prst="rect">
            <a:avLst/>
          </a:prstGeom>
          <a:noFill/>
          <a:ln w="9525">
            <a:noFill/>
            <a:miter lim="800000"/>
            <a:headEnd/>
            <a:tailEnd/>
          </a:ln>
        </p:spPr>
      </p:pic>
      <p:pic>
        <p:nvPicPr>
          <p:cNvPr id="3076" name="Picture 6" descr="85bb"/>
          <p:cNvPicPr>
            <a:picLocks noChangeAspect="1" noChangeArrowheads="1"/>
          </p:cNvPicPr>
          <p:nvPr/>
        </p:nvPicPr>
        <p:blipFill>
          <a:blip r:embed="rId4" cstate="print"/>
          <a:srcRect/>
          <a:stretch>
            <a:fillRect/>
          </a:stretch>
        </p:blipFill>
        <p:spPr bwMode="auto">
          <a:xfrm>
            <a:off x="250825" y="1628775"/>
            <a:ext cx="3960813" cy="2635250"/>
          </a:xfrm>
          <a:prstGeom prst="rect">
            <a:avLst/>
          </a:prstGeom>
          <a:noFill/>
          <a:ln w="9525">
            <a:noFill/>
            <a:miter lim="800000"/>
            <a:headEnd/>
            <a:tailEnd/>
          </a:ln>
        </p:spPr>
      </p:pic>
      <p:pic>
        <p:nvPicPr>
          <p:cNvPr id="3077" name="Picture 8" descr="���������� �����"/>
          <p:cNvPicPr>
            <a:picLocks noChangeAspect="1" noChangeArrowheads="1"/>
          </p:cNvPicPr>
          <p:nvPr/>
        </p:nvPicPr>
        <p:blipFill>
          <a:blip r:embed="rId5" cstate="print"/>
          <a:srcRect/>
          <a:stretch>
            <a:fillRect/>
          </a:stretch>
        </p:blipFill>
        <p:spPr bwMode="auto">
          <a:xfrm>
            <a:off x="5364163" y="1570038"/>
            <a:ext cx="2520950" cy="1833562"/>
          </a:xfrm>
          <a:prstGeom prst="rect">
            <a:avLst/>
          </a:prstGeom>
          <a:noFill/>
          <a:ln w="9525">
            <a:noFill/>
            <a:miter lim="800000"/>
            <a:headEnd/>
            <a:tailEnd/>
          </a:ln>
        </p:spPr>
      </p:pic>
      <p:pic>
        <p:nvPicPr>
          <p:cNvPr id="3078" name="Picture 10" descr="1029301sbf"/>
          <p:cNvPicPr>
            <a:picLocks noChangeAspect="1" noChangeArrowheads="1"/>
          </p:cNvPicPr>
          <p:nvPr/>
        </p:nvPicPr>
        <p:blipFill>
          <a:blip r:embed="rId6" cstate="print"/>
          <a:srcRect/>
          <a:stretch>
            <a:fillRect/>
          </a:stretch>
        </p:blipFill>
        <p:spPr bwMode="auto">
          <a:xfrm>
            <a:off x="684213" y="4365625"/>
            <a:ext cx="3024187" cy="2265363"/>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468313" y="620713"/>
            <a:ext cx="2735262" cy="366712"/>
          </a:xfrm>
          <a:prstGeom prst="rect">
            <a:avLst/>
          </a:prstGeom>
          <a:noFill/>
          <a:ln w="9525">
            <a:noFill/>
            <a:miter lim="800000"/>
            <a:headEnd/>
            <a:tailEnd/>
          </a:ln>
        </p:spPr>
        <p:txBody>
          <a:bodyPr>
            <a:spAutoFit/>
          </a:bodyPr>
          <a:lstStyle/>
          <a:p>
            <a:endParaRPr lang="ru-RU" sz="1800">
              <a:latin typeface="Times New Roman" pitchFamily="18" charset="0"/>
            </a:endParaRPr>
          </a:p>
        </p:txBody>
      </p:sp>
      <p:sp>
        <p:nvSpPr>
          <p:cNvPr id="4099" name="Text Box 5"/>
          <p:cNvSpPr txBox="1">
            <a:spLocks noChangeArrowheads="1"/>
          </p:cNvSpPr>
          <p:nvPr/>
        </p:nvSpPr>
        <p:spPr bwMode="auto">
          <a:xfrm>
            <a:off x="250825" y="115888"/>
            <a:ext cx="5545138" cy="4291012"/>
          </a:xfrm>
          <a:prstGeom prst="rect">
            <a:avLst/>
          </a:prstGeom>
          <a:noFill/>
          <a:ln w="9525">
            <a:noFill/>
            <a:miter lim="800000"/>
            <a:headEnd/>
            <a:tailEnd/>
          </a:ln>
        </p:spPr>
        <p:txBody>
          <a:bodyPr>
            <a:spAutoFit/>
          </a:bodyPr>
          <a:lstStyle/>
          <a:p>
            <a:r>
              <a:rPr lang="ru-RU" sz="1800">
                <a:latin typeface="Times New Roman" pitchFamily="18" charset="0"/>
              </a:rPr>
              <a:t>   </a:t>
            </a:r>
            <a:r>
              <a:rPr lang="ru-RU"/>
              <a:t>Высокая температура разрушает пространственную конфигурацию протеинов. Под ее воздействием белки денатурируют. Это приводит к разрушению белково-липидных комплексов плазмалеммы и других клеточных мембран, потери осмотических свойств клетки, дезорганизации многих функций клеток.</a:t>
            </a:r>
          </a:p>
          <a:p>
            <a:r>
              <a:rPr lang="ru-RU"/>
              <a:t>   </a:t>
            </a:r>
          </a:p>
        </p:txBody>
      </p:sp>
      <p:pic>
        <p:nvPicPr>
          <p:cNvPr id="4100" name="Picture 6" descr="5 Organic Chemistry Text book"/>
          <p:cNvPicPr>
            <a:picLocks noChangeAspect="1" noChangeArrowheads="1"/>
          </p:cNvPicPr>
          <p:nvPr/>
        </p:nvPicPr>
        <p:blipFill>
          <a:blip r:embed="rId3" cstate="print"/>
          <a:srcRect/>
          <a:stretch>
            <a:fillRect/>
          </a:stretch>
        </p:blipFill>
        <p:spPr bwMode="auto">
          <a:xfrm>
            <a:off x="5795963" y="188913"/>
            <a:ext cx="3059112" cy="3051175"/>
          </a:xfrm>
          <a:prstGeom prst="rect">
            <a:avLst/>
          </a:prstGeom>
          <a:noFill/>
          <a:ln w="9525">
            <a:noFill/>
            <a:miter lim="800000"/>
            <a:headEnd/>
            <a:tailEnd/>
          </a:ln>
        </p:spPr>
      </p:pic>
      <p:sp>
        <p:nvSpPr>
          <p:cNvPr id="4101" name="Rectangle 6"/>
          <p:cNvSpPr>
            <a:spLocks noChangeArrowheads="1"/>
          </p:cNvSpPr>
          <p:nvPr/>
        </p:nvSpPr>
        <p:spPr bwMode="auto">
          <a:xfrm>
            <a:off x="250825" y="3789363"/>
            <a:ext cx="8642350" cy="2647950"/>
          </a:xfrm>
          <a:prstGeom prst="rect">
            <a:avLst/>
          </a:prstGeom>
          <a:noFill/>
          <a:ln w="9525" algn="ctr">
            <a:noFill/>
            <a:miter lim="800000"/>
            <a:headEnd/>
            <a:tailEnd/>
          </a:ln>
          <a:effectLst/>
        </p:spPr>
        <p:txBody>
          <a:bodyPr>
            <a:spAutoFit/>
          </a:bodyPr>
          <a:lstStyle/>
          <a:p>
            <a:pPr>
              <a:spcBef>
                <a:spcPct val="0"/>
              </a:spcBef>
            </a:pPr>
            <a:r>
              <a:rPr lang="ru-RU"/>
              <a:t>Повышение температуры до 42</a:t>
            </a:r>
            <a:r>
              <a:rPr lang="en-US"/>
              <a:t>°</a:t>
            </a:r>
            <a:r>
              <a:rPr lang="ru-RU"/>
              <a:t>С снижает число делящихся клеток в 500 раз! </a:t>
            </a:r>
          </a:p>
          <a:p>
            <a:pPr>
              <a:spcBef>
                <a:spcPct val="0"/>
              </a:spcBef>
            </a:pPr>
            <a:r>
              <a:rPr lang="ru-RU"/>
              <a:t>При температуре +52</a:t>
            </a:r>
            <a:r>
              <a:rPr lang="en-US"/>
              <a:t>°</a:t>
            </a:r>
            <a:r>
              <a:rPr lang="ru-RU"/>
              <a:t>С практически все ядра лизированы.</a:t>
            </a:r>
          </a:p>
          <a:p>
            <a:pPr>
              <a:spcBef>
                <a:spcPct val="0"/>
              </a:spcBef>
            </a:pPr>
            <a:r>
              <a:rPr lang="ru-RU"/>
              <a:t>Расход органических веществ на дыхание начинает превышать их синтез.</a:t>
            </a:r>
          </a:p>
          <a:p>
            <a:pPr>
              <a:spcBef>
                <a:spcPct val="0"/>
              </a:spcBef>
            </a:pPr>
            <a:r>
              <a:rPr lang="ru-RU"/>
              <a:t>В растении происходит угнетение процесса фотосинтеза. Оно начинает голодать.</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descr="arizona-sonora-desert-museum2"/>
          <p:cNvPicPr>
            <a:picLocks noChangeAspect="1" noChangeArrowheads="1"/>
          </p:cNvPicPr>
          <p:nvPr/>
        </p:nvPicPr>
        <p:blipFill>
          <a:blip r:embed="rId3" cstate="print"/>
          <a:srcRect/>
          <a:stretch>
            <a:fillRect/>
          </a:stretch>
        </p:blipFill>
        <p:spPr bwMode="auto">
          <a:xfrm>
            <a:off x="468313" y="2133600"/>
            <a:ext cx="8208962" cy="4483100"/>
          </a:xfrm>
          <a:prstGeom prst="rect">
            <a:avLst/>
          </a:prstGeom>
          <a:noFill/>
          <a:ln w="9525">
            <a:noFill/>
            <a:miter lim="800000"/>
            <a:headEnd/>
            <a:tailEnd/>
          </a:ln>
        </p:spPr>
      </p:pic>
      <p:sp>
        <p:nvSpPr>
          <p:cNvPr id="5123" name="Text Box 4"/>
          <p:cNvSpPr txBox="1">
            <a:spLocks noChangeArrowheads="1"/>
          </p:cNvSpPr>
          <p:nvPr/>
        </p:nvSpPr>
        <p:spPr bwMode="auto">
          <a:xfrm>
            <a:off x="395288" y="404813"/>
            <a:ext cx="8280400" cy="1552575"/>
          </a:xfrm>
          <a:prstGeom prst="rect">
            <a:avLst/>
          </a:prstGeom>
          <a:noFill/>
          <a:ln w="9525">
            <a:noFill/>
            <a:miter lim="800000"/>
            <a:headEnd/>
            <a:tailEnd/>
          </a:ln>
        </p:spPr>
        <p:txBody>
          <a:bodyPr>
            <a:spAutoFit/>
          </a:bodyPr>
          <a:lstStyle/>
          <a:p>
            <a:pPr marL="342900" indent="-342900"/>
            <a:r>
              <a:rPr lang="ru-RU" sz="2000">
                <a:latin typeface="Times New Roman" pitchFamily="18" charset="0"/>
              </a:rPr>
              <a:t>      </a:t>
            </a:r>
            <a:r>
              <a:rPr lang="ru-RU"/>
              <a:t>Для того, что бы выжить на планете, растения за много миллионов лет выработали у себя ряд определенных приспособлений к существованию в этих невероятных условиях.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0"/>
            <a:ext cx="8435975" cy="1268413"/>
          </a:xfrm>
        </p:spPr>
        <p:txBody>
          <a:bodyPr/>
          <a:lstStyle/>
          <a:p>
            <a:pPr marL="838200" indent="-838200" eaLnBrk="1" hangingPunct="1"/>
            <a:r>
              <a:rPr lang="ru-RU" sz="3200" smtClean="0">
                <a:solidFill>
                  <a:schemeClr val="tx1"/>
                </a:solidFill>
              </a:rPr>
              <a:t>1</a:t>
            </a:r>
            <a:r>
              <a:rPr lang="ru-RU" sz="3600" smtClean="0">
                <a:solidFill>
                  <a:schemeClr val="tx1"/>
                </a:solidFill>
              </a:rPr>
              <a:t>. Приспособились на клеточном уровне к высоким температурам</a:t>
            </a:r>
            <a:r>
              <a:rPr lang="ru-RU" sz="4000" smtClean="0">
                <a:solidFill>
                  <a:schemeClr val="tx1"/>
                </a:solidFill>
              </a:rPr>
              <a:t> </a:t>
            </a:r>
          </a:p>
        </p:txBody>
      </p:sp>
      <p:sp>
        <p:nvSpPr>
          <p:cNvPr id="6147" name="Rectangle 3"/>
          <p:cNvSpPr>
            <a:spLocks noGrp="1" noChangeArrowheads="1"/>
          </p:cNvSpPr>
          <p:nvPr>
            <p:ph type="body" idx="1"/>
          </p:nvPr>
        </p:nvSpPr>
        <p:spPr>
          <a:xfrm>
            <a:off x="0" y="1268413"/>
            <a:ext cx="8785225" cy="2663825"/>
          </a:xfrm>
        </p:spPr>
        <p:txBody>
          <a:bodyPr/>
          <a:lstStyle/>
          <a:p>
            <a:pPr eaLnBrk="1" hangingPunct="1">
              <a:spcBef>
                <a:spcPct val="50000"/>
              </a:spcBef>
              <a:buFontTx/>
              <a:buNone/>
            </a:pPr>
            <a:r>
              <a:rPr lang="ru-RU" sz="2000" smtClean="0"/>
              <a:t>    </a:t>
            </a:r>
            <a:r>
              <a:rPr lang="ru-RU" sz="2400" smtClean="0"/>
              <a:t>Жаростойкие термофильные сине-зеленые водоросли и бактерии геотермальных источников способны переносить повышение температуры до 75-100</a:t>
            </a:r>
            <a:r>
              <a:rPr lang="en-US" sz="2400" smtClean="0"/>
              <a:t>°</a:t>
            </a:r>
            <a:r>
              <a:rPr lang="ru-RU" sz="2400" smtClean="0"/>
              <a:t>С. Жароустойчивость определяется высоким уровнем метаболизма, повышенным содержанием РНК в клетках</a:t>
            </a:r>
            <a:r>
              <a:rPr lang="en-US" sz="2400" smtClean="0"/>
              <a:t>,</a:t>
            </a:r>
            <a:r>
              <a:rPr lang="ru-RU" sz="2400" smtClean="0"/>
              <a:t> устойчивостью белков цитоплазмы к тепловой коагуляции. </a:t>
            </a:r>
          </a:p>
        </p:txBody>
      </p:sp>
      <p:pic>
        <p:nvPicPr>
          <p:cNvPr id="6148" name="Picture 4" descr="035"/>
          <p:cNvPicPr>
            <a:picLocks noChangeAspect="1" noChangeArrowheads="1"/>
          </p:cNvPicPr>
          <p:nvPr/>
        </p:nvPicPr>
        <p:blipFill>
          <a:blip r:embed="rId3" cstate="print"/>
          <a:srcRect/>
          <a:stretch>
            <a:fillRect/>
          </a:stretch>
        </p:blipFill>
        <p:spPr bwMode="auto">
          <a:xfrm>
            <a:off x="2051050" y="3716338"/>
            <a:ext cx="2381250" cy="1581150"/>
          </a:xfrm>
          <a:prstGeom prst="rect">
            <a:avLst/>
          </a:prstGeom>
          <a:noFill/>
          <a:ln w="9525">
            <a:noFill/>
            <a:miter lim="800000"/>
            <a:headEnd/>
            <a:tailEnd/>
          </a:ln>
        </p:spPr>
      </p:pic>
      <p:pic>
        <p:nvPicPr>
          <p:cNvPr id="6149" name="Picture 5" descr="038"/>
          <p:cNvPicPr>
            <a:picLocks noChangeAspect="1" noChangeArrowheads="1"/>
          </p:cNvPicPr>
          <p:nvPr/>
        </p:nvPicPr>
        <p:blipFill>
          <a:blip r:embed="rId4" cstate="print"/>
          <a:srcRect/>
          <a:stretch>
            <a:fillRect/>
          </a:stretch>
        </p:blipFill>
        <p:spPr bwMode="auto">
          <a:xfrm>
            <a:off x="179388" y="5084763"/>
            <a:ext cx="2381250" cy="1581150"/>
          </a:xfrm>
          <a:prstGeom prst="rect">
            <a:avLst/>
          </a:prstGeom>
          <a:noFill/>
          <a:ln w="9525">
            <a:noFill/>
            <a:miter lim="800000"/>
            <a:headEnd/>
            <a:tailEnd/>
          </a:ln>
        </p:spPr>
      </p:pic>
      <p:pic>
        <p:nvPicPr>
          <p:cNvPr id="6150" name="Picture 7" descr="2"/>
          <p:cNvPicPr>
            <a:picLocks noChangeAspect="1" noChangeArrowheads="1"/>
          </p:cNvPicPr>
          <p:nvPr/>
        </p:nvPicPr>
        <p:blipFill>
          <a:blip r:embed="rId5" cstate="print"/>
          <a:srcRect/>
          <a:stretch>
            <a:fillRect/>
          </a:stretch>
        </p:blipFill>
        <p:spPr bwMode="auto">
          <a:xfrm>
            <a:off x="4572000" y="3644900"/>
            <a:ext cx="4273550" cy="30162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3"/>
          <p:cNvSpPr txBox="1">
            <a:spLocks noChangeArrowheads="1"/>
          </p:cNvSpPr>
          <p:nvPr/>
        </p:nvSpPr>
        <p:spPr bwMode="auto">
          <a:xfrm>
            <a:off x="1116013" y="2997200"/>
            <a:ext cx="6408737" cy="366713"/>
          </a:xfrm>
          <a:prstGeom prst="rect">
            <a:avLst/>
          </a:prstGeom>
          <a:noFill/>
          <a:ln w="9525">
            <a:noFill/>
            <a:miter lim="800000"/>
            <a:headEnd/>
            <a:tailEnd/>
          </a:ln>
        </p:spPr>
        <p:txBody>
          <a:bodyPr>
            <a:spAutoFit/>
          </a:bodyPr>
          <a:lstStyle/>
          <a:p>
            <a:endParaRPr lang="ru-RU" sz="1800">
              <a:latin typeface="Times New Roman" pitchFamily="18" charset="0"/>
            </a:endParaRPr>
          </a:p>
        </p:txBody>
      </p:sp>
      <p:sp>
        <p:nvSpPr>
          <p:cNvPr id="7171" name="Text Box 5"/>
          <p:cNvSpPr txBox="1">
            <a:spLocks noChangeArrowheads="1"/>
          </p:cNvSpPr>
          <p:nvPr/>
        </p:nvSpPr>
        <p:spPr bwMode="auto">
          <a:xfrm>
            <a:off x="323850" y="333375"/>
            <a:ext cx="8424863" cy="2282825"/>
          </a:xfrm>
          <a:prstGeom prst="rect">
            <a:avLst/>
          </a:prstGeom>
          <a:noFill/>
          <a:ln w="9525">
            <a:noFill/>
            <a:miter lim="800000"/>
            <a:headEnd/>
            <a:tailEnd/>
          </a:ln>
        </p:spPr>
        <p:txBody>
          <a:bodyPr>
            <a:spAutoFit/>
          </a:bodyPr>
          <a:lstStyle/>
          <a:p>
            <a:r>
              <a:rPr lang="ru-RU" sz="2000">
                <a:latin typeface="Times New Roman" pitchFamily="18" charset="0"/>
              </a:rPr>
              <a:t>   </a:t>
            </a:r>
            <a:r>
              <a:rPr lang="ru-RU"/>
              <a:t>Обычные мезофиты –нежаростойкие растения выдерживают кратковременное повышение температуры до 40-47</a:t>
            </a:r>
            <a:r>
              <a:rPr lang="en-US">
                <a:cs typeface="Times New Roman" pitchFamily="18" charset="0"/>
              </a:rPr>
              <a:t>°</a:t>
            </a:r>
            <a:r>
              <a:rPr lang="ru-RU"/>
              <a:t>С. Кактусы и другие суккуленты выдерживают нагревание солнечными лучами до 50-65</a:t>
            </a:r>
            <a:r>
              <a:rPr lang="en-US"/>
              <a:t>°</a:t>
            </a:r>
            <a:r>
              <a:rPr lang="ru-RU"/>
              <a:t>С. Жаровыносливость суккулентов во многом определяется вязкостью цитоплазмы и пониженным обменом веществ.</a:t>
            </a:r>
          </a:p>
        </p:txBody>
      </p:sp>
      <p:pic>
        <p:nvPicPr>
          <p:cNvPr id="7172" name="Picture 8" descr="250px-Alyssum_desertorum_var_desertorum_2"/>
          <p:cNvPicPr>
            <a:picLocks noChangeAspect="1" noChangeArrowheads="1"/>
          </p:cNvPicPr>
          <p:nvPr/>
        </p:nvPicPr>
        <p:blipFill>
          <a:blip r:embed="rId3" cstate="print"/>
          <a:srcRect/>
          <a:stretch>
            <a:fillRect/>
          </a:stretch>
        </p:blipFill>
        <p:spPr bwMode="auto">
          <a:xfrm>
            <a:off x="539750" y="2781300"/>
            <a:ext cx="3535363" cy="2970213"/>
          </a:xfrm>
          <a:prstGeom prst="rect">
            <a:avLst/>
          </a:prstGeom>
          <a:noFill/>
          <a:ln w="9525">
            <a:noFill/>
            <a:miter lim="800000"/>
            <a:headEnd/>
            <a:tailEnd/>
          </a:ln>
        </p:spPr>
      </p:pic>
      <p:sp>
        <p:nvSpPr>
          <p:cNvPr id="7173" name="Rectangle 11"/>
          <p:cNvSpPr>
            <a:spLocks noChangeArrowheads="1"/>
          </p:cNvSpPr>
          <p:nvPr/>
        </p:nvSpPr>
        <p:spPr bwMode="auto">
          <a:xfrm>
            <a:off x="684213" y="6021388"/>
            <a:ext cx="2976562" cy="457200"/>
          </a:xfrm>
          <a:prstGeom prst="rect">
            <a:avLst/>
          </a:prstGeom>
          <a:noFill/>
          <a:ln w="9525" algn="ctr">
            <a:noFill/>
            <a:miter lim="800000"/>
            <a:headEnd/>
            <a:tailEnd/>
          </a:ln>
          <a:effectLst/>
        </p:spPr>
        <p:txBody>
          <a:bodyPr wrap="none">
            <a:spAutoFit/>
          </a:bodyPr>
          <a:lstStyle/>
          <a:p>
            <a:r>
              <a:rPr lang="ru-RU"/>
              <a:t>Бурачок пустынный</a:t>
            </a:r>
          </a:p>
        </p:txBody>
      </p:sp>
      <p:pic>
        <p:nvPicPr>
          <p:cNvPr id="7174" name="Picture 17" descr="3117"/>
          <p:cNvPicPr>
            <a:picLocks noChangeAspect="1" noChangeArrowheads="1"/>
          </p:cNvPicPr>
          <p:nvPr/>
        </p:nvPicPr>
        <p:blipFill>
          <a:blip r:embed="rId4" cstate="print"/>
          <a:srcRect/>
          <a:stretch>
            <a:fillRect/>
          </a:stretch>
        </p:blipFill>
        <p:spPr bwMode="auto">
          <a:xfrm>
            <a:off x="4427538" y="2728913"/>
            <a:ext cx="4465637" cy="3008312"/>
          </a:xfrm>
          <a:prstGeom prst="rect">
            <a:avLst/>
          </a:prstGeom>
          <a:noFill/>
          <a:ln w="9525">
            <a:noFill/>
            <a:miter lim="800000"/>
            <a:headEnd/>
            <a:tailEnd/>
          </a:ln>
        </p:spPr>
      </p:pic>
      <p:sp>
        <p:nvSpPr>
          <p:cNvPr id="7175" name="Rectangle 18"/>
          <p:cNvSpPr>
            <a:spLocks noChangeArrowheads="1"/>
          </p:cNvSpPr>
          <p:nvPr/>
        </p:nvSpPr>
        <p:spPr bwMode="auto">
          <a:xfrm>
            <a:off x="5795963" y="6021388"/>
            <a:ext cx="1400175" cy="457200"/>
          </a:xfrm>
          <a:prstGeom prst="rect">
            <a:avLst/>
          </a:prstGeom>
          <a:noFill/>
          <a:ln w="9525" algn="ctr">
            <a:noFill/>
            <a:miter lim="800000"/>
            <a:headEnd/>
            <a:tailEnd/>
          </a:ln>
          <a:effectLst/>
        </p:spPr>
        <p:txBody>
          <a:bodyPr wrap="none">
            <a:spAutoFit/>
          </a:bodyPr>
          <a:lstStyle/>
          <a:p>
            <a:r>
              <a:rPr lang="ru-RU"/>
              <a:t>Литопсы</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68313" y="0"/>
            <a:ext cx="8229600" cy="1143000"/>
          </a:xfrm>
        </p:spPr>
        <p:txBody>
          <a:bodyPr/>
          <a:lstStyle/>
          <a:p>
            <a:pPr eaLnBrk="1" hangingPunct="1"/>
            <a:r>
              <a:rPr lang="ru-RU" sz="3600" smtClean="0"/>
              <a:t>2.1 Научились добывать и экономить влагу (организменный уровень)</a:t>
            </a:r>
          </a:p>
        </p:txBody>
      </p:sp>
      <p:sp>
        <p:nvSpPr>
          <p:cNvPr id="8195" name="Rectangle 3"/>
          <p:cNvSpPr>
            <a:spLocks noGrp="1" noChangeArrowheads="1"/>
          </p:cNvSpPr>
          <p:nvPr>
            <p:ph type="body" idx="1"/>
          </p:nvPr>
        </p:nvSpPr>
        <p:spPr>
          <a:xfrm>
            <a:off x="179388" y="1196975"/>
            <a:ext cx="8713787" cy="1223963"/>
          </a:xfrm>
        </p:spPr>
        <p:txBody>
          <a:bodyPr/>
          <a:lstStyle/>
          <a:p>
            <a:pPr eaLnBrk="1" hangingPunct="1">
              <a:buFontTx/>
              <a:buNone/>
            </a:pPr>
            <a:r>
              <a:rPr lang="ru-RU" sz="2400" smtClean="0"/>
              <a:t>    Многие кустарники и небольшие деревья в пустынях добывают воду при помощи глубоко уходящей в почву корневой системы.</a:t>
            </a:r>
          </a:p>
        </p:txBody>
      </p:sp>
      <p:pic>
        <p:nvPicPr>
          <p:cNvPr id="8196" name="Picture 4" descr="DSC_7225"/>
          <p:cNvPicPr>
            <a:picLocks noChangeAspect="1" noChangeArrowheads="1"/>
          </p:cNvPicPr>
          <p:nvPr/>
        </p:nvPicPr>
        <p:blipFill>
          <a:blip r:embed="rId3" cstate="print"/>
          <a:srcRect/>
          <a:stretch>
            <a:fillRect/>
          </a:stretch>
        </p:blipFill>
        <p:spPr bwMode="auto">
          <a:xfrm>
            <a:off x="5821363" y="2133600"/>
            <a:ext cx="2949575" cy="4437063"/>
          </a:xfrm>
          <a:prstGeom prst="rect">
            <a:avLst/>
          </a:prstGeom>
          <a:noFill/>
          <a:ln w="9525">
            <a:noFill/>
            <a:miter lim="800000"/>
            <a:headEnd/>
            <a:tailEnd/>
          </a:ln>
        </p:spPr>
      </p:pic>
      <p:pic>
        <p:nvPicPr>
          <p:cNvPr id="8197" name="Picture 7" descr="tamarix"/>
          <p:cNvPicPr>
            <a:picLocks noChangeAspect="1" noChangeArrowheads="1"/>
          </p:cNvPicPr>
          <p:nvPr/>
        </p:nvPicPr>
        <p:blipFill>
          <a:blip r:embed="rId4" cstate="print"/>
          <a:srcRect/>
          <a:stretch>
            <a:fillRect/>
          </a:stretch>
        </p:blipFill>
        <p:spPr bwMode="auto">
          <a:xfrm>
            <a:off x="2484438" y="4581525"/>
            <a:ext cx="3095625" cy="2039938"/>
          </a:xfrm>
          <a:prstGeom prst="rect">
            <a:avLst/>
          </a:prstGeom>
          <a:noFill/>
          <a:ln w="9525">
            <a:noFill/>
            <a:miter lim="800000"/>
            <a:headEnd/>
            <a:tailEnd/>
          </a:ln>
        </p:spPr>
      </p:pic>
      <p:pic>
        <p:nvPicPr>
          <p:cNvPr id="8198" name="Picture 5" descr="photo"/>
          <p:cNvPicPr>
            <a:picLocks noChangeAspect="1" noChangeArrowheads="1"/>
          </p:cNvPicPr>
          <p:nvPr/>
        </p:nvPicPr>
        <p:blipFill>
          <a:blip r:embed="rId5" cstate="print"/>
          <a:srcRect/>
          <a:stretch>
            <a:fillRect/>
          </a:stretch>
        </p:blipFill>
        <p:spPr bwMode="auto">
          <a:xfrm>
            <a:off x="395288" y="2457450"/>
            <a:ext cx="3598862" cy="2703513"/>
          </a:xfrm>
          <a:prstGeom prst="rect">
            <a:avLst/>
          </a:prstGeom>
          <a:noFill/>
          <a:ln w="9525">
            <a:noFill/>
            <a:miter lim="800000"/>
            <a:headEnd/>
            <a:tailEnd/>
          </a:ln>
        </p:spPr>
      </p:pic>
      <p:sp>
        <p:nvSpPr>
          <p:cNvPr id="8199" name="Rectangle 8"/>
          <p:cNvSpPr>
            <a:spLocks noChangeArrowheads="1"/>
          </p:cNvSpPr>
          <p:nvPr/>
        </p:nvSpPr>
        <p:spPr bwMode="auto">
          <a:xfrm>
            <a:off x="4572000" y="2997200"/>
            <a:ext cx="1200150" cy="457200"/>
          </a:xfrm>
          <a:prstGeom prst="rect">
            <a:avLst/>
          </a:prstGeom>
          <a:noFill/>
          <a:ln w="9525" algn="ctr">
            <a:noFill/>
            <a:miter lim="800000"/>
            <a:headEnd/>
            <a:tailEnd/>
          </a:ln>
          <a:effectLst/>
        </p:spPr>
        <p:txBody>
          <a:bodyPr wrap="none">
            <a:spAutoFit/>
          </a:bodyPr>
          <a:lstStyle/>
          <a:p>
            <a:pPr>
              <a:spcBef>
                <a:spcPct val="20000"/>
              </a:spcBef>
            </a:pPr>
            <a:r>
              <a:rPr lang="ru-RU"/>
              <a:t>Акация</a:t>
            </a:r>
          </a:p>
        </p:txBody>
      </p:sp>
      <p:sp>
        <p:nvSpPr>
          <p:cNvPr id="8200" name="Rectangle 9"/>
          <p:cNvSpPr>
            <a:spLocks noChangeArrowheads="1"/>
          </p:cNvSpPr>
          <p:nvPr/>
        </p:nvSpPr>
        <p:spPr bwMode="auto">
          <a:xfrm>
            <a:off x="611188" y="5661025"/>
            <a:ext cx="1544637" cy="457200"/>
          </a:xfrm>
          <a:prstGeom prst="rect">
            <a:avLst/>
          </a:prstGeom>
          <a:noFill/>
          <a:ln w="9525" algn="ctr">
            <a:noFill/>
            <a:miter lim="800000"/>
            <a:headEnd/>
            <a:tailEnd/>
          </a:ln>
          <a:effectLst/>
        </p:spPr>
        <p:txBody>
          <a:bodyPr wrap="none">
            <a:spAutoFit/>
          </a:bodyPr>
          <a:lstStyle/>
          <a:p>
            <a:r>
              <a:rPr lang="ru-RU"/>
              <a:t>Тамариск</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Rectangle 4"/>
          <p:cNvSpPr>
            <a:spLocks noChangeArrowheads="1"/>
          </p:cNvSpPr>
          <p:nvPr/>
        </p:nvSpPr>
        <p:spPr bwMode="auto">
          <a:xfrm>
            <a:off x="250825" y="333375"/>
            <a:ext cx="3529013" cy="337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defRPr/>
            </a:pPr>
            <a:r>
              <a:rPr lang="ru-RU">
                <a:effectLst>
                  <a:outerShdw blurRad="38100" dist="38100" dir="2700000" algn="tl">
                    <a:srgbClr val="FFFFFF"/>
                  </a:outerShdw>
                </a:effectLst>
              </a:rPr>
              <a:t>Длинный корень Верблюжьей колючки доходит до грунтовой воды — до глубины 10—20 м. Испаряя воду, она охлаждает свои ткани и может перенести высокую температуру воздуха. </a:t>
            </a:r>
            <a:endParaRPr lang="ru-RU"/>
          </a:p>
        </p:txBody>
      </p:sp>
      <p:pic>
        <p:nvPicPr>
          <p:cNvPr id="9219" name="Picture 4" descr="111"/>
          <p:cNvPicPr>
            <a:picLocks noChangeAspect="1" noChangeArrowheads="1"/>
          </p:cNvPicPr>
          <p:nvPr/>
        </p:nvPicPr>
        <p:blipFill>
          <a:blip r:embed="rId3" cstate="print"/>
          <a:srcRect/>
          <a:stretch>
            <a:fillRect/>
          </a:stretch>
        </p:blipFill>
        <p:spPr bwMode="auto">
          <a:xfrm>
            <a:off x="3851275" y="260350"/>
            <a:ext cx="5041900" cy="3344863"/>
          </a:xfrm>
          <a:prstGeom prst="rect">
            <a:avLst/>
          </a:prstGeom>
          <a:noFill/>
          <a:ln w="9525">
            <a:noFill/>
            <a:miter lim="800000"/>
            <a:headEnd/>
            <a:tailEnd/>
          </a:ln>
        </p:spPr>
      </p:pic>
      <p:sp>
        <p:nvSpPr>
          <p:cNvPr id="9220" name="Rectangle 6"/>
          <p:cNvSpPr>
            <a:spLocks noChangeArrowheads="1"/>
          </p:cNvSpPr>
          <p:nvPr/>
        </p:nvSpPr>
        <p:spPr bwMode="auto">
          <a:xfrm>
            <a:off x="5219700" y="4292600"/>
            <a:ext cx="3240088" cy="1917700"/>
          </a:xfrm>
          <a:prstGeom prst="rect">
            <a:avLst/>
          </a:prstGeom>
          <a:noFill/>
          <a:ln w="9525">
            <a:noFill/>
            <a:miter lim="800000"/>
            <a:headEnd/>
            <a:tailEnd/>
          </a:ln>
          <a:effectLst/>
        </p:spPr>
        <p:txBody>
          <a:bodyPr>
            <a:spAutoFit/>
          </a:bodyPr>
          <a:lstStyle/>
          <a:p>
            <a:r>
              <a:rPr lang="ru-RU"/>
              <a:t>При постройке Суэцкого канала корень колючки был обнаружен на глубине 33 метров!</a:t>
            </a:r>
          </a:p>
        </p:txBody>
      </p:sp>
      <p:pic>
        <p:nvPicPr>
          <p:cNvPr id="9221" name="Picture 10" descr="xkolucx"/>
          <p:cNvPicPr>
            <a:picLocks noChangeAspect="1" noChangeArrowheads="1"/>
          </p:cNvPicPr>
          <p:nvPr/>
        </p:nvPicPr>
        <p:blipFill>
          <a:blip r:embed="rId4" cstate="print"/>
          <a:srcRect/>
          <a:stretch>
            <a:fillRect/>
          </a:stretch>
        </p:blipFill>
        <p:spPr bwMode="auto">
          <a:xfrm>
            <a:off x="250825" y="3806825"/>
            <a:ext cx="3960813" cy="27178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395288" y="4508500"/>
            <a:ext cx="8137525" cy="1873250"/>
          </a:xfrm>
        </p:spPr>
        <p:txBody>
          <a:bodyPr/>
          <a:lstStyle/>
          <a:p>
            <a:pPr eaLnBrk="1" hangingPunct="1">
              <a:lnSpc>
                <a:spcPct val="90000"/>
              </a:lnSpc>
              <a:spcBef>
                <a:spcPct val="50000"/>
              </a:spcBef>
              <a:buFontTx/>
              <a:buNone/>
            </a:pPr>
            <a:r>
              <a:rPr lang="ru-RU" sz="2400" smtClean="0"/>
              <a:t>    Плотно прижатые чешуевидные волоски испанского мха на гибких побегах всасывают всю попадающую под них воду. Сквозь клетки, защищенные волосками, вода проникает внутрь растения и уже не имеет возможности испариться.</a:t>
            </a:r>
          </a:p>
        </p:txBody>
      </p:sp>
      <p:pic>
        <p:nvPicPr>
          <p:cNvPr id="10243" name="Picture 2" descr="vj["/>
          <p:cNvPicPr>
            <a:picLocks noChangeAspect="1" noChangeArrowheads="1"/>
          </p:cNvPicPr>
          <p:nvPr/>
        </p:nvPicPr>
        <p:blipFill>
          <a:blip r:embed="rId3" cstate="print"/>
          <a:srcRect l="22246" t="13275" r="63387" b="60950"/>
          <a:stretch>
            <a:fillRect/>
          </a:stretch>
        </p:blipFill>
        <p:spPr bwMode="auto">
          <a:xfrm>
            <a:off x="3924300" y="260350"/>
            <a:ext cx="2563813" cy="4032250"/>
          </a:xfrm>
          <a:prstGeom prst="rect">
            <a:avLst/>
          </a:prstGeom>
          <a:noFill/>
          <a:ln w="9525">
            <a:noFill/>
            <a:miter lim="800000"/>
            <a:headEnd/>
            <a:tailEnd/>
          </a:ln>
        </p:spPr>
      </p:pic>
      <p:pic>
        <p:nvPicPr>
          <p:cNvPr id="10244" name="Picture 7" descr="2o"/>
          <p:cNvPicPr>
            <a:picLocks noChangeAspect="1" noChangeArrowheads="1"/>
          </p:cNvPicPr>
          <p:nvPr/>
        </p:nvPicPr>
        <p:blipFill>
          <a:blip r:embed="rId4" cstate="print"/>
          <a:srcRect/>
          <a:stretch>
            <a:fillRect/>
          </a:stretch>
        </p:blipFill>
        <p:spPr bwMode="auto">
          <a:xfrm>
            <a:off x="7235825" y="260350"/>
            <a:ext cx="1455738" cy="4033838"/>
          </a:xfrm>
          <a:prstGeom prst="rect">
            <a:avLst/>
          </a:prstGeom>
          <a:noFill/>
          <a:ln w="9525">
            <a:noFill/>
            <a:miter lim="800000"/>
            <a:headEnd/>
            <a:tailEnd/>
          </a:ln>
        </p:spPr>
      </p:pic>
      <p:pic>
        <p:nvPicPr>
          <p:cNvPr id="10245" name="Picture 9" descr="AYMGY1_wmark"/>
          <p:cNvPicPr>
            <a:picLocks noChangeAspect="1" noChangeArrowheads="1"/>
          </p:cNvPicPr>
          <p:nvPr/>
        </p:nvPicPr>
        <p:blipFill>
          <a:blip r:embed="rId5" cstate="print"/>
          <a:srcRect/>
          <a:stretch>
            <a:fillRect/>
          </a:stretch>
        </p:blipFill>
        <p:spPr bwMode="auto">
          <a:xfrm>
            <a:off x="539750" y="260350"/>
            <a:ext cx="2574925" cy="40322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Rectangle 4"/>
          <p:cNvSpPr>
            <a:spLocks noChangeArrowheads="1"/>
          </p:cNvSpPr>
          <p:nvPr/>
        </p:nvSpPr>
        <p:spPr bwMode="auto">
          <a:xfrm>
            <a:off x="250825" y="188913"/>
            <a:ext cx="8713788" cy="1735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90000"/>
              </a:lnSpc>
              <a:spcBef>
                <a:spcPct val="20000"/>
              </a:spcBef>
              <a:defRPr/>
            </a:pPr>
            <a:r>
              <a:rPr lang="ru-RU">
                <a:effectLst>
                  <a:outerShdw blurRad="38100" dist="38100" dir="2700000" algn="tl">
                    <a:srgbClr val="FFFFFF"/>
                  </a:outerShdw>
                </a:effectLst>
              </a:rPr>
              <a:t>Сочные мясистые листья</a:t>
            </a:r>
            <a:r>
              <a:rPr lang="ru-RU"/>
              <a:t> </a:t>
            </a:r>
            <a:r>
              <a:rPr lang="ru-RU">
                <a:effectLst>
                  <a:outerShdw blurRad="38100" dist="38100" dir="2700000" algn="tl">
                    <a:srgbClr val="FFFFFF"/>
                  </a:outerShdw>
                </a:effectLst>
              </a:rPr>
              <a:t>суккулентов для уменьшения площади испарения покрыты </a:t>
            </a:r>
            <a:r>
              <a:rPr lang="ru-RU"/>
              <a:t>т</a:t>
            </a:r>
            <a:r>
              <a:rPr lang="ru-RU">
                <a:effectLst>
                  <a:outerShdw blurRad="38100" dist="38100" dir="2700000" algn="tl">
                    <a:srgbClr val="FFFFFF"/>
                  </a:outerShdw>
                </a:effectLst>
              </a:rPr>
              <a:t>онким слоем воска, что позволяет им экономить влагу в жарком климате, снижая испарение в 15 (!) раз.</a:t>
            </a:r>
            <a:r>
              <a:rPr lang="ru-RU"/>
              <a:t> </a:t>
            </a:r>
            <a:r>
              <a:rPr lang="ru-RU">
                <a:effectLst>
                  <a:outerShdw blurRad="38100" dist="38100" dir="2700000" algn="tl">
                    <a:srgbClr val="FFFFFF"/>
                  </a:outerShdw>
                </a:effectLst>
              </a:rPr>
              <a:t>Вода, попавшая на лист скатывается шариками, сам же он остается сухим.</a:t>
            </a:r>
            <a:r>
              <a:rPr lang="ru-RU"/>
              <a:t> </a:t>
            </a:r>
          </a:p>
        </p:txBody>
      </p:sp>
      <p:pic>
        <p:nvPicPr>
          <p:cNvPr id="11267" name="Picture 7" descr="4086819473_df6baabe27"/>
          <p:cNvPicPr>
            <a:picLocks noChangeAspect="1" noChangeArrowheads="1"/>
          </p:cNvPicPr>
          <p:nvPr/>
        </p:nvPicPr>
        <p:blipFill>
          <a:blip r:embed="rId3" cstate="print"/>
          <a:srcRect/>
          <a:stretch>
            <a:fillRect/>
          </a:stretch>
        </p:blipFill>
        <p:spPr bwMode="auto">
          <a:xfrm>
            <a:off x="5364163" y="2205038"/>
            <a:ext cx="3295650" cy="4392612"/>
          </a:xfrm>
          <a:prstGeom prst="rect">
            <a:avLst/>
          </a:prstGeom>
          <a:noFill/>
          <a:ln w="9525">
            <a:noFill/>
            <a:miter lim="800000"/>
            <a:headEnd/>
            <a:tailEnd/>
          </a:ln>
        </p:spPr>
      </p:pic>
      <p:pic>
        <p:nvPicPr>
          <p:cNvPr id="11268" name="Picture 10" descr="succulents"/>
          <p:cNvPicPr>
            <a:picLocks noChangeAspect="1" noChangeArrowheads="1"/>
          </p:cNvPicPr>
          <p:nvPr/>
        </p:nvPicPr>
        <p:blipFill>
          <a:blip r:embed="rId4" cstate="print"/>
          <a:srcRect/>
          <a:stretch>
            <a:fillRect/>
          </a:stretch>
        </p:blipFill>
        <p:spPr bwMode="auto">
          <a:xfrm>
            <a:off x="468313" y="2203450"/>
            <a:ext cx="4533900" cy="4383088"/>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250825" y="188913"/>
            <a:ext cx="8640763" cy="2282825"/>
          </a:xfrm>
          <a:prstGeom prst="rect">
            <a:avLst/>
          </a:prstGeom>
          <a:noFill/>
          <a:ln w="9525">
            <a:noFill/>
            <a:miter lim="800000"/>
            <a:headEnd/>
            <a:tailEnd/>
          </a:ln>
        </p:spPr>
        <p:txBody>
          <a:bodyPr>
            <a:spAutoFit/>
          </a:bodyPr>
          <a:lstStyle/>
          <a:p>
            <a:pPr>
              <a:spcBef>
                <a:spcPct val="0"/>
              </a:spcBef>
            </a:pPr>
            <a:r>
              <a:rPr lang="en-US" sz="1800">
                <a:latin typeface="Times New Roman" pitchFamily="18" charset="0"/>
              </a:rPr>
              <a:t>   </a:t>
            </a:r>
            <a:r>
              <a:rPr lang="ru-RU"/>
              <a:t>Суккуленты – это растения, имеющие специальные ткани для запаса воды. Суккуленты бывают стеблевые и листовые в зависимости от того, где они запасают влагу. К примеру, кактусы, </a:t>
            </a:r>
          </a:p>
          <a:p>
            <a:pPr>
              <a:spcBef>
                <a:spcPct val="0"/>
              </a:spcBef>
            </a:pPr>
            <a:r>
              <a:rPr lang="ru-RU"/>
              <a:t>бутылочное дерево, баобаб – </a:t>
            </a:r>
          </a:p>
          <a:p>
            <a:pPr>
              <a:spcBef>
                <a:spcPct val="0"/>
              </a:spcBef>
            </a:pPr>
            <a:r>
              <a:rPr lang="ru-RU"/>
              <a:t>это стеблевые суккуленты. </a:t>
            </a:r>
          </a:p>
        </p:txBody>
      </p:sp>
      <p:sp>
        <p:nvSpPr>
          <p:cNvPr id="12291" name="Text Box 4"/>
          <p:cNvSpPr txBox="1">
            <a:spLocks noChangeArrowheads="1"/>
          </p:cNvSpPr>
          <p:nvPr/>
        </p:nvSpPr>
        <p:spPr bwMode="auto">
          <a:xfrm>
            <a:off x="6156325" y="5157788"/>
            <a:ext cx="2376488" cy="366712"/>
          </a:xfrm>
          <a:prstGeom prst="rect">
            <a:avLst/>
          </a:prstGeom>
          <a:noFill/>
          <a:ln w="9525">
            <a:noFill/>
            <a:miter lim="800000"/>
            <a:headEnd/>
            <a:tailEnd/>
          </a:ln>
        </p:spPr>
        <p:txBody>
          <a:bodyPr>
            <a:spAutoFit/>
          </a:bodyPr>
          <a:lstStyle/>
          <a:p>
            <a:r>
              <a:rPr lang="ru-RU" sz="1800">
                <a:latin typeface="Times New Roman" pitchFamily="18" charset="0"/>
              </a:rPr>
              <a:t>Адениум тучный</a:t>
            </a:r>
          </a:p>
        </p:txBody>
      </p:sp>
      <p:sp>
        <p:nvSpPr>
          <p:cNvPr id="12292" name="Text Box 6"/>
          <p:cNvSpPr txBox="1">
            <a:spLocks noChangeArrowheads="1"/>
          </p:cNvSpPr>
          <p:nvPr/>
        </p:nvSpPr>
        <p:spPr bwMode="auto">
          <a:xfrm>
            <a:off x="2124075" y="5805488"/>
            <a:ext cx="2087563" cy="366712"/>
          </a:xfrm>
          <a:prstGeom prst="rect">
            <a:avLst/>
          </a:prstGeom>
          <a:noFill/>
          <a:ln w="9525">
            <a:noFill/>
            <a:miter lim="800000"/>
            <a:headEnd/>
            <a:tailEnd/>
          </a:ln>
        </p:spPr>
        <p:txBody>
          <a:bodyPr>
            <a:spAutoFit/>
          </a:bodyPr>
          <a:lstStyle/>
          <a:p>
            <a:r>
              <a:rPr lang="ru-RU" sz="1800">
                <a:latin typeface="Times New Roman" pitchFamily="18" charset="0"/>
              </a:rPr>
              <a:t>Баобаб</a:t>
            </a:r>
          </a:p>
        </p:txBody>
      </p:sp>
      <p:pic>
        <p:nvPicPr>
          <p:cNvPr id="12293" name="Picture 11" descr="242941"/>
          <p:cNvPicPr>
            <a:picLocks noChangeAspect="1" noChangeArrowheads="1"/>
          </p:cNvPicPr>
          <p:nvPr/>
        </p:nvPicPr>
        <p:blipFill>
          <a:blip r:embed="rId3" cstate="print"/>
          <a:srcRect/>
          <a:stretch>
            <a:fillRect/>
          </a:stretch>
        </p:blipFill>
        <p:spPr bwMode="auto">
          <a:xfrm>
            <a:off x="250825" y="2997200"/>
            <a:ext cx="4503738" cy="3603625"/>
          </a:xfrm>
          <a:prstGeom prst="rect">
            <a:avLst/>
          </a:prstGeom>
          <a:noFill/>
          <a:ln w="9525">
            <a:noFill/>
            <a:miter lim="800000"/>
            <a:headEnd/>
            <a:tailEnd/>
          </a:ln>
        </p:spPr>
      </p:pic>
      <p:pic>
        <p:nvPicPr>
          <p:cNvPr id="12294" name="Picture 14" descr="post-6793-1242235477"/>
          <p:cNvPicPr>
            <a:picLocks noChangeAspect="1" noChangeArrowheads="1"/>
          </p:cNvPicPr>
          <p:nvPr/>
        </p:nvPicPr>
        <p:blipFill>
          <a:blip r:embed="rId4" cstate="print"/>
          <a:srcRect/>
          <a:stretch>
            <a:fillRect/>
          </a:stretch>
        </p:blipFill>
        <p:spPr bwMode="auto">
          <a:xfrm>
            <a:off x="5148263" y="1412875"/>
            <a:ext cx="3735387" cy="5184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684213" y="260350"/>
            <a:ext cx="8208962" cy="1187450"/>
          </a:xfrm>
          <a:prstGeom prst="rect">
            <a:avLst/>
          </a:prstGeom>
          <a:noFill/>
          <a:ln w="9525">
            <a:noFill/>
            <a:miter lim="800000"/>
            <a:headEnd/>
            <a:tailEnd/>
          </a:ln>
        </p:spPr>
        <p:txBody>
          <a:bodyPr>
            <a:spAutoFit/>
          </a:bodyPr>
          <a:lstStyle/>
          <a:p>
            <a:r>
              <a:rPr lang="ru-RU"/>
              <a:t>Среди листовых суккулентов интересны разнообразные литопсы. Во время сухого сезона они находятся в состоянии относительного покоя и выглядят как камни.</a:t>
            </a:r>
          </a:p>
        </p:txBody>
      </p:sp>
      <p:pic>
        <p:nvPicPr>
          <p:cNvPr id="13315" name="Picture 3" descr="оро"/>
          <p:cNvPicPr>
            <a:picLocks noChangeAspect="1" noChangeArrowheads="1"/>
          </p:cNvPicPr>
          <p:nvPr/>
        </p:nvPicPr>
        <p:blipFill>
          <a:blip r:embed="rId3" cstate="print"/>
          <a:srcRect/>
          <a:stretch>
            <a:fillRect/>
          </a:stretch>
        </p:blipFill>
        <p:spPr bwMode="auto">
          <a:xfrm>
            <a:off x="4067175" y="2179638"/>
            <a:ext cx="4802188" cy="4233862"/>
          </a:xfrm>
          <a:prstGeom prst="rect">
            <a:avLst/>
          </a:prstGeom>
          <a:noFill/>
          <a:ln w="9525">
            <a:noFill/>
            <a:miter lim="800000"/>
            <a:headEnd/>
            <a:tailEnd/>
          </a:ln>
        </p:spPr>
      </p:pic>
      <p:pic>
        <p:nvPicPr>
          <p:cNvPr id="13316" name="Picture 6" descr="1261129731_594"/>
          <p:cNvPicPr>
            <a:picLocks noChangeAspect="1" noChangeArrowheads="1"/>
          </p:cNvPicPr>
          <p:nvPr/>
        </p:nvPicPr>
        <p:blipFill>
          <a:blip r:embed="rId4" cstate="print"/>
          <a:srcRect/>
          <a:stretch>
            <a:fillRect/>
          </a:stretch>
        </p:blipFill>
        <p:spPr bwMode="auto">
          <a:xfrm>
            <a:off x="250825" y="1916113"/>
            <a:ext cx="2736850" cy="2587625"/>
          </a:xfrm>
          <a:prstGeom prst="rect">
            <a:avLst/>
          </a:prstGeom>
          <a:noFill/>
          <a:ln w="9525">
            <a:noFill/>
            <a:miter lim="800000"/>
            <a:headEnd/>
            <a:tailEnd/>
          </a:ln>
        </p:spPr>
      </p:pic>
      <p:pic>
        <p:nvPicPr>
          <p:cNvPr id="13317" name="Picture 8" descr="conophytum_taylorianum_ernianum1"/>
          <p:cNvPicPr>
            <a:picLocks noChangeAspect="1" noChangeArrowheads="1"/>
          </p:cNvPicPr>
          <p:nvPr/>
        </p:nvPicPr>
        <p:blipFill>
          <a:blip r:embed="rId5" cstate="print"/>
          <a:srcRect/>
          <a:stretch>
            <a:fillRect/>
          </a:stretch>
        </p:blipFill>
        <p:spPr bwMode="auto">
          <a:xfrm>
            <a:off x="755650" y="4076700"/>
            <a:ext cx="3024188" cy="2373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179388" y="260350"/>
            <a:ext cx="8713787" cy="2305050"/>
          </a:xfrm>
        </p:spPr>
        <p:txBody>
          <a:bodyPr/>
          <a:lstStyle/>
          <a:p>
            <a:pPr eaLnBrk="1" hangingPunct="1">
              <a:lnSpc>
                <a:spcPct val="80000"/>
              </a:lnSpc>
              <a:spcBef>
                <a:spcPct val="0"/>
              </a:spcBef>
              <a:buFont typeface="Wingdings" pitchFamily="2" charset="2"/>
              <a:buNone/>
            </a:pPr>
            <a:r>
              <a:rPr lang="ru-RU" sz="2400" smtClean="0"/>
              <a:t>    Глубокие бороздки листьев некоторых растений создают резервуар для накопления и хранения воды. Такими свойствами обладают листья тюльпанов, некоторых луков и растений из семейства бромелиевых.</a:t>
            </a:r>
          </a:p>
          <a:p>
            <a:pPr eaLnBrk="1" hangingPunct="1">
              <a:lnSpc>
                <a:spcPct val="80000"/>
              </a:lnSpc>
              <a:spcBef>
                <a:spcPct val="0"/>
              </a:spcBef>
              <a:buFont typeface="Wingdings" pitchFamily="2" charset="2"/>
              <a:buNone/>
            </a:pPr>
            <a:endParaRPr lang="ru-RU" sz="2400" smtClean="0"/>
          </a:p>
          <a:p>
            <a:pPr eaLnBrk="1" hangingPunct="1">
              <a:lnSpc>
                <a:spcPct val="80000"/>
              </a:lnSpc>
              <a:spcBef>
                <a:spcPct val="0"/>
              </a:spcBef>
              <a:buFontTx/>
              <a:buNone/>
            </a:pPr>
            <a:r>
              <a:rPr lang="ru-RU" sz="2400" smtClean="0"/>
              <a:t>    Листья чемерицы могут вмещать до 0,5 литра воды каждая!</a:t>
            </a:r>
          </a:p>
        </p:txBody>
      </p:sp>
      <p:pic>
        <p:nvPicPr>
          <p:cNvPr id="14339" name="Picture 8" descr="http://nauka.relis.ru/30/0209/rasten-7.jpg"/>
          <p:cNvPicPr>
            <a:picLocks noChangeAspect="1" noChangeArrowheads="1"/>
          </p:cNvPicPr>
          <p:nvPr/>
        </p:nvPicPr>
        <p:blipFill>
          <a:blip r:embed="rId3" r:link="rId4" cstate="print"/>
          <a:srcRect/>
          <a:stretch>
            <a:fillRect/>
          </a:stretch>
        </p:blipFill>
        <p:spPr bwMode="auto">
          <a:xfrm>
            <a:off x="468313" y="2708275"/>
            <a:ext cx="2624137" cy="3600450"/>
          </a:xfrm>
          <a:prstGeom prst="rect">
            <a:avLst/>
          </a:prstGeom>
          <a:noFill/>
          <a:ln w="9525">
            <a:noFill/>
            <a:miter lim="800000"/>
            <a:headEnd/>
            <a:tailEnd/>
          </a:ln>
        </p:spPr>
      </p:pic>
      <p:sp>
        <p:nvSpPr>
          <p:cNvPr id="14340" name="Rectangle 6"/>
          <p:cNvSpPr>
            <a:spLocks noChangeArrowheads="1"/>
          </p:cNvSpPr>
          <p:nvPr/>
        </p:nvSpPr>
        <p:spPr bwMode="auto">
          <a:xfrm>
            <a:off x="5651500" y="6308725"/>
            <a:ext cx="1296988" cy="366713"/>
          </a:xfrm>
          <a:prstGeom prst="rect">
            <a:avLst/>
          </a:prstGeom>
          <a:noFill/>
          <a:ln w="9525">
            <a:noFill/>
            <a:miter lim="800000"/>
            <a:headEnd/>
            <a:tailEnd/>
          </a:ln>
          <a:effectLst/>
        </p:spPr>
        <p:txBody>
          <a:bodyPr>
            <a:spAutoFit/>
          </a:bodyPr>
          <a:lstStyle/>
          <a:p>
            <a:r>
              <a:rPr lang="ru-RU" sz="1800"/>
              <a:t>Тюльпаны</a:t>
            </a:r>
          </a:p>
        </p:txBody>
      </p:sp>
      <p:sp>
        <p:nvSpPr>
          <p:cNvPr id="14341" name="Rectangle 7"/>
          <p:cNvSpPr>
            <a:spLocks noChangeArrowheads="1"/>
          </p:cNvSpPr>
          <p:nvPr/>
        </p:nvSpPr>
        <p:spPr bwMode="auto">
          <a:xfrm>
            <a:off x="827088" y="6308725"/>
            <a:ext cx="1258887" cy="366713"/>
          </a:xfrm>
          <a:prstGeom prst="rect">
            <a:avLst/>
          </a:prstGeom>
          <a:noFill/>
          <a:ln w="9525">
            <a:noFill/>
            <a:miter lim="800000"/>
            <a:headEnd/>
            <a:tailEnd/>
          </a:ln>
          <a:effectLst/>
        </p:spPr>
        <p:txBody>
          <a:bodyPr wrap="none">
            <a:spAutoFit/>
          </a:bodyPr>
          <a:lstStyle/>
          <a:p>
            <a:pPr>
              <a:spcBef>
                <a:spcPct val="0"/>
              </a:spcBef>
            </a:pPr>
            <a:r>
              <a:rPr lang="ru-RU" sz="1800"/>
              <a:t>Чемерица</a:t>
            </a:r>
          </a:p>
        </p:txBody>
      </p:sp>
      <p:pic>
        <p:nvPicPr>
          <p:cNvPr id="14342" name="Picture 8" descr="0_f94b_2ec7ff14_L"/>
          <p:cNvPicPr>
            <a:picLocks noChangeAspect="1" noChangeArrowheads="1"/>
          </p:cNvPicPr>
          <p:nvPr/>
        </p:nvPicPr>
        <p:blipFill>
          <a:blip r:embed="rId5" cstate="print"/>
          <a:srcRect/>
          <a:stretch>
            <a:fillRect/>
          </a:stretch>
        </p:blipFill>
        <p:spPr bwMode="auto">
          <a:xfrm>
            <a:off x="3419475" y="2708275"/>
            <a:ext cx="5400675" cy="359886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tillandsia"/>
          <p:cNvPicPr>
            <a:picLocks noChangeAspect="1" noChangeArrowheads="1"/>
          </p:cNvPicPr>
          <p:nvPr/>
        </p:nvPicPr>
        <p:blipFill>
          <a:blip r:embed="rId3" cstate="print"/>
          <a:srcRect/>
          <a:stretch>
            <a:fillRect/>
          </a:stretch>
        </p:blipFill>
        <p:spPr bwMode="auto">
          <a:xfrm>
            <a:off x="250825" y="333375"/>
            <a:ext cx="2652713" cy="3744913"/>
          </a:xfrm>
          <a:prstGeom prst="rect">
            <a:avLst/>
          </a:prstGeom>
          <a:noFill/>
          <a:ln w="9525">
            <a:noFill/>
            <a:miter lim="800000"/>
            <a:headEnd/>
            <a:tailEnd/>
          </a:ln>
        </p:spPr>
      </p:pic>
      <p:pic>
        <p:nvPicPr>
          <p:cNvPr id="15363" name="Picture 9" descr="9637-004-5916F506"/>
          <p:cNvPicPr>
            <a:picLocks noChangeAspect="1" noChangeArrowheads="1"/>
          </p:cNvPicPr>
          <p:nvPr/>
        </p:nvPicPr>
        <p:blipFill>
          <a:blip r:embed="rId4" cstate="print"/>
          <a:srcRect/>
          <a:stretch>
            <a:fillRect/>
          </a:stretch>
        </p:blipFill>
        <p:spPr bwMode="auto">
          <a:xfrm>
            <a:off x="3348038" y="2852738"/>
            <a:ext cx="5184775" cy="3409950"/>
          </a:xfrm>
          <a:prstGeom prst="rect">
            <a:avLst/>
          </a:prstGeom>
          <a:noFill/>
          <a:ln w="9525">
            <a:noFill/>
            <a:miter lim="800000"/>
            <a:headEnd/>
            <a:tailEnd/>
          </a:ln>
        </p:spPr>
      </p:pic>
      <p:pic>
        <p:nvPicPr>
          <p:cNvPr id="15364" name="Picture 10" descr="vriesea"/>
          <p:cNvPicPr>
            <a:picLocks noChangeAspect="1" noChangeArrowheads="1"/>
          </p:cNvPicPr>
          <p:nvPr/>
        </p:nvPicPr>
        <p:blipFill>
          <a:blip r:embed="rId5" cstate="print"/>
          <a:srcRect/>
          <a:stretch>
            <a:fillRect/>
          </a:stretch>
        </p:blipFill>
        <p:spPr bwMode="auto">
          <a:xfrm>
            <a:off x="3348038" y="333375"/>
            <a:ext cx="1792287" cy="2374900"/>
          </a:xfrm>
          <a:prstGeom prst="rect">
            <a:avLst/>
          </a:prstGeom>
          <a:noFill/>
          <a:ln w="9525">
            <a:noFill/>
            <a:miter lim="800000"/>
            <a:headEnd/>
            <a:tailEnd/>
          </a:ln>
        </p:spPr>
      </p:pic>
      <p:pic>
        <p:nvPicPr>
          <p:cNvPr id="15365" name="Picture 12" descr="234-300x247"/>
          <p:cNvPicPr>
            <a:picLocks noChangeAspect="1" noChangeArrowheads="1"/>
          </p:cNvPicPr>
          <p:nvPr/>
        </p:nvPicPr>
        <p:blipFill>
          <a:blip r:embed="rId6" cstate="print"/>
          <a:srcRect/>
          <a:stretch>
            <a:fillRect/>
          </a:stretch>
        </p:blipFill>
        <p:spPr bwMode="auto">
          <a:xfrm>
            <a:off x="250825" y="4437063"/>
            <a:ext cx="2663825" cy="2193925"/>
          </a:xfrm>
          <a:prstGeom prst="rect">
            <a:avLst/>
          </a:prstGeom>
          <a:noFill/>
          <a:ln w="9525">
            <a:noFill/>
            <a:miter lim="800000"/>
            <a:headEnd/>
            <a:tailEnd/>
          </a:ln>
        </p:spPr>
      </p:pic>
      <p:sp>
        <p:nvSpPr>
          <p:cNvPr id="15366" name="Rectangle 13"/>
          <p:cNvSpPr>
            <a:spLocks noChangeArrowheads="1"/>
          </p:cNvSpPr>
          <p:nvPr/>
        </p:nvSpPr>
        <p:spPr bwMode="auto">
          <a:xfrm>
            <a:off x="4427538" y="6165850"/>
            <a:ext cx="3860800" cy="457200"/>
          </a:xfrm>
          <a:prstGeom prst="rect">
            <a:avLst/>
          </a:prstGeom>
          <a:noFill/>
          <a:ln w="9525">
            <a:noFill/>
            <a:miter lim="800000"/>
            <a:headEnd/>
            <a:tailEnd/>
          </a:ln>
          <a:effectLst/>
        </p:spPr>
        <p:txBody>
          <a:bodyPr wrap="none">
            <a:spAutoFit/>
          </a:bodyPr>
          <a:lstStyle/>
          <a:p>
            <a:pPr>
              <a:spcBef>
                <a:spcPct val="0"/>
              </a:spcBef>
            </a:pPr>
            <a:r>
              <a:rPr lang="ru-RU"/>
              <a:t>Семейство бромелиевых</a:t>
            </a:r>
            <a:r>
              <a:rPr lang="ru-RU" i="1"/>
              <a:t>.</a:t>
            </a:r>
          </a:p>
        </p:txBody>
      </p:sp>
      <p:pic>
        <p:nvPicPr>
          <p:cNvPr id="15367" name="Picture 15" descr="0_22359_60143a4c_L"/>
          <p:cNvPicPr>
            <a:picLocks noChangeAspect="1" noChangeArrowheads="1"/>
          </p:cNvPicPr>
          <p:nvPr/>
        </p:nvPicPr>
        <p:blipFill>
          <a:blip r:embed="rId7" cstate="print"/>
          <a:srcRect/>
          <a:stretch>
            <a:fillRect/>
          </a:stretch>
        </p:blipFill>
        <p:spPr bwMode="auto">
          <a:xfrm>
            <a:off x="5364163" y="333375"/>
            <a:ext cx="3168650" cy="237648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250825" y="404813"/>
            <a:ext cx="8713788" cy="1223962"/>
          </a:xfrm>
        </p:spPr>
        <p:txBody>
          <a:bodyPr/>
          <a:lstStyle/>
          <a:p>
            <a:pPr eaLnBrk="1" hangingPunct="1">
              <a:lnSpc>
                <a:spcPct val="90000"/>
              </a:lnSpc>
              <a:buFont typeface="Wingdings" pitchFamily="2" charset="2"/>
              <a:buNone/>
            </a:pPr>
            <a:r>
              <a:rPr lang="ru-RU" sz="2800" smtClean="0"/>
              <a:t>   </a:t>
            </a:r>
            <a:r>
              <a:rPr lang="ru-RU" sz="2400" smtClean="0"/>
              <a:t>Функции листьев могут выполнять зеленые удлиненные побеги, которые для уменьшения испарения влаги в сухой сезон сбрасываются.</a:t>
            </a:r>
          </a:p>
        </p:txBody>
      </p:sp>
      <p:pic>
        <p:nvPicPr>
          <p:cNvPr id="16387" name="Picture 4" descr="1472236"/>
          <p:cNvPicPr>
            <a:picLocks noChangeAspect="1" noChangeArrowheads="1"/>
          </p:cNvPicPr>
          <p:nvPr/>
        </p:nvPicPr>
        <p:blipFill>
          <a:blip r:embed="rId3" cstate="print"/>
          <a:srcRect/>
          <a:stretch>
            <a:fillRect/>
          </a:stretch>
        </p:blipFill>
        <p:spPr bwMode="auto">
          <a:xfrm>
            <a:off x="3348038" y="1916113"/>
            <a:ext cx="5543550" cy="4159250"/>
          </a:xfrm>
          <a:prstGeom prst="rect">
            <a:avLst/>
          </a:prstGeom>
          <a:noFill/>
          <a:ln w="9525">
            <a:noFill/>
            <a:miter lim="800000"/>
            <a:headEnd/>
            <a:tailEnd/>
          </a:ln>
        </p:spPr>
      </p:pic>
      <p:sp>
        <p:nvSpPr>
          <p:cNvPr id="16388" name="Rectangle 6"/>
          <p:cNvSpPr>
            <a:spLocks noChangeArrowheads="1"/>
          </p:cNvSpPr>
          <p:nvPr/>
        </p:nvSpPr>
        <p:spPr bwMode="auto">
          <a:xfrm>
            <a:off x="5940425" y="6308725"/>
            <a:ext cx="1065213" cy="366713"/>
          </a:xfrm>
          <a:prstGeom prst="rect">
            <a:avLst/>
          </a:prstGeom>
          <a:noFill/>
          <a:ln w="9525">
            <a:noFill/>
            <a:miter lim="800000"/>
            <a:headEnd/>
            <a:tailEnd/>
          </a:ln>
          <a:effectLst/>
        </p:spPr>
        <p:txBody>
          <a:bodyPr wrap="none">
            <a:spAutoFit/>
          </a:bodyPr>
          <a:lstStyle/>
          <a:p>
            <a:pPr>
              <a:spcBef>
                <a:spcPct val="20000"/>
              </a:spcBef>
            </a:pPr>
            <a:r>
              <a:rPr lang="ru-RU" sz="1800"/>
              <a:t>Саксаул</a:t>
            </a:r>
          </a:p>
        </p:txBody>
      </p:sp>
      <p:pic>
        <p:nvPicPr>
          <p:cNvPr id="16389" name="Picture 8" descr="3veaaq-jn8"/>
          <p:cNvPicPr>
            <a:picLocks noChangeAspect="1" noChangeArrowheads="1"/>
          </p:cNvPicPr>
          <p:nvPr/>
        </p:nvPicPr>
        <p:blipFill>
          <a:blip r:embed="rId4" cstate="print"/>
          <a:srcRect/>
          <a:stretch>
            <a:fillRect/>
          </a:stretch>
        </p:blipFill>
        <p:spPr bwMode="auto">
          <a:xfrm>
            <a:off x="395288" y="1689100"/>
            <a:ext cx="2808287" cy="2106613"/>
          </a:xfrm>
          <a:prstGeom prst="rect">
            <a:avLst/>
          </a:prstGeom>
          <a:noFill/>
          <a:ln w="9525">
            <a:noFill/>
            <a:miter lim="800000"/>
            <a:headEnd/>
            <a:tailEnd/>
          </a:ln>
        </p:spPr>
      </p:pic>
      <p:pic>
        <p:nvPicPr>
          <p:cNvPr id="16390" name="Picture 9" descr="275px-ephedra_distachya"/>
          <p:cNvPicPr>
            <a:picLocks noChangeAspect="1" noChangeArrowheads="1"/>
          </p:cNvPicPr>
          <p:nvPr/>
        </p:nvPicPr>
        <p:blipFill>
          <a:blip r:embed="rId5" cstate="print"/>
          <a:srcRect/>
          <a:stretch>
            <a:fillRect/>
          </a:stretch>
        </p:blipFill>
        <p:spPr bwMode="auto">
          <a:xfrm>
            <a:off x="449263" y="4005263"/>
            <a:ext cx="2055812" cy="2303462"/>
          </a:xfrm>
          <a:prstGeom prst="rect">
            <a:avLst/>
          </a:prstGeom>
          <a:noFill/>
          <a:ln w="9525">
            <a:noFill/>
            <a:miter lim="800000"/>
            <a:headEnd/>
            <a:tailEnd/>
          </a:ln>
        </p:spPr>
      </p:pic>
      <p:sp>
        <p:nvSpPr>
          <p:cNvPr id="16391" name="Rectangle 10"/>
          <p:cNvSpPr>
            <a:spLocks noChangeArrowheads="1"/>
          </p:cNvSpPr>
          <p:nvPr/>
        </p:nvSpPr>
        <p:spPr bwMode="auto">
          <a:xfrm>
            <a:off x="971550" y="6237288"/>
            <a:ext cx="1201738" cy="366712"/>
          </a:xfrm>
          <a:prstGeom prst="rect">
            <a:avLst/>
          </a:prstGeom>
          <a:noFill/>
          <a:ln w="9525">
            <a:noFill/>
            <a:miter lim="800000"/>
            <a:headEnd/>
            <a:tailEnd/>
          </a:ln>
          <a:effectLst/>
        </p:spPr>
        <p:txBody>
          <a:bodyPr wrap="none">
            <a:spAutoFit/>
          </a:bodyPr>
          <a:lstStyle/>
          <a:p>
            <a:pPr>
              <a:spcBef>
                <a:spcPct val="0"/>
              </a:spcBef>
            </a:pPr>
            <a:r>
              <a:rPr lang="ru-RU" sz="1800"/>
              <a:t>Эфемера</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type="body" idx="1"/>
          </p:nvPr>
        </p:nvSpPr>
        <p:spPr>
          <a:xfrm>
            <a:off x="827088" y="4149725"/>
            <a:ext cx="3671887" cy="2159000"/>
          </a:xfrm>
        </p:spPr>
        <p:txBody>
          <a:bodyPr/>
          <a:lstStyle/>
          <a:p>
            <a:pPr eaLnBrk="1" hangingPunct="1">
              <a:buFontTx/>
              <a:buNone/>
              <a:defRPr/>
            </a:pPr>
            <a:r>
              <a:rPr lang="ru-RU" sz="2400" i="1" smtClean="0">
                <a:effectLst>
                  <a:outerShdw blurRad="38100" dist="38100" dir="2700000" algn="tl">
                    <a:srgbClr val="FFFFFF"/>
                  </a:outerShdw>
                </a:effectLst>
              </a:rPr>
              <a:t>    </a:t>
            </a:r>
            <a:r>
              <a:rPr lang="ru-RU" sz="2400" smtClean="0">
                <a:effectLst>
                  <a:outerShdw blurRad="38100" dist="38100" dir="2700000" algn="tl">
                    <a:srgbClr val="FFFFFF"/>
                  </a:outerShdw>
                </a:effectLst>
              </a:rPr>
              <a:t>Кактусы имеют толстые, мясистые стебли и колючки вместо настоящих листьев. </a:t>
            </a:r>
          </a:p>
        </p:txBody>
      </p:sp>
      <p:pic>
        <p:nvPicPr>
          <p:cNvPr id="17411" name="Picture 6" descr="67BB"/>
          <p:cNvPicPr>
            <a:picLocks noChangeAspect="1" noChangeArrowheads="1"/>
          </p:cNvPicPr>
          <p:nvPr/>
        </p:nvPicPr>
        <p:blipFill>
          <a:blip r:embed="rId3" cstate="print"/>
          <a:srcRect/>
          <a:stretch>
            <a:fillRect/>
          </a:stretch>
        </p:blipFill>
        <p:spPr bwMode="auto">
          <a:xfrm>
            <a:off x="250825" y="188913"/>
            <a:ext cx="5400675" cy="3541712"/>
          </a:xfrm>
          <a:prstGeom prst="rect">
            <a:avLst/>
          </a:prstGeom>
          <a:noFill/>
          <a:ln w="9525">
            <a:noFill/>
            <a:miter lim="800000"/>
            <a:headEnd/>
            <a:tailEnd/>
          </a:ln>
        </p:spPr>
      </p:pic>
      <p:pic>
        <p:nvPicPr>
          <p:cNvPr id="17412" name="Picture 8" descr="lobiviya_pentl2"/>
          <p:cNvPicPr>
            <a:picLocks noChangeAspect="1" noChangeArrowheads="1"/>
          </p:cNvPicPr>
          <p:nvPr/>
        </p:nvPicPr>
        <p:blipFill>
          <a:blip r:embed="rId4" cstate="print"/>
          <a:srcRect/>
          <a:stretch>
            <a:fillRect/>
          </a:stretch>
        </p:blipFill>
        <p:spPr bwMode="auto">
          <a:xfrm>
            <a:off x="6156325" y="188913"/>
            <a:ext cx="2655888" cy="3529012"/>
          </a:xfrm>
          <a:prstGeom prst="rect">
            <a:avLst/>
          </a:prstGeom>
          <a:noFill/>
          <a:ln w="9525">
            <a:noFill/>
            <a:miter lim="800000"/>
            <a:headEnd/>
            <a:tailEnd/>
          </a:ln>
        </p:spPr>
      </p:pic>
      <p:pic>
        <p:nvPicPr>
          <p:cNvPr id="17413" name="Picture 17" descr="31978_or"/>
          <p:cNvPicPr>
            <a:picLocks noChangeAspect="1" noChangeArrowheads="1"/>
          </p:cNvPicPr>
          <p:nvPr/>
        </p:nvPicPr>
        <p:blipFill>
          <a:blip r:embed="rId5" cstate="print"/>
          <a:srcRect/>
          <a:stretch>
            <a:fillRect/>
          </a:stretch>
        </p:blipFill>
        <p:spPr bwMode="auto">
          <a:xfrm>
            <a:off x="5580063" y="3860800"/>
            <a:ext cx="3238500" cy="273208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539750" y="404813"/>
            <a:ext cx="8229600" cy="1800225"/>
          </a:xfrm>
        </p:spPr>
        <p:txBody>
          <a:bodyPr/>
          <a:lstStyle/>
          <a:p>
            <a:pPr eaLnBrk="1" hangingPunct="1">
              <a:spcBef>
                <a:spcPct val="0"/>
              </a:spcBef>
              <a:buFontTx/>
              <a:buNone/>
            </a:pPr>
            <a:r>
              <a:rPr lang="ru-RU" sz="2400" smtClean="0"/>
              <a:t>    При попадании капель дождя пробочки из извести, закрывающие специальные отверстия в листьях камнеломки, приподнимаются, а при высыхании опускаются на место, предотвращая испарение.</a:t>
            </a:r>
          </a:p>
        </p:txBody>
      </p:sp>
      <p:pic>
        <p:nvPicPr>
          <p:cNvPr id="18435" name="Picture 5" descr="27"/>
          <p:cNvPicPr>
            <a:picLocks noChangeAspect="1" noChangeArrowheads="1"/>
          </p:cNvPicPr>
          <p:nvPr/>
        </p:nvPicPr>
        <p:blipFill>
          <a:blip r:embed="rId3" cstate="print"/>
          <a:srcRect/>
          <a:stretch>
            <a:fillRect/>
          </a:stretch>
        </p:blipFill>
        <p:spPr bwMode="auto">
          <a:xfrm>
            <a:off x="323850" y="2565400"/>
            <a:ext cx="5400675" cy="4052888"/>
          </a:xfrm>
          <a:prstGeom prst="rect">
            <a:avLst/>
          </a:prstGeom>
          <a:noFill/>
          <a:ln w="9525">
            <a:noFill/>
            <a:miter lim="800000"/>
            <a:headEnd/>
            <a:tailEnd/>
          </a:ln>
        </p:spPr>
      </p:pic>
      <p:pic>
        <p:nvPicPr>
          <p:cNvPr id="18436" name="Picture 6" descr="3761"/>
          <p:cNvPicPr>
            <a:picLocks noChangeAspect="1" noChangeArrowheads="1"/>
          </p:cNvPicPr>
          <p:nvPr/>
        </p:nvPicPr>
        <p:blipFill>
          <a:blip r:embed="rId4" cstate="print"/>
          <a:srcRect/>
          <a:stretch>
            <a:fillRect/>
          </a:stretch>
        </p:blipFill>
        <p:spPr bwMode="auto">
          <a:xfrm>
            <a:off x="6084888" y="2492375"/>
            <a:ext cx="2736850" cy="410527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95288" y="0"/>
            <a:ext cx="8229600" cy="1143000"/>
          </a:xfrm>
        </p:spPr>
        <p:txBody>
          <a:bodyPr/>
          <a:lstStyle/>
          <a:p>
            <a:pPr eaLnBrk="1" hangingPunct="1"/>
            <a:r>
              <a:rPr lang="ru-RU" sz="3600" smtClean="0"/>
              <a:t>2.2</a:t>
            </a:r>
            <a:r>
              <a:rPr lang="ru-RU" sz="4000" smtClean="0"/>
              <a:t> </a:t>
            </a:r>
            <a:r>
              <a:rPr lang="ru-RU" sz="3600" smtClean="0"/>
              <a:t>Впадают в состояние анабиоза</a:t>
            </a:r>
            <a:r>
              <a:rPr lang="ru-RU" smtClean="0"/>
              <a:t> </a:t>
            </a:r>
          </a:p>
        </p:txBody>
      </p:sp>
      <p:pic>
        <p:nvPicPr>
          <p:cNvPr id="19459" name="Picture 7" descr="desert-photo"/>
          <p:cNvPicPr>
            <a:picLocks noChangeAspect="1" noChangeArrowheads="1"/>
          </p:cNvPicPr>
          <p:nvPr/>
        </p:nvPicPr>
        <p:blipFill>
          <a:blip r:embed="rId3" cstate="print"/>
          <a:srcRect/>
          <a:stretch>
            <a:fillRect/>
          </a:stretch>
        </p:blipFill>
        <p:spPr bwMode="auto">
          <a:xfrm>
            <a:off x="0" y="981075"/>
            <a:ext cx="9144000" cy="5876925"/>
          </a:xfrm>
          <a:prstGeom prst="rect">
            <a:avLst/>
          </a:prstGeom>
          <a:noFill/>
          <a:ln w="9525">
            <a:noFill/>
            <a:miter lim="800000"/>
            <a:headEnd/>
            <a:tailEnd/>
          </a:ln>
        </p:spPr>
      </p:pic>
      <p:sp>
        <p:nvSpPr>
          <p:cNvPr id="19460" name="Rectangle 8"/>
          <p:cNvSpPr>
            <a:spLocks noChangeArrowheads="1"/>
          </p:cNvSpPr>
          <p:nvPr/>
        </p:nvSpPr>
        <p:spPr bwMode="auto">
          <a:xfrm>
            <a:off x="358775" y="1196975"/>
            <a:ext cx="8785225" cy="5386388"/>
          </a:xfrm>
          <a:prstGeom prst="rect">
            <a:avLst/>
          </a:prstGeom>
          <a:noFill/>
          <a:ln w="9525" algn="ctr">
            <a:noFill/>
            <a:miter lim="800000"/>
            <a:headEnd/>
            <a:tailEnd/>
          </a:ln>
          <a:effectLst/>
        </p:spPr>
        <p:txBody>
          <a:bodyPr>
            <a:spAutoFit/>
          </a:bodyPr>
          <a:lstStyle/>
          <a:p>
            <a:r>
              <a:rPr lang="ru-RU">
                <a:solidFill>
                  <a:schemeClr val="bg1"/>
                </a:solidFill>
              </a:rPr>
              <a:t>Во время неблагоприятного сезона растения жарких засушливых мест, как правило, находятся в состоянии покоя или выращивают семена, способные пережить такой период.</a:t>
            </a:r>
            <a:br>
              <a:rPr lang="ru-RU">
                <a:solidFill>
                  <a:schemeClr val="bg1"/>
                </a:solidFill>
              </a:rPr>
            </a:br>
            <a:r>
              <a:rPr lang="ru-RU">
                <a:solidFill>
                  <a:schemeClr val="bg1"/>
                </a:solidFill>
              </a:rPr>
              <a:t>Когда наступает время роста, семена прорастают, появляются  новые растения, которые быстро отцветают и дают новый урожай семян, а затем снова впадают в состояние покоя. </a:t>
            </a:r>
          </a:p>
          <a:p>
            <a:r>
              <a:rPr lang="ru-RU">
                <a:solidFill>
                  <a:schemeClr val="bg1"/>
                </a:solidFill>
              </a:rPr>
              <a:t>Некоторые виды синезеленых водорослей могут жить на почве в пустынях при температуре 70-80 °С. В жару их скопления превращаются в сухие, ломкие, почти черные корочки, они находятся в состоянии глубокого покоя. После дождя эти корочки набухают, клетки оживают, и у них происходит фотосинтез.</a:t>
            </a:r>
            <a:r>
              <a:rPr lang="ru-RU"/>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68313" y="0"/>
            <a:ext cx="8229600" cy="1143000"/>
          </a:xfrm>
        </p:spPr>
        <p:txBody>
          <a:bodyPr/>
          <a:lstStyle/>
          <a:p>
            <a:pPr eaLnBrk="1" hangingPunct="1"/>
            <a:r>
              <a:rPr lang="ru-RU" sz="3600" smtClean="0"/>
              <a:t>2.3 Поворачивают листья от солнечных лучей</a:t>
            </a:r>
          </a:p>
        </p:txBody>
      </p:sp>
      <p:sp>
        <p:nvSpPr>
          <p:cNvPr id="20483" name="Rectangle 3"/>
          <p:cNvSpPr>
            <a:spLocks noGrp="1" noChangeArrowheads="1"/>
          </p:cNvSpPr>
          <p:nvPr>
            <p:ph type="body" idx="1"/>
          </p:nvPr>
        </p:nvSpPr>
        <p:spPr>
          <a:xfrm>
            <a:off x="179388" y="1052513"/>
            <a:ext cx="8507412" cy="2016125"/>
          </a:xfrm>
        </p:spPr>
        <p:txBody>
          <a:bodyPr/>
          <a:lstStyle/>
          <a:p>
            <a:pPr eaLnBrk="1" hangingPunct="1">
              <a:buFontTx/>
              <a:buNone/>
            </a:pPr>
            <a:r>
              <a:rPr lang="ru-RU" sz="2400" smtClean="0"/>
              <a:t>    Латук дикий  относится к компасным растениям. Они известны тем, что в полдень их листья располагаются по меридиану, т.е. ребром к солнечному свету. Лучи скользят по листовой пластине и она меньше нагревается</a:t>
            </a:r>
            <a:r>
              <a:rPr lang="ru-RU" sz="2800" smtClean="0"/>
              <a:t>.</a:t>
            </a:r>
          </a:p>
        </p:txBody>
      </p:sp>
      <p:pic>
        <p:nvPicPr>
          <p:cNvPr id="20484" name="Picture 5" descr="wild-lettuce-3"/>
          <p:cNvPicPr>
            <a:picLocks noChangeAspect="1" noChangeArrowheads="1"/>
          </p:cNvPicPr>
          <p:nvPr/>
        </p:nvPicPr>
        <p:blipFill>
          <a:blip r:embed="rId3" cstate="print"/>
          <a:srcRect/>
          <a:stretch>
            <a:fillRect/>
          </a:stretch>
        </p:blipFill>
        <p:spPr bwMode="auto">
          <a:xfrm>
            <a:off x="4932363" y="2997200"/>
            <a:ext cx="3527425" cy="3509963"/>
          </a:xfrm>
          <a:prstGeom prst="rect">
            <a:avLst/>
          </a:prstGeom>
          <a:noFill/>
          <a:ln w="9525">
            <a:noFill/>
            <a:miter lim="800000"/>
            <a:headEnd/>
            <a:tailEnd/>
          </a:ln>
        </p:spPr>
      </p:pic>
      <p:pic>
        <p:nvPicPr>
          <p:cNvPr id="20485" name="Picture 2" descr="латук дикий компасный"/>
          <p:cNvPicPr>
            <a:picLocks noChangeAspect="1" noChangeArrowheads="1"/>
          </p:cNvPicPr>
          <p:nvPr/>
        </p:nvPicPr>
        <p:blipFill>
          <a:blip r:embed="rId4" cstate="print"/>
          <a:srcRect/>
          <a:stretch>
            <a:fillRect/>
          </a:stretch>
        </p:blipFill>
        <p:spPr bwMode="auto">
          <a:xfrm>
            <a:off x="827088" y="3068638"/>
            <a:ext cx="2752725" cy="35306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9750" y="0"/>
            <a:ext cx="8229600" cy="1143000"/>
          </a:xfrm>
        </p:spPr>
        <p:txBody>
          <a:bodyPr/>
          <a:lstStyle/>
          <a:p>
            <a:pPr eaLnBrk="1" hangingPunct="1"/>
            <a:r>
              <a:rPr lang="ru-RU" sz="3600" smtClean="0"/>
              <a:t>2.4 Отражают солнечные лучи</a:t>
            </a:r>
          </a:p>
        </p:txBody>
      </p:sp>
      <p:sp>
        <p:nvSpPr>
          <p:cNvPr id="21507" name="Rectangle 3"/>
          <p:cNvSpPr>
            <a:spLocks noGrp="1" noChangeArrowheads="1"/>
          </p:cNvSpPr>
          <p:nvPr>
            <p:ph type="body" idx="1"/>
          </p:nvPr>
        </p:nvSpPr>
        <p:spPr>
          <a:xfrm>
            <a:off x="179388" y="1628775"/>
            <a:ext cx="4464050" cy="4525963"/>
          </a:xfrm>
        </p:spPr>
        <p:txBody>
          <a:bodyPr/>
          <a:lstStyle/>
          <a:p>
            <a:pPr eaLnBrk="1" hangingPunct="1">
              <a:lnSpc>
                <a:spcPct val="90000"/>
              </a:lnSpc>
              <a:spcBef>
                <a:spcPct val="50000"/>
              </a:spcBef>
              <a:buFontTx/>
              <a:buNone/>
            </a:pPr>
            <a:r>
              <a:rPr lang="ru-RU" sz="2400" smtClean="0"/>
              <a:t>    «Медвежье ухо» хорошо защищено от перегрева сильно ветвящимися светлыми волосками. Они действуют как шерсть на ухе медведя, сохраняя температуру. Кроме того, светлые, немного серебристые волоски отражают солнечный свет и растение нагревается не так сильно.</a:t>
            </a:r>
            <a:r>
              <a:rPr lang="ru-RU" smtClean="0"/>
              <a:t> </a:t>
            </a:r>
          </a:p>
        </p:txBody>
      </p:sp>
      <p:pic>
        <p:nvPicPr>
          <p:cNvPr id="21508" name="Picture 6" descr="post-105-1250491389"/>
          <p:cNvPicPr>
            <a:picLocks noChangeAspect="1" noChangeArrowheads="1"/>
          </p:cNvPicPr>
          <p:nvPr/>
        </p:nvPicPr>
        <p:blipFill>
          <a:blip r:embed="rId3" cstate="print"/>
          <a:srcRect/>
          <a:stretch>
            <a:fillRect/>
          </a:stretch>
        </p:blipFill>
        <p:spPr bwMode="auto">
          <a:xfrm>
            <a:off x="4787900" y="1341438"/>
            <a:ext cx="3751263" cy="4872037"/>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179388" y="692150"/>
            <a:ext cx="3565525" cy="5545138"/>
          </a:xfrm>
        </p:spPr>
        <p:txBody>
          <a:bodyPr/>
          <a:lstStyle/>
          <a:p>
            <a:pPr eaLnBrk="1" hangingPunct="1">
              <a:lnSpc>
                <a:spcPct val="90000"/>
              </a:lnSpc>
              <a:spcBef>
                <a:spcPct val="50000"/>
              </a:spcBef>
              <a:buFontTx/>
              <a:buNone/>
            </a:pPr>
            <a:r>
              <a:rPr lang="ru-RU" smtClean="0"/>
              <a:t>   </a:t>
            </a:r>
            <a:r>
              <a:rPr lang="ru-RU" sz="2400" smtClean="0"/>
              <a:t>Белые стволы эвкалипта так же отражают жаркие солнечные лучи. Эвкалипт относится к  пирофитам (от греческого «</a:t>
            </a:r>
            <a:r>
              <a:rPr lang="en-US" sz="2400" smtClean="0"/>
              <a:t>pro</a:t>
            </a:r>
            <a:r>
              <a:rPr lang="ru-RU" sz="2400" smtClean="0"/>
              <a:t>» - огонь), растениям, которые не только тепло и огнеупорны, но и находятся в некой зависимости от огня. Например, не могут размножаться в отсутствие пожаров</a:t>
            </a:r>
          </a:p>
        </p:txBody>
      </p:sp>
      <p:pic>
        <p:nvPicPr>
          <p:cNvPr id="22531" name="Picture 5" descr="Picture 021"/>
          <p:cNvPicPr>
            <a:picLocks noChangeAspect="1" noChangeArrowheads="1"/>
          </p:cNvPicPr>
          <p:nvPr/>
        </p:nvPicPr>
        <p:blipFill>
          <a:blip r:embed="rId3" cstate="print"/>
          <a:srcRect/>
          <a:stretch>
            <a:fillRect/>
          </a:stretch>
        </p:blipFill>
        <p:spPr bwMode="auto">
          <a:xfrm>
            <a:off x="4140200" y="260350"/>
            <a:ext cx="4752975" cy="6335713"/>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4140200" y="260350"/>
            <a:ext cx="5003800" cy="6408738"/>
          </a:xfrm>
        </p:spPr>
        <p:txBody>
          <a:bodyPr/>
          <a:lstStyle/>
          <a:p>
            <a:pPr eaLnBrk="1" hangingPunct="1">
              <a:lnSpc>
                <a:spcPct val="90000"/>
              </a:lnSpc>
            </a:pPr>
            <a:r>
              <a:rPr lang="ru-RU" sz="2400" smtClean="0"/>
              <a:t>Они сами способствуют воспламенению, выделяя горючие эфирные масла. На жарком солнце специальные видоизмененные листья эвкалиптов возгораются и уже через несколько минут полыхает огромный участок леса. Погибают все конкуренты эвкалиптов по экологической нише. Однако огонь нисколько не вредит пирофитам. Эфирные масла при горении дают больше света, чем тепла. Плоды некоторых видов эвкалипта трескаются ТОЛЬКО во время пожаров.</a:t>
            </a:r>
          </a:p>
        </p:txBody>
      </p:sp>
      <p:pic>
        <p:nvPicPr>
          <p:cNvPr id="23555" name="Picture 6" descr="Eucalyptus_tree"/>
          <p:cNvPicPr>
            <a:picLocks noChangeAspect="1" noChangeArrowheads="1"/>
          </p:cNvPicPr>
          <p:nvPr/>
        </p:nvPicPr>
        <p:blipFill>
          <a:blip r:embed="rId3" cstate="print"/>
          <a:srcRect/>
          <a:stretch>
            <a:fillRect/>
          </a:stretch>
        </p:blipFill>
        <p:spPr bwMode="auto">
          <a:xfrm>
            <a:off x="900113" y="333375"/>
            <a:ext cx="3457575" cy="4608513"/>
          </a:xfrm>
          <a:prstGeom prst="rect">
            <a:avLst/>
          </a:prstGeom>
          <a:noFill/>
          <a:ln w="9525">
            <a:noFill/>
            <a:miter lim="800000"/>
            <a:headEnd/>
            <a:tailEnd/>
          </a:ln>
        </p:spPr>
      </p:pic>
      <p:pic>
        <p:nvPicPr>
          <p:cNvPr id="23556" name="Picture 5" descr="6119"/>
          <p:cNvPicPr>
            <a:picLocks noChangeAspect="1" noChangeArrowheads="1"/>
          </p:cNvPicPr>
          <p:nvPr/>
        </p:nvPicPr>
        <p:blipFill>
          <a:blip r:embed="rId4" cstate="print"/>
          <a:srcRect/>
          <a:stretch>
            <a:fillRect/>
          </a:stretch>
        </p:blipFill>
        <p:spPr bwMode="auto">
          <a:xfrm>
            <a:off x="323850" y="4221163"/>
            <a:ext cx="2376488" cy="23764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ru-RU"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ru-RU" sz="2400" b="0" i="0" u="none" strike="noStrike" cap="none" normalizeH="0" baseline="0" smtClean="0">
            <a:ln>
              <a:noFill/>
            </a:ln>
            <a:solidFill>
              <a:schemeClr val="tx1"/>
            </a:solidFill>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1143</TotalTime>
  <Words>784</Words>
  <Application>Microsoft Office PowerPoint</Application>
  <PresentationFormat>Экран (4:3)</PresentationFormat>
  <Paragraphs>49</Paragraphs>
  <Slides>22</Slides>
  <Notes>22</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Оформление по умолчанию</vt:lpstr>
      <vt:lpstr>Адаптация растений к высоким температурам</vt:lpstr>
      <vt:lpstr>Слайд 2</vt:lpstr>
      <vt:lpstr>Слайд 3</vt:lpstr>
      <vt:lpstr>Слайд 4</vt:lpstr>
      <vt:lpstr>1. Приспособились на клеточном уровне к высоким температурам </vt:lpstr>
      <vt:lpstr>Слайд 6</vt:lpstr>
      <vt:lpstr>2.1 Научились добывать и экономить влагу (организменный уровень)</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2.2 Впадают в состояние анабиоза </vt:lpstr>
      <vt:lpstr>2.3 Поворачивают листья от солнечных лучей</vt:lpstr>
      <vt:lpstr>2.4 Отражают солнечные лучи</vt:lpstr>
      <vt:lpstr>Слайд 21</vt:lpstr>
      <vt:lpstr>Слайд 22</vt:lpstr>
    </vt:vector>
  </TitlesOfParts>
  <Company>MPEI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Адаптация растений к высоким температурам.</dc:title>
  <dc:creator>www</dc:creator>
  <cp:lastModifiedBy>Николай</cp:lastModifiedBy>
  <cp:revision>121</cp:revision>
  <dcterms:created xsi:type="dcterms:W3CDTF">2009-12-14T12:37:00Z</dcterms:created>
  <dcterms:modified xsi:type="dcterms:W3CDTF">2013-01-05T08:54:03Z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000800ba1b0000000000010250300207f7000400038000</vt:lpwstr>
  </property>
</Properties>
</file>