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6" r:id="rId3"/>
    <p:sldId id="276" r:id="rId4"/>
    <p:sldId id="286" r:id="rId5"/>
    <p:sldId id="266" r:id="rId6"/>
    <p:sldId id="317" r:id="rId7"/>
    <p:sldId id="277" r:id="rId8"/>
    <p:sldId id="298" r:id="rId9"/>
    <p:sldId id="299" r:id="rId10"/>
    <p:sldId id="296" r:id="rId11"/>
    <p:sldId id="284" r:id="rId12"/>
    <p:sldId id="288" r:id="rId13"/>
    <p:sldId id="302" r:id="rId14"/>
    <p:sldId id="265" r:id="rId15"/>
    <p:sldId id="304" r:id="rId16"/>
    <p:sldId id="306" r:id="rId17"/>
    <p:sldId id="308" r:id="rId18"/>
    <p:sldId id="274" r:id="rId19"/>
    <p:sldId id="31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2B04"/>
    <a:srgbClr val="AC5546"/>
    <a:srgbClr val="D20404"/>
    <a:srgbClr val="D0990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527D2-ED48-4C67-A1A3-CE1AA7404119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71E1C-DF63-439F-BEE9-672F3796E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Радужная</a:t>
            </a:r>
            <a:r>
              <a:rPr lang="ru-RU" baseline="0" dirty="0" smtClean="0"/>
              <a:t> оболочка «активна», обеспечивает переход к слайду 4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771E1C-DF63-439F-BEE9-672F3796E4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771E1C-DF63-439F-BEE9-672F3796E4E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Изображение сетчатки «активно», обеспечивает переход к слайду 9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771E1C-DF63-439F-BEE9-672F3796E4E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слайде «активна» стрелка зрачок, обеспечивает переход к 11 слайду. Перевернутое</a:t>
            </a:r>
            <a:r>
              <a:rPr lang="ru-RU" baseline="0" dirty="0" smtClean="0"/>
              <a:t> изображение на сетчатке позволяет перейти к слайду 12.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771E1C-DF63-439F-BEE9-672F3796E4E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0CD3C-9AAC-407C-8C97-95C968D24977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A5A00-A6F9-4E3D-A371-129BC5482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hat-this.ru/people/five_human_senses/eye.php" TargetMode="External"/><Relationship Id="rId3" Type="http://schemas.openxmlformats.org/officeDocument/2006/relationships/hyperlink" Target="http://forum.omskmama.ru/viewtopic.php?t=30355" TargetMode="External"/><Relationship Id="rId7" Type="http://schemas.openxmlformats.org/officeDocument/2006/relationships/hyperlink" Target="http://www.sciteclibrary.ru/rus/catalog/pages/10758.html" TargetMode="External"/><Relationship Id="rId2" Type="http://schemas.openxmlformats.org/officeDocument/2006/relationships/hyperlink" Target="http://www.inauka.ru/science/article8124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limp.yaroslavl.ru/HTML_Eye_INFO/Eye_info_Function.html" TargetMode="External"/><Relationship Id="rId5" Type="http://schemas.openxmlformats.org/officeDocument/2006/relationships/hyperlink" Target="http://zp.shary.ua/advices?page=49" TargetMode="External"/><Relationship Id="rId4" Type="http://schemas.openxmlformats.org/officeDocument/2006/relationships/hyperlink" Target="http://medical-faq.ru/2011/05/glaznoe_yabloko/" TargetMode="External"/><Relationship Id="rId9" Type="http://schemas.openxmlformats.org/officeDocument/2006/relationships/hyperlink" Target="http://www.personaclinic.ru/info/information/anatom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luts.ucoz.ru/_ld/3/63173155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1610307" y="0"/>
            <a:ext cx="7533694" cy="67587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4286256"/>
            <a:ext cx="5730992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Зрительный</a:t>
            </a:r>
          </a:p>
          <a:p>
            <a:pPr algn="ctr"/>
            <a:r>
              <a:rPr lang="ru-RU" sz="60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 анализатор</a:t>
            </a:r>
            <a:endParaRPr lang="ru-RU" sz="6000" b="1" cap="all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143636" y="5715016"/>
            <a:ext cx="3000364" cy="11429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Автор Медведева С.И.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учитель биологии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высшей категории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МОУ СОШ № 3 г.Ельни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Смоленской области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1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>
          <a:xfrm>
            <a:off x="0" y="-1"/>
            <a:ext cx="9144000" cy="3021419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14348" y="3357562"/>
            <a:ext cx="7786711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    Через 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зрительный анализатор человек получает основное количество информации. Окружающие нас предметы и явления, наше собственное тело мы воспринимаем прежде всего с помощью зрения. </a:t>
            </a:r>
            <a:endParaRPr lang="ru-RU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   </a:t>
            </a:r>
          </a:p>
          <a:p>
            <a:pPr algn="just"/>
            <a:r>
              <a:rPr lang="ru-RU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Благодаря 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зрению мы обучаемся многим бытовым и трудовым навыкам, обучаемся выполнению определенных правил поведения. </a:t>
            </a:r>
            <a:endParaRPr lang="ru-RU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  </a:t>
            </a:r>
          </a:p>
          <a:p>
            <a:pPr algn="just"/>
            <a:r>
              <a:rPr lang="ru-RU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 В 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познании внешнего мира для человека зрение играет первостепенную роль.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До 90% информации мы получаем через зрительный сенсорный канал.  </a:t>
            </a:r>
            <a:endParaRPr lang="ru-RU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2285992"/>
            <a:ext cx="53858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cap="all" dirty="0">
                <a:ln w="900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Значение </a:t>
            </a:r>
            <a:r>
              <a:rPr lang="ru-RU" sz="4000" b="1" cap="all" dirty="0" smtClean="0">
                <a:ln w="900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зрения </a:t>
            </a:r>
            <a:endParaRPr lang="ru-RU" sz="4000" b="1" cap="all" dirty="0">
              <a:ln w="900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5786" y="357166"/>
            <a:ext cx="76464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Внешнее строение глаза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214282" y="1214422"/>
            <a:ext cx="8572560" cy="5472541"/>
            <a:chOff x="428596" y="1844643"/>
            <a:chExt cx="7945328" cy="4811209"/>
          </a:xfrm>
        </p:grpSpPr>
        <p:pic>
          <p:nvPicPr>
            <p:cNvPr id="4" name="Picture 10" descr="http://www.stanprokopenko.com/blog/images/draweyes/eye-part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42989" y="1844643"/>
              <a:ext cx="6854476" cy="4703337"/>
            </a:xfrm>
            <a:prstGeom prst="rect">
              <a:avLst/>
            </a:prstGeom>
            <a:noFill/>
          </p:spPr>
        </p:pic>
        <p:cxnSp>
          <p:nvCxnSpPr>
            <p:cNvPr id="9" name="Прямая соединительная линия 8"/>
            <p:cNvCxnSpPr/>
            <p:nvPr/>
          </p:nvCxnSpPr>
          <p:spPr>
            <a:xfrm>
              <a:off x="3571868" y="2428868"/>
              <a:ext cx="857256" cy="5715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28926" y="2000240"/>
              <a:ext cx="1214446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бровь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86225" y="3414769"/>
              <a:ext cx="1787699" cy="3247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верхнее веко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00892" y="4143380"/>
              <a:ext cx="1000132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склера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9388" y="5429264"/>
              <a:ext cx="1613481" cy="3247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нижнее веко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>
              <a:hlinkClick r:id="rId4" action="ppaction://hlinksldjump"/>
            </p:cNvPr>
            <p:cNvSpPr txBox="1"/>
            <p:nvPr/>
          </p:nvSpPr>
          <p:spPr>
            <a:xfrm>
              <a:off x="2428860" y="6286520"/>
              <a:ext cx="2571768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радужная оболочка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28662" y="3643314"/>
              <a:ext cx="1143008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зрачок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8596" y="4572008"/>
              <a:ext cx="135735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роговица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71538" y="5500702"/>
              <a:ext cx="1714512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третье веко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357158" y="1785926"/>
            <a:ext cx="8286808" cy="4429156"/>
            <a:chOff x="500034" y="1785926"/>
            <a:chExt cx="8286808" cy="4429156"/>
          </a:xfrm>
        </p:grpSpPr>
        <p:pic>
          <p:nvPicPr>
            <p:cNvPr id="59394" name="Picture 2" descr="http://www.optikapro.ru/media/tutti-one-day-palitr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034" y="1785926"/>
              <a:ext cx="8286808" cy="4429156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1857356" y="3500438"/>
              <a:ext cx="766557" cy="338554"/>
            </a:xfrm>
            <a:prstGeom prst="rect">
              <a:avLst/>
            </a:prstGeom>
            <a:solidFill>
              <a:srgbClr val="D0990E"/>
            </a:solidFill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Arial" pitchFamily="34" charset="0"/>
                  <a:cs typeface="Arial" pitchFamily="34" charset="0"/>
                </a:rPr>
                <a:t>карие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786446" y="3500438"/>
              <a:ext cx="1051313" cy="338554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Arial" pitchFamily="34" charset="0"/>
                  <a:cs typeface="Arial" pitchFamily="34" charset="0"/>
                </a:rPr>
                <a:t>зеленые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43042" y="5643578"/>
              <a:ext cx="1042978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ru-RU" sz="1600" b="1" dirty="0" err="1" smtClean="0">
                  <a:latin typeface="Arial" pitchFamily="34" charset="0"/>
                  <a:cs typeface="Arial" pitchFamily="34" charset="0"/>
                </a:rPr>
                <a:t>голубые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00760" y="5643578"/>
              <a:ext cx="825867" cy="33855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Arial" pitchFamily="34" charset="0"/>
                  <a:cs typeface="Arial" pitchFamily="34" charset="0"/>
                </a:rPr>
                <a:t>серые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00034" y="500042"/>
            <a:ext cx="80758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Радужная оболочка глаза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8501090" y="6429396"/>
            <a:ext cx="642910" cy="42860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Расположение слезной железы и носослезного протока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1714480" y="1357298"/>
            <a:ext cx="5786478" cy="519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14480" y="214290"/>
            <a:ext cx="53732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Слезный аппарат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785918" y="2000240"/>
            <a:ext cx="857256" cy="214314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3857620" y="3786190"/>
            <a:ext cx="1143008" cy="571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00232" y="4143380"/>
            <a:ext cx="1813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Носослезный 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канал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34" y="1643050"/>
            <a:ext cx="1140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Слезная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железа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2500" t="4310" r="6562" b="3735"/>
          <a:stretch>
            <a:fillRect/>
          </a:stretch>
        </p:blipFill>
        <p:spPr bwMode="auto">
          <a:xfrm>
            <a:off x="1285852" y="1714488"/>
            <a:ext cx="692948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282" y="1928802"/>
            <a:ext cx="1779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Глазное яблоко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5716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Положение глазного яблока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0800000">
            <a:off x="1571604" y="2357430"/>
            <a:ext cx="1214446" cy="571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4286248" y="2285992"/>
            <a:ext cx="2214578" cy="1643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893471" y="2035959"/>
            <a:ext cx="1357322" cy="12858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0800000" flipV="1">
            <a:off x="4286248" y="2000240"/>
            <a:ext cx="1928826" cy="3571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29322" y="1428736"/>
            <a:ext cx="2461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Мышцы, приводящие 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в движение 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глазное яблоко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43768" y="5214950"/>
            <a:ext cx="1561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Глазной нерв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10800000">
            <a:off x="5500694" y="3571876"/>
            <a:ext cx="2286016" cy="15716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Группа 45"/>
          <p:cNvGrpSpPr/>
          <p:nvPr/>
        </p:nvGrpSpPr>
        <p:grpSpPr>
          <a:xfrm>
            <a:off x="4643438" y="1928802"/>
            <a:ext cx="3974551" cy="3857652"/>
            <a:chOff x="4643438" y="1928802"/>
            <a:chExt cx="3974551" cy="3857652"/>
          </a:xfrm>
        </p:grpSpPr>
        <p:pic>
          <p:nvPicPr>
            <p:cNvPr id="4" name="Picture 4" descr="http://3.bp.blogspot.com/_uMyIdl_4lnQ/S8QkcJYMLyI/AAAAAAAAANs/m8Pxo_z0YQs/s1600/Ey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3438" y="1928802"/>
              <a:ext cx="3974551" cy="385765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</p:pic>
        <p:sp>
          <p:nvSpPr>
            <p:cNvPr id="45" name="Прямоугольник 44"/>
            <p:cNvSpPr/>
            <p:nvPr/>
          </p:nvSpPr>
          <p:spPr>
            <a:xfrm>
              <a:off x="7429520" y="5643578"/>
              <a:ext cx="1071570" cy="14287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Picture 8" descr="http://www.sciencephoto.com/images/showFullWatermarked.html/F0022637-Structure_of_the_eye-SPL.jpg?id=7000226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857364"/>
            <a:ext cx="3672616" cy="4000528"/>
          </a:xfrm>
          <a:prstGeom prst="rect">
            <a:avLst/>
          </a:prstGeom>
          <a:noFill/>
        </p:spPr>
      </p:pic>
      <p:cxnSp>
        <p:nvCxnSpPr>
          <p:cNvPr id="8" name="Прямая соединительная линия 7"/>
          <p:cNvCxnSpPr/>
          <p:nvPr/>
        </p:nvCxnSpPr>
        <p:spPr>
          <a:xfrm rot="16200000" flipH="1">
            <a:off x="857224" y="2000240"/>
            <a:ext cx="571504" cy="571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571472" y="2857496"/>
            <a:ext cx="642942" cy="6429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2285984" y="5286388"/>
            <a:ext cx="1071570" cy="3571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892943" y="5250669"/>
            <a:ext cx="1071570" cy="571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607191" y="4321975"/>
            <a:ext cx="857256" cy="785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>
            <a:off x="4286248" y="2500306"/>
            <a:ext cx="1500198" cy="100013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7250925" y="2107397"/>
            <a:ext cx="1285884" cy="50006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6607983" y="5607859"/>
            <a:ext cx="785818" cy="1588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28794" y="357166"/>
            <a:ext cx="48524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строение глаза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2844" y="1643050"/>
            <a:ext cx="883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склера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2500306"/>
            <a:ext cx="1138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роговица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0" y="5143512"/>
            <a:ext cx="867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зрачок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1472" y="6072206"/>
            <a:ext cx="1034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радужка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28794" y="6072206"/>
            <a:ext cx="14063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сосудистая 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оболочка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992" y="2143116"/>
            <a:ext cx="1217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хрусталик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29322" y="6000768"/>
            <a:ext cx="2140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стекловидное тело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715272" y="1285860"/>
            <a:ext cx="10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сетчатка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sciam.ru/2009/6/img/see2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0" y="1857364"/>
            <a:ext cx="5811663" cy="4338596"/>
          </a:xfrm>
          <a:prstGeom prst="rect">
            <a:avLst/>
          </a:prstGeom>
          <a:noFill/>
        </p:spPr>
      </p:pic>
      <p:pic>
        <p:nvPicPr>
          <p:cNvPr id="3" name="Picture 4" descr="http://www.retina.ru/otsloyka/retina.rod.cone.jpg"/>
          <p:cNvPicPr>
            <a:picLocks noChangeAspect="1" noChangeArrowheads="1"/>
          </p:cNvPicPr>
          <p:nvPr/>
        </p:nvPicPr>
        <p:blipFill>
          <a:blip r:embed="rId5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429388" y="1785926"/>
            <a:ext cx="2304939" cy="3429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57356" y="357166"/>
            <a:ext cx="4751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сетчатка глаза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5286388"/>
            <a:ext cx="1643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Палочки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125 миллионов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572396" y="5286388"/>
            <a:ext cx="15716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Колбочки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7 миллионов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2214546" y="2143116"/>
            <a:ext cx="928694" cy="7858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86050" y="1714488"/>
            <a:ext cx="1000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Слепое пятно</a:t>
            </a:r>
            <a:endParaRPr lang="ru-RU" sz="1200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1.gstatic.com/images?q=tbn:ANd9GcSTaK2E43XuRuf2Twdp3KuuHSK-_JnApTOhaToG1nUpPe7lOrF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214422"/>
            <a:ext cx="4619625" cy="3629025"/>
          </a:xfrm>
          <a:prstGeom prst="rect">
            <a:avLst/>
          </a:prstGeom>
          <a:noFill/>
        </p:spPr>
      </p:pic>
      <p:pic>
        <p:nvPicPr>
          <p:cNvPr id="3" name="Picture 2" descr="ВИД ВНУТРЕННЕЙ ПОВЕРХНОСТИ СЕТЧАТКИ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1500174"/>
            <a:ext cx="3808195" cy="235745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6248" y="5072074"/>
            <a:ext cx="46267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   На фотографии, полученной с помощью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сканирующего электронного микроскопа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видны колбочки (фиолетовые) и палочки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(серые), выстилающие поверхность сетчатки.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4214818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   Сетчатку пронизывает сложная сеть кровеносных сосудов.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8501090" y="6336792"/>
            <a:ext cx="642910" cy="52120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04"/>
            <a:ext cx="8291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Оптическая система глаза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42844" y="1714488"/>
            <a:ext cx="8786842" cy="4071966"/>
            <a:chOff x="285720" y="1714488"/>
            <a:chExt cx="8501122" cy="3929090"/>
          </a:xfrm>
        </p:grpSpPr>
        <p:pic>
          <p:nvPicPr>
            <p:cNvPr id="3" name="Picture 4" descr="http://www.what-this.ru/assets/images/eye2.jp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357158" y="1785926"/>
              <a:ext cx="8429684" cy="3857652"/>
            </a:xfrm>
            <a:prstGeom prst="rect">
              <a:avLst/>
            </a:prstGeom>
            <a:noFill/>
          </p:spPr>
        </p:pic>
        <p:sp>
          <p:nvSpPr>
            <p:cNvPr id="4" name="Прямоугольник 3"/>
            <p:cNvSpPr/>
            <p:nvPr/>
          </p:nvSpPr>
          <p:spPr>
            <a:xfrm>
              <a:off x="285720" y="1714488"/>
              <a:ext cx="2286016" cy="571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7" name="Прямая со стрелкой 6"/>
          <p:cNvCxnSpPr/>
          <p:nvPr/>
        </p:nvCxnSpPr>
        <p:spPr>
          <a:xfrm rot="10800000" flipV="1">
            <a:off x="6858016" y="3786190"/>
            <a:ext cx="785818" cy="71438"/>
          </a:xfrm>
          <a:prstGeom prst="straightConnector1">
            <a:avLst/>
          </a:prstGeom>
          <a:ln w="28575">
            <a:solidFill>
              <a:srgbClr val="8E2B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5607851" y="4750603"/>
            <a:ext cx="1714512" cy="642942"/>
          </a:xfrm>
          <a:prstGeom prst="straightConnector1">
            <a:avLst/>
          </a:prstGeom>
          <a:ln w="28575">
            <a:solidFill>
              <a:srgbClr val="8E2B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43834" y="3571876"/>
            <a:ext cx="13452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 Narrow" pitchFamily="34" charset="0"/>
              </a:rPr>
              <a:t>Желтое пятно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43570" y="5857892"/>
            <a:ext cx="1334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 Narrow" pitchFamily="34" charset="0"/>
              </a:rPr>
              <a:t>Слепое пятно</a:t>
            </a:r>
            <a:endParaRPr lang="ru-RU" sz="1600" b="1" dirty="0">
              <a:latin typeface="Arial Narrow" pitchFamily="34" charset="0"/>
            </a:endParaRPr>
          </a:p>
        </p:txBody>
      </p:sp>
      <p:cxnSp>
        <p:nvCxnSpPr>
          <p:cNvPr id="17" name="Прямая со стрелкой 16">
            <a:hlinkClick r:id="rId4" action="ppaction://hlinksldjump"/>
          </p:cNvPr>
          <p:cNvCxnSpPr/>
          <p:nvPr/>
        </p:nvCxnSpPr>
        <p:spPr>
          <a:xfrm rot="5400000">
            <a:off x="3107521" y="3821909"/>
            <a:ext cx="785818" cy="1588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hlinkClick r:id="rId5" action="ppaction://hlinksldjump"/>
          </p:cNvPr>
          <p:cNvCxnSpPr/>
          <p:nvPr/>
        </p:nvCxnSpPr>
        <p:spPr>
          <a:xfrm rot="16200000" flipH="1">
            <a:off x="3393273" y="2750339"/>
            <a:ext cx="1428760" cy="500066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hlinkClick r:id="rId6" action="ppaction://hlinksldjump"/>
          </p:cNvPr>
          <p:cNvSpPr/>
          <p:nvPr/>
        </p:nvSpPr>
        <p:spPr>
          <a:xfrm>
            <a:off x="6572264" y="3571876"/>
            <a:ext cx="214314" cy="57150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Новый рисунок (471x117, 136 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4255664" cy="2286016"/>
          </a:xfrm>
          <a:prstGeom prst="rect">
            <a:avLst/>
          </a:prstGeom>
          <a:noFill/>
        </p:spPr>
      </p:pic>
      <p:pic>
        <p:nvPicPr>
          <p:cNvPr id="8" name="Picture 8" descr="Новый рисунок (471x117, 136 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929066"/>
            <a:ext cx="4423659" cy="234042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57158" y="428604"/>
            <a:ext cx="85477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Изменение просвета зрачка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8501090" y="6357958"/>
            <a:ext cx="642910" cy="50004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echnicamolodezhi.ru/rubriki_tm/instman/glaz_12_2009_02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57158" y="2000240"/>
            <a:ext cx="8542020" cy="421484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28728" y="357166"/>
            <a:ext cx="65325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Изменение кривизны</a:t>
            </a: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хрусталика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857356" y="2714620"/>
            <a:ext cx="1143008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643570" y="2857496"/>
            <a:ext cx="107157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Управляющая кнопка: назад 7">
            <a:hlinkClick r:id="rId3" action="ppaction://hlinksldjump" highlightClick="1"/>
          </p:cNvPr>
          <p:cNvSpPr/>
          <p:nvPr/>
        </p:nvSpPr>
        <p:spPr>
          <a:xfrm>
            <a:off x="8501090" y="6387088"/>
            <a:ext cx="642910" cy="4709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remlin-vision.ru/images/upload/1260/ru/presbiop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143116"/>
            <a:ext cx="6286544" cy="43271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357166"/>
            <a:ext cx="79895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Формирование изображения</a:t>
            </a:r>
          </a:p>
          <a:p>
            <a:pPr algn="just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                на сетчатке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571604" y="3214686"/>
            <a:ext cx="5214974" cy="157163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1571604" y="3786190"/>
            <a:ext cx="5214974" cy="150019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5" name="Picture 9" descr="U09_0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lum bright="-20000" contrast="40000"/>
          </a:blip>
          <a:srcRect l="2754" t="13105" r="6070" b="14255"/>
          <a:stretch>
            <a:fillRect/>
          </a:stretch>
        </p:blipFill>
        <p:spPr>
          <a:xfrm>
            <a:off x="4572000" y="2143116"/>
            <a:ext cx="4466738" cy="3571900"/>
          </a:xfrm>
          <a:noFill/>
          <a:ln/>
        </p:spPr>
      </p:pic>
      <p:sp>
        <p:nvSpPr>
          <p:cNvPr id="8602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143116"/>
            <a:ext cx="4214842" cy="3500462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Зрительный анализатор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состоит из трех частей:</a:t>
            </a:r>
          </a:p>
          <a:p>
            <a:pPr lvl="1"/>
            <a:r>
              <a:rPr lang="ru-RU" sz="2000" b="1" dirty="0">
                <a:latin typeface="Arial" pitchFamily="34" charset="0"/>
                <a:cs typeface="Arial" pitchFamily="34" charset="0"/>
              </a:rPr>
              <a:t>рецепторы сетчатки глаза,</a:t>
            </a:r>
          </a:p>
          <a:p>
            <a:pPr lvl="1"/>
            <a:r>
              <a:rPr lang="ru-RU" sz="2000" b="1" dirty="0">
                <a:latin typeface="Arial" pitchFamily="34" charset="0"/>
                <a:cs typeface="Arial" pitchFamily="34" charset="0"/>
              </a:rPr>
              <a:t>зрительный нерв,</a:t>
            </a:r>
          </a:p>
          <a:p>
            <a:pPr lvl="1"/>
            <a:r>
              <a:rPr lang="ru-RU" sz="2000" b="1" dirty="0">
                <a:latin typeface="Arial" pitchFamily="34" charset="0"/>
                <a:cs typeface="Arial" pitchFamily="34" charset="0"/>
              </a:rPr>
              <a:t>зрительная зона коры больших полушарий головного мозга.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500042"/>
            <a:ext cx="7534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Зрительный анализатор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4876" y="5357826"/>
            <a:ext cx="137428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Рецепторы 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сетчатки 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3438" y="2143116"/>
            <a:ext cx="200728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Зрительный нерв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524273">
            <a:off x="8107515" y="4636243"/>
            <a:ext cx="339962" cy="1148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286644" y="1928802"/>
            <a:ext cx="1393330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Зрительная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зона коры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ятно 1 16"/>
          <p:cNvSpPr/>
          <p:nvPr/>
        </p:nvSpPr>
        <p:spPr>
          <a:xfrm>
            <a:off x="6357950" y="3857628"/>
            <a:ext cx="214314" cy="357190"/>
          </a:xfrm>
          <a:prstGeom prst="irregularSeal1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6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33526E-6 C 0.00851 -0.0007 0.01719 -0.00093 0.0257 -0.00209 C 0.03351 -0.00324 0.03681 -0.01157 0.04358 -0.01526 C 0.04792 -0.01781 0.05764 -0.01896 0.06146 -0.01966 C 0.06337 -0.02104 0.06528 -0.02289 0.06737 -0.02405 C 0.06928 -0.02498 0.07153 -0.02498 0.07327 -0.02613 C 0.08073 -0.03099 0.08594 -0.03839 0.09306 -0.0437 C 0.09844 -0.05249 0.10296 -0.05365 0.11094 -0.05896 C 0.12796 -0.07029 0.11615 -0.06636 0.13282 -0.06983 C 0.13525 -0.07122 0.13768 -0.07376 0.14063 -0.07422 C 0.15556 -0.07677 0.14462 -0.05249 0.14063 -0.04578 C 0.13803 -0.03723 0.12969 -0.02983 0.12483 -0.02174 C 0.12362 -0.01966 0.12257 -0.01711 0.12084 -0.01526 C 0.11893 -0.01318 0.11216 -0.00925 0.11494 -0.00879 C 0.12553 -0.00694 0.13612 -0.01018 0.14671 -0.01087 C 0.16667 -0.0155 0.18612 -0.02197 0.20608 -0.02613 C 0.21719 -0.03446 0.23351 -0.02891 0.24184 -0.037 " pathEditMode="relative" rAng="0" ptsTypes="ffffffffffffffff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" y="-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6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6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 animBg="1"/>
      <p:bldP spid="17" grpId="2" animBg="1"/>
      <p:bldP spid="17" grpId="3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63355"/>
          <p:cNvPicPr>
            <a:picLocks noChangeAspect="1" noChangeArrowheads="1" noCrop="1"/>
          </p:cNvPicPr>
          <p:nvPr/>
        </p:nvPicPr>
        <p:blipFill>
          <a:blip r:embed="rId2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2500299" y="1716542"/>
            <a:ext cx="3929090" cy="4784291"/>
          </a:xfrm>
          <a:prstGeom prst="roundRect">
            <a:avLst>
              <a:gd name="adj" fmla="val 16667"/>
            </a:avLst>
          </a:prstGeom>
          <a:ln w="38100">
            <a:solidFill>
              <a:schemeClr val="tx2">
                <a:lumMod val="40000"/>
                <a:lumOff val="6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785786" y="285728"/>
            <a:ext cx="72841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Корковая часть </a:t>
            </a:r>
          </a:p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Зрительного анализатора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500042"/>
            <a:ext cx="67245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Бинокулярное зрение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143504" y="1357298"/>
            <a:ext cx="323627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Равнобедренный треугольник 3"/>
          <p:cNvSpPr/>
          <p:nvPr/>
        </p:nvSpPr>
        <p:spPr>
          <a:xfrm>
            <a:off x="5011411" y="2677472"/>
            <a:ext cx="3500462" cy="162021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428728" y="1357298"/>
            <a:ext cx="2990872" cy="299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57158" y="4500570"/>
            <a:ext cx="85011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Благодаря тому, что у нас имеется два глаза, каждый из которых воспринимает предметы под своим углом, а также благодаря мозгу. Сводящему полученное изображение воедино, мы способны воспринимать пространственные объемы. Каждый глаз посылает в головной мозг различные образы. Мозг в свою очередь объединяет оба изображения в единое целое, обладающее тремя измерениями: высотой, шириной и глубиной.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571480"/>
            <a:ext cx="7745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Схема движения взгляда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71612"/>
            <a:ext cx="6715172" cy="441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www.ng.ru/images/2010-10-27/247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785794"/>
            <a:ext cx="6026667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357166"/>
            <a:ext cx="71770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Источники материалов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3929066"/>
            <a:ext cx="7215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1214422"/>
            <a:ext cx="828680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2"/>
              </a:rPr>
              <a:t>http://www.inauka.ru/science/article81245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http://nashol.com/tag/8-klass/Page-8.html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3"/>
              </a:rPr>
              <a:t>http://forum.omskmama.ru/viewtopic.php?t=30355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/>
              <a:t>http://commons.wikimedia.org/wiki/Category:Anatomical_plates_and_drawings_of_the_eyes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hlinkClick r:id="rId4"/>
              </a:rPr>
              <a:t>http://medical-faq.ru/2011/05/glaznoe_yabloko/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hlinkClick r:id="rId5"/>
              </a:rPr>
              <a:t>http://zp.shary.ua/advices?page=49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en-US" dirty="0" smtClean="0">
                <a:hlinkClick r:id="rId6"/>
              </a:rPr>
              <a:t>http://www.olimp.yaroslavl.ru/HTML_Eye_INFO/Eye_info_Function.html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hlinkClick r:id="rId7"/>
              </a:rPr>
              <a:t>http://www.sciteclibrary.ru/rus/catalog/pages/10758.html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   </a:t>
            </a:r>
            <a:r>
              <a:rPr lang="en-US" dirty="0" smtClean="0"/>
              <a:t>http://mai.animalworld.com.ua/news/Akuly-lisheny-cvetovogo-zrenija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hlinkClick r:id="rId8"/>
              </a:rPr>
              <a:t>http://www.what-this.ru/people/five_human_senses/eye.php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hlinkClick r:id="rId9"/>
              </a:rPr>
              <a:t>http://www.personaclinic.ru/info/information/anatomy/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«Виртуальная школа Кирилла и </a:t>
            </a:r>
            <a:r>
              <a:rPr lang="ru-RU" dirty="0" err="1" smtClean="0"/>
              <a:t>Мефодия</a:t>
            </a:r>
            <a:r>
              <a:rPr lang="ru-RU" dirty="0" smtClean="0"/>
              <a:t>. Уроки биологии. Человек и его здоровье» ООО «Кирилл и </a:t>
            </a:r>
            <a:r>
              <a:rPr lang="ru-RU" dirty="0" err="1" smtClean="0"/>
              <a:t>Мефодий</a:t>
            </a:r>
            <a:r>
              <a:rPr lang="ru-RU" dirty="0" smtClean="0"/>
              <a:t>», 2006.</a:t>
            </a:r>
            <a:r>
              <a:rPr lang="en-US" dirty="0" smtClean="0"/>
              <a:t> 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/>
              <a:t>http://my-edu.ru/edu_bio/3_19.html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en-US" dirty="0" smtClean="0"/>
              <a:t>http://oksanavorobyova.ucoz.ru/index/0-28 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/>
              <a:t>http://files.school-collection.edu.ru/dlrstore/1470861a-8c9a-4e0d-90fd-22149c504821/%5BBI8ZD_5-03%5D_%5BIL_02%5D.html</a:t>
            </a:r>
            <a:endParaRPr lang="ru-RU" dirty="0" smtClean="0"/>
          </a:p>
          <a:p>
            <a:pPr marL="342900" indent="-342900"/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</Template>
  <TotalTime>1010</TotalTime>
  <Words>439</Words>
  <Application>Microsoft Office PowerPoint</Application>
  <PresentationFormat>Экран (4:3)</PresentationFormat>
  <Paragraphs>108</Paragraphs>
  <Slides>19</Slides>
  <Notes>4</Notes>
  <HiddenSlides>4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Николай</cp:lastModifiedBy>
  <cp:revision>116</cp:revision>
  <dcterms:created xsi:type="dcterms:W3CDTF">2011-03-20T13:52:27Z</dcterms:created>
  <dcterms:modified xsi:type="dcterms:W3CDTF">2013-01-09T13:02:53Z</dcterms:modified>
</cp:coreProperties>
</file>