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8" r:id="rId3"/>
    <p:sldId id="259" r:id="rId4"/>
    <p:sldId id="260" r:id="rId5"/>
    <p:sldId id="261" r:id="rId6"/>
    <p:sldId id="262" r:id="rId7"/>
    <p:sldId id="279" r:id="rId8"/>
    <p:sldId id="265" r:id="rId9"/>
    <p:sldId id="278" r:id="rId10"/>
    <p:sldId id="268" r:id="rId11"/>
    <p:sldId id="269" r:id="rId12"/>
    <p:sldId id="275" r:id="rId13"/>
    <p:sldId id="270" r:id="rId14"/>
    <p:sldId id="271" r:id="rId15"/>
    <p:sldId id="272" r:id="rId16"/>
    <p:sldId id="273" r:id="rId17"/>
    <p:sldId id="276" r:id="rId18"/>
    <p:sldId id="274" r:id="rId19"/>
    <p:sldId id="267" r:id="rId20"/>
    <p:sldId id="280" r:id="rId2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523368-4342-461F-A1BB-F0ED95FB07AC}" type="datetimeFigureOut">
              <a:rPr lang="ru-RU" smtClean="0"/>
              <a:pPr/>
              <a:t>23.01.2013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1D3B09-7736-4316-A052-A75F8F948C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326954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806073A-78C4-4347-9FB6-F1030C808FE1}" type="slidenum">
              <a:rPr lang="ru-RU"/>
              <a:pPr/>
              <a:t>5</a:t>
            </a:fld>
            <a:endParaRPr lang="ru-RU"/>
          </a:p>
        </p:txBody>
      </p:sp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0275B0-9895-4E9B-93B9-1654D6C9268F}" type="datetimeFigureOut">
              <a:rPr lang="ru-RU"/>
              <a:pPr>
                <a:defRPr/>
              </a:pPr>
              <a:t>23.01.2013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FFD01B-9204-42B9-9E7C-F83C5868F5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C712F3-06F9-4C80-9E93-BB3513D52A8B}" type="datetimeFigureOut">
              <a:rPr lang="ru-RU"/>
              <a:pPr>
                <a:defRPr/>
              </a:pPr>
              <a:t>23.01.2013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054739-CE81-46BC-BF19-B510185D20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3D94D6-32A9-4109-A498-87F6C017F3AA}" type="datetimeFigureOut">
              <a:rPr lang="ru-RU"/>
              <a:pPr>
                <a:defRPr/>
              </a:pPr>
              <a:t>23.01.2013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46291B-5D47-4227-A4D9-CBB61A6E23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B5D468-3DBE-4EB6-A738-F653830B0244}" type="datetimeFigureOut">
              <a:rPr lang="ru-RU"/>
              <a:pPr>
                <a:defRPr/>
              </a:pPr>
              <a:t>23.01.2013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5A2EF4-4797-4B6D-A6ED-35EA767C84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9D412F-0290-4F96-A5C3-A6232A6E4FC0}" type="datetimeFigureOut">
              <a:rPr lang="ru-RU"/>
              <a:pPr>
                <a:defRPr/>
              </a:pPr>
              <a:t>23.01.2013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E91F03-F73F-4EBE-8AE2-E8FEA37341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555507-BF88-4FE7-A0F4-A85D26A3A13D}" type="datetimeFigureOut">
              <a:rPr lang="ru-RU"/>
              <a:pPr>
                <a:defRPr/>
              </a:pPr>
              <a:t>23.01.2013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A7FFA4-44E6-48F5-AF90-7D0C425069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B76B18-6FA8-4A0A-AC98-EAA8168E9EB0}" type="datetimeFigureOut">
              <a:rPr lang="ru-RU"/>
              <a:pPr>
                <a:defRPr/>
              </a:pPr>
              <a:t>23.01.2013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080FE8-1A78-4056-9532-508E4A5265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949EF9-EE36-48D1-BDFE-F7CFA4252CC1}" type="datetimeFigureOut">
              <a:rPr lang="ru-RU"/>
              <a:pPr>
                <a:defRPr/>
              </a:pPr>
              <a:t>23.01.2013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5B6F3C-578B-45A2-9FCF-A1309A9D37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F93B8F-1C7F-49C9-90FF-8EC37D2C6280}" type="datetimeFigureOut">
              <a:rPr lang="ru-RU"/>
              <a:pPr>
                <a:defRPr/>
              </a:pPr>
              <a:t>23.01.2013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CEA1AE-5B5F-488B-8C05-515F2D9D90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6BB764-6552-4C71-98C3-D2CADC5D89AD}" type="datetimeFigureOut">
              <a:rPr lang="ru-RU"/>
              <a:pPr>
                <a:defRPr/>
              </a:pPr>
              <a:t>23.01.2013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C2C342-9CB4-43D7-9C0C-68F5D523C9B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4B7348-39E4-47DE-ABD9-D4D071317BF0}" type="datetimeFigureOut">
              <a:rPr lang="ru-RU"/>
              <a:pPr>
                <a:defRPr/>
              </a:pPr>
              <a:t>23.01.2013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1823BB-543F-4466-8D10-248A4B4EF0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A603AB"/>
            </a:gs>
            <a:gs pos="21001">
              <a:srgbClr val="0819FB"/>
            </a:gs>
            <a:gs pos="35001">
              <a:srgbClr val="1A8D48"/>
            </a:gs>
            <a:gs pos="52000">
              <a:srgbClr val="FFFF00"/>
            </a:gs>
            <a:gs pos="73000">
              <a:srgbClr val="EE3F17"/>
            </a:gs>
            <a:gs pos="88000">
              <a:srgbClr val="E81766"/>
            </a:gs>
            <a:gs pos="100000">
              <a:srgbClr val="A603AB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59F78AC-C664-42F8-B149-836D3A69DA3C}" type="datetimeFigureOut">
              <a:rPr lang="ru-RU"/>
              <a:pPr>
                <a:defRPr/>
              </a:pPr>
              <a:t>23.01.2013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60468C3-E6DB-41C4-9173-F5993A569B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79512" y="188640"/>
            <a:ext cx="8784976" cy="648072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0" y="6596063"/>
            <a:ext cx="107315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sz="1100" dirty="0">
                <a:solidFill>
                  <a:schemeClr val="bg1">
                    <a:lumMod val="65000"/>
                  </a:schemeClr>
                </a:solidFill>
                <a:ea typeface="Calibri" pitchFamily="34" charset="0"/>
                <a:cs typeface="Times New Roman" pitchFamily="18" charset="0"/>
              </a:rPr>
              <a:t>FokinaLida.75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1035" name="Рисунок 8" descr="33.jpg"/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451725" y="333375"/>
            <a:ext cx="1241425" cy="1239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solidFill>
            <a:srgbClr val="00B050"/>
          </a:solidFill>
          <a:ln>
            <a:solidFill>
              <a:schemeClr val="accent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Внутреннее строение земноводных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Учитель биологии МОУ </a:t>
            </a:r>
            <a:r>
              <a:rPr lang="ru-RU" dirty="0" err="1" smtClean="0"/>
              <a:t>Неклюдовская</a:t>
            </a:r>
            <a:r>
              <a:rPr lang="ru-RU" dirty="0" smtClean="0"/>
              <a:t> </a:t>
            </a:r>
            <a:r>
              <a:rPr lang="ru-RU" smtClean="0"/>
              <a:t>СОШ 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smtClean="0"/>
              <a:t>Отряскиной</a:t>
            </a:r>
            <a:r>
              <a:rPr lang="ru-RU" dirty="0" smtClean="0"/>
              <a:t> Т.А.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8313" y="-171450"/>
            <a:ext cx="8229600" cy="1143000"/>
          </a:xfrm>
        </p:spPr>
        <p:txBody>
          <a:bodyPr/>
          <a:lstStyle/>
          <a:p>
            <a:r>
              <a:rPr lang="ru-RU" sz="5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Скелет  лягушки</a:t>
            </a:r>
          </a:p>
        </p:txBody>
      </p:sp>
      <p:pic>
        <p:nvPicPr>
          <p:cNvPr id="45059" name="Picture 3" descr="скелет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650" y="836613"/>
            <a:ext cx="7561263" cy="5734050"/>
          </a:xfrm>
          <a:prstGeom prst="rect">
            <a:avLst/>
          </a:prstGeom>
          <a:noFill/>
        </p:spPr>
      </p:pic>
      <p:sp>
        <p:nvSpPr>
          <p:cNvPr id="45070" name="Line 14"/>
          <p:cNvSpPr>
            <a:spLocks noChangeShapeType="1"/>
          </p:cNvSpPr>
          <p:nvPr/>
        </p:nvSpPr>
        <p:spPr bwMode="auto">
          <a:xfrm flipH="1">
            <a:off x="4500563" y="3284538"/>
            <a:ext cx="2016125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5073" name="Line 17"/>
          <p:cNvSpPr>
            <a:spLocks noChangeShapeType="1"/>
          </p:cNvSpPr>
          <p:nvPr/>
        </p:nvSpPr>
        <p:spPr bwMode="auto">
          <a:xfrm>
            <a:off x="2555875" y="2349500"/>
            <a:ext cx="360363" cy="431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5074" name="Line 18"/>
          <p:cNvSpPr>
            <a:spLocks noChangeShapeType="1"/>
          </p:cNvSpPr>
          <p:nvPr/>
        </p:nvSpPr>
        <p:spPr bwMode="auto">
          <a:xfrm>
            <a:off x="2555875" y="1196975"/>
            <a:ext cx="360363" cy="6477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5077" name="Line 21"/>
          <p:cNvSpPr>
            <a:spLocks noChangeShapeType="1"/>
          </p:cNvSpPr>
          <p:nvPr/>
        </p:nvSpPr>
        <p:spPr bwMode="auto">
          <a:xfrm>
            <a:off x="2484438" y="4005263"/>
            <a:ext cx="1655762" cy="503237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5080" name="Line 24"/>
          <p:cNvSpPr>
            <a:spLocks noChangeShapeType="1"/>
          </p:cNvSpPr>
          <p:nvPr/>
        </p:nvSpPr>
        <p:spPr bwMode="auto">
          <a:xfrm flipH="1" flipV="1">
            <a:off x="6156325" y="5876925"/>
            <a:ext cx="863600" cy="50482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-171450"/>
            <a:ext cx="8229600" cy="1143000"/>
          </a:xfrm>
        </p:spPr>
        <p:txBody>
          <a:bodyPr/>
          <a:lstStyle/>
          <a:p>
            <a:r>
              <a:rPr lang="ru-RU" sz="5400">
                <a:solidFill>
                  <a:schemeClr val="accent2"/>
                </a:solidFill>
                <a:latin typeface="Arial Black" pitchFamily="34" charset="0"/>
              </a:rPr>
              <a:t>Скелет  лягушки</a:t>
            </a:r>
          </a:p>
        </p:txBody>
      </p:sp>
      <p:pic>
        <p:nvPicPr>
          <p:cNvPr id="3076" name="Picture 4" descr="скелет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650" y="836613"/>
            <a:ext cx="7561263" cy="5734050"/>
          </a:xfrm>
          <a:prstGeom prst="rect">
            <a:avLst/>
          </a:prstGeom>
          <a:noFill/>
        </p:spPr>
      </p:pic>
      <p:sp>
        <p:nvSpPr>
          <p:cNvPr id="3077" name="AutoShape 5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588125" y="2781300"/>
            <a:ext cx="2376488" cy="720725"/>
          </a:xfrm>
          <a:prstGeom prst="actionButtonBlank">
            <a:avLst/>
          </a:prstGeom>
          <a:solidFill>
            <a:srgbClr val="33CC33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/>
              <a:t>позвоночник</a:t>
            </a:r>
          </a:p>
        </p:txBody>
      </p:sp>
      <p:sp>
        <p:nvSpPr>
          <p:cNvPr id="3079" name="AutoShape 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948488" y="836613"/>
            <a:ext cx="2016125" cy="720725"/>
          </a:xfrm>
          <a:prstGeom prst="actionButtonBlank">
            <a:avLst/>
          </a:prstGeom>
          <a:solidFill>
            <a:srgbClr val="33CC33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/>
              <a:t>череп</a:t>
            </a:r>
          </a:p>
        </p:txBody>
      </p:sp>
      <p:sp>
        <p:nvSpPr>
          <p:cNvPr id="3080" name="AutoShape 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588125" y="1844675"/>
            <a:ext cx="2376488" cy="720725"/>
          </a:xfrm>
          <a:prstGeom prst="actionButtonBlank">
            <a:avLst/>
          </a:prstGeom>
          <a:solidFill>
            <a:srgbClr val="33CC33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/>
              <a:t>плечевой пояс</a:t>
            </a:r>
          </a:p>
        </p:txBody>
      </p:sp>
      <p:sp>
        <p:nvSpPr>
          <p:cNvPr id="3081" name="AutoShape 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50825" y="2852738"/>
            <a:ext cx="1944688" cy="720725"/>
          </a:xfrm>
          <a:prstGeom prst="actionButtonBlank">
            <a:avLst/>
          </a:prstGeom>
          <a:solidFill>
            <a:srgbClr val="33CC33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/>
              <a:t>плечо</a:t>
            </a:r>
          </a:p>
        </p:txBody>
      </p:sp>
      <p:sp>
        <p:nvSpPr>
          <p:cNvPr id="3082" name="AutoShape 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79388" y="1916113"/>
            <a:ext cx="2376487" cy="720725"/>
          </a:xfrm>
          <a:prstGeom prst="actionButtonBlank">
            <a:avLst/>
          </a:prstGeom>
          <a:solidFill>
            <a:srgbClr val="33CC33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/>
              <a:t>предплечье</a:t>
            </a:r>
          </a:p>
        </p:txBody>
      </p:sp>
      <p:sp>
        <p:nvSpPr>
          <p:cNvPr id="3083" name="AutoShape 1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79388" y="908050"/>
            <a:ext cx="2376487" cy="720725"/>
          </a:xfrm>
          <a:prstGeom prst="actionButtonBlank">
            <a:avLst/>
          </a:prstGeom>
          <a:solidFill>
            <a:srgbClr val="33CC33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/>
              <a:t>кисть</a:t>
            </a:r>
          </a:p>
        </p:txBody>
      </p:sp>
      <p:sp>
        <p:nvSpPr>
          <p:cNvPr id="3084" name="AutoShape 12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588125" y="3644900"/>
            <a:ext cx="2376488" cy="720725"/>
          </a:xfrm>
          <a:prstGeom prst="actionButtonBlank">
            <a:avLst/>
          </a:prstGeom>
          <a:solidFill>
            <a:srgbClr val="33CC33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/>
              <a:t>бедро</a:t>
            </a:r>
          </a:p>
        </p:txBody>
      </p:sp>
      <p:sp>
        <p:nvSpPr>
          <p:cNvPr id="3085" name="AutoShape 1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79388" y="3716338"/>
            <a:ext cx="2376487" cy="720725"/>
          </a:xfrm>
          <a:prstGeom prst="actionButtonBlank">
            <a:avLst/>
          </a:prstGeom>
          <a:solidFill>
            <a:srgbClr val="33CC33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/>
              <a:t>тазовый пояс</a:t>
            </a:r>
          </a:p>
        </p:txBody>
      </p:sp>
      <p:sp>
        <p:nvSpPr>
          <p:cNvPr id="3086" name="AutoShape 1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7019925" y="5949950"/>
            <a:ext cx="1944688" cy="720725"/>
          </a:xfrm>
          <a:prstGeom prst="actionButtonBlank">
            <a:avLst/>
          </a:prstGeom>
          <a:solidFill>
            <a:srgbClr val="33CC33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/>
              <a:t>стопа</a:t>
            </a:r>
          </a:p>
        </p:txBody>
      </p:sp>
      <p:sp>
        <p:nvSpPr>
          <p:cNvPr id="3087" name="AutoShape 15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50825" y="5949950"/>
            <a:ext cx="1873250" cy="720725"/>
          </a:xfrm>
          <a:prstGeom prst="actionButtonBlank">
            <a:avLst/>
          </a:prstGeom>
          <a:solidFill>
            <a:srgbClr val="33CC33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/>
              <a:t>голень</a:t>
            </a:r>
          </a:p>
        </p:txBody>
      </p:sp>
      <p:sp>
        <p:nvSpPr>
          <p:cNvPr id="3089" name="Line 17"/>
          <p:cNvSpPr>
            <a:spLocks noChangeShapeType="1"/>
          </p:cNvSpPr>
          <p:nvPr/>
        </p:nvSpPr>
        <p:spPr bwMode="auto">
          <a:xfrm flipH="1">
            <a:off x="4500563" y="3284538"/>
            <a:ext cx="2016125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090" name="Line 18"/>
          <p:cNvSpPr>
            <a:spLocks noChangeShapeType="1"/>
          </p:cNvSpPr>
          <p:nvPr/>
        </p:nvSpPr>
        <p:spPr bwMode="auto">
          <a:xfrm flipH="1">
            <a:off x="4427538" y="1052513"/>
            <a:ext cx="2520950" cy="431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092" name="Line 20"/>
          <p:cNvSpPr>
            <a:spLocks noChangeShapeType="1"/>
          </p:cNvSpPr>
          <p:nvPr/>
        </p:nvSpPr>
        <p:spPr bwMode="auto">
          <a:xfrm flipH="1">
            <a:off x="4932363" y="2205038"/>
            <a:ext cx="1655762" cy="287337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094" name="Line 22"/>
          <p:cNvSpPr>
            <a:spLocks noChangeShapeType="1"/>
          </p:cNvSpPr>
          <p:nvPr/>
        </p:nvSpPr>
        <p:spPr bwMode="auto">
          <a:xfrm>
            <a:off x="2555875" y="2349500"/>
            <a:ext cx="360363" cy="431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096" name="Line 24"/>
          <p:cNvSpPr>
            <a:spLocks noChangeShapeType="1"/>
          </p:cNvSpPr>
          <p:nvPr/>
        </p:nvSpPr>
        <p:spPr bwMode="auto">
          <a:xfrm>
            <a:off x="2555875" y="1196975"/>
            <a:ext cx="360363" cy="6477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097" name="Line 25"/>
          <p:cNvSpPr>
            <a:spLocks noChangeShapeType="1"/>
          </p:cNvSpPr>
          <p:nvPr/>
        </p:nvSpPr>
        <p:spPr bwMode="auto">
          <a:xfrm flipV="1">
            <a:off x="2195513" y="2852738"/>
            <a:ext cx="1152525" cy="431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098" name="Line 26"/>
          <p:cNvSpPr>
            <a:spLocks noChangeShapeType="1"/>
          </p:cNvSpPr>
          <p:nvPr/>
        </p:nvSpPr>
        <p:spPr bwMode="auto">
          <a:xfrm>
            <a:off x="2484438" y="4005263"/>
            <a:ext cx="2232025" cy="2159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099" name="Line 27"/>
          <p:cNvSpPr>
            <a:spLocks noChangeShapeType="1"/>
          </p:cNvSpPr>
          <p:nvPr/>
        </p:nvSpPr>
        <p:spPr bwMode="auto">
          <a:xfrm>
            <a:off x="2484438" y="4005263"/>
            <a:ext cx="1655762" cy="503237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100" name="Line 28"/>
          <p:cNvSpPr>
            <a:spLocks noChangeShapeType="1"/>
          </p:cNvSpPr>
          <p:nvPr/>
        </p:nvSpPr>
        <p:spPr bwMode="auto">
          <a:xfrm flipH="1">
            <a:off x="5435600" y="3933825"/>
            <a:ext cx="1152525" cy="79057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101" name="Line 29"/>
          <p:cNvSpPr>
            <a:spLocks noChangeShapeType="1"/>
          </p:cNvSpPr>
          <p:nvPr/>
        </p:nvSpPr>
        <p:spPr bwMode="auto">
          <a:xfrm flipV="1">
            <a:off x="1619250" y="5157788"/>
            <a:ext cx="1512888" cy="792162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102" name="Line 30"/>
          <p:cNvSpPr>
            <a:spLocks noChangeShapeType="1"/>
          </p:cNvSpPr>
          <p:nvPr/>
        </p:nvSpPr>
        <p:spPr bwMode="auto">
          <a:xfrm flipH="1" flipV="1">
            <a:off x="6156325" y="5876925"/>
            <a:ext cx="863600" cy="50482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0604010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000250"/>
            <a:ext cx="8743950" cy="4857750"/>
          </a:xfrm>
          <a:prstGeom prst="rect">
            <a:avLst/>
          </a:prstGeom>
          <a:noFill/>
        </p:spPr>
      </p:pic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0" y="0"/>
            <a:ext cx="9144000" cy="1905000"/>
          </a:xfrm>
          <a:prstGeom prst="rect">
            <a:avLst/>
          </a:prstGeom>
          <a:gradFill rotWithShape="0">
            <a:gsLst>
              <a:gs pos="0">
                <a:srgbClr val="66FFFF"/>
              </a:gs>
              <a:gs pos="100000">
                <a:srgbClr val="66FFFF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4400"/>
              <a:t>Внутреннее строение лягушки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0" y="0"/>
            <a:ext cx="9144000" cy="1071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l"/>
            <a:r>
              <a:rPr lang="ru-RU" sz="4400" b="1" dirty="0">
                <a:solidFill>
                  <a:srgbClr val="CC0000"/>
                </a:solidFill>
              </a:rPr>
              <a:t>Внутреннее </a:t>
            </a:r>
            <a:r>
              <a:rPr lang="ru-RU" sz="4400" b="1" dirty="0" smtClean="0">
                <a:solidFill>
                  <a:srgbClr val="CC0000"/>
                </a:solidFill>
              </a:rPr>
              <a:t>строение лягушки</a:t>
            </a:r>
            <a:endParaRPr lang="ru-RU" sz="4400" b="1" dirty="0">
              <a:solidFill>
                <a:srgbClr val="CC0000"/>
              </a:solidFill>
            </a:endParaRPr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228600" y="12954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endParaRPr lang="ru-RU"/>
          </a:p>
        </p:txBody>
      </p:sp>
      <p:sp>
        <p:nvSpPr>
          <p:cNvPr id="12293" name="Text Box 5"/>
          <p:cNvSpPr txBox="1">
            <a:spLocks noChangeArrowheads="1"/>
          </p:cNvSpPr>
          <p:nvPr/>
        </p:nvSpPr>
        <p:spPr bwMode="auto">
          <a:xfrm>
            <a:off x="0" y="1000108"/>
            <a:ext cx="8932863" cy="550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/>
            <a:r>
              <a:rPr lang="ru-RU" sz="3200" dirty="0" smtClean="0">
                <a:solidFill>
                  <a:srgbClr val="0000FF"/>
                </a:solidFill>
              </a:rPr>
              <a:t>Пищеварительная </a:t>
            </a:r>
            <a:r>
              <a:rPr lang="ru-RU" sz="3200" dirty="0" err="1">
                <a:solidFill>
                  <a:srgbClr val="0000FF"/>
                </a:solidFill>
              </a:rPr>
              <a:t>система</a:t>
            </a:r>
            <a:r>
              <a:rPr lang="ru-RU" sz="3200" dirty="0" err="1"/>
              <a:t>:слюнные</a:t>
            </a:r>
            <a:r>
              <a:rPr lang="ru-RU" sz="3200" dirty="0"/>
              <a:t> железы, </a:t>
            </a:r>
          </a:p>
          <a:p>
            <a:pPr algn="l"/>
            <a:r>
              <a:rPr lang="ru-RU" sz="3200" dirty="0"/>
              <a:t>                                         </a:t>
            </a:r>
            <a:r>
              <a:rPr lang="ru-RU" sz="3200" dirty="0" smtClean="0"/>
              <a:t>    клоака</a:t>
            </a:r>
            <a:r>
              <a:rPr lang="ru-RU" sz="3200" dirty="0"/>
              <a:t>.</a:t>
            </a:r>
          </a:p>
          <a:p>
            <a:pPr algn="l"/>
            <a:r>
              <a:rPr lang="ru-RU" sz="3200" dirty="0">
                <a:solidFill>
                  <a:srgbClr val="0000FF"/>
                </a:solidFill>
              </a:rPr>
              <a:t>Дыхательная система</a:t>
            </a:r>
            <a:r>
              <a:rPr lang="ru-RU" sz="3200" dirty="0"/>
              <a:t>: парные легкие,</a:t>
            </a:r>
          </a:p>
          <a:p>
            <a:pPr algn="l"/>
            <a:r>
              <a:rPr lang="ru-RU" sz="3200" dirty="0"/>
              <a:t>                                       дыхание через кожу.</a:t>
            </a:r>
          </a:p>
          <a:p>
            <a:pPr algn="l"/>
            <a:r>
              <a:rPr lang="ru-RU" sz="3200" dirty="0">
                <a:solidFill>
                  <a:srgbClr val="0000FF"/>
                </a:solidFill>
              </a:rPr>
              <a:t>Кровеносная система</a:t>
            </a:r>
            <a:r>
              <a:rPr lang="ru-RU" sz="3200" dirty="0"/>
              <a:t>: 3-камерное сердце,</a:t>
            </a:r>
          </a:p>
          <a:p>
            <a:pPr algn="l"/>
            <a:r>
              <a:rPr lang="ru-RU" sz="3200" dirty="0"/>
              <a:t>                                       2 </a:t>
            </a:r>
            <a:r>
              <a:rPr lang="ru-RU" sz="3200" dirty="0" smtClean="0"/>
              <a:t>круга </a:t>
            </a:r>
          </a:p>
          <a:p>
            <a:pPr algn="l"/>
            <a:r>
              <a:rPr lang="ru-RU" sz="3200" dirty="0"/>
              <a:t> </a:t>
            </a:r>
            <a:r>
              <a:rPr lang="ru-RU" sz="3200" dirty="0" smtClean="0"/>
              <a:t>                                      кровообращения.</a:t>
            </a:r>
          </a:p>
          <a:p>
            <a:pPr algn="l"/>
            <a:r>
              <a:rPr lang="ru-RU" sz="3200" dirty="0" smtClean="0">
                <a:solidFill>
                  <a:srgbClr val="0000FF"/>
                </a:solidFill>
              </a:rPr>
              <a:t>Нервная </a:t>
            </a:r>
            <a:r>
              <a:rPr lang="ru-RU" sz="3200" dirty="0">
                <a:solidFill>
                  <a:srgbClr val="0000FF"/>
                </a:solidFill>
              </a:rPr>
              <a:t>система</a:t>
            </a:r>
            <a:r>
              <a:rPr lang="ru-RU" sz="3200" dirty="0"/>
              <a:t>: хорошо развит передний </a:t>
            </a:r>
            <a:r>
              <a:rPr lang="ru-RU" sz="3200" dirty="0" smtClean="0"/>
              <a:t>            </a:t>
            </a:r>
          </a:p>
          <a:p>
            <a:pPr algn="l"/>
            <a:r>
              <a:rPr lang="ru-RU" sz="3200" dirty="0"/>
              <a:t> </a:t>
            </a:r>
            <a:r>
              <a:rPr lang="ru-RU" sz="3200" dirty="0" smtClean="0"/>
              <a:t>                              мозг, </a:t>
            </a:r>
            <a:r>
              <a:rPr lang="ru-RU" sz="3200" dirty="0"/>
              <a:t>мозжечок недоразвит.</a:t>
            </a:r>
          </a:p>
          <a:p>
            <a:pPr algn="l"/>
            <a:r>
              <a:rPr lang="ru-RU" sz="3200" dirty="0">
                <a:solidFill>
                  <a:srgbClr val="0000FF"/>
                </a:solidFill>
              </a:rPr>
              <a:t>Органы чувств</a:t>
            </a:r>
            <a:r>
              <a:rPr lang="ru-RU" sz="3200" dirty="0"/>
              <a:t>: появляется среднее ухо,</a:t>
            </a:r>
          </a:p>
          <a:p>
            <a:pPr algn="l"/>
            <a:r>
              <a:rPr lang="ru-RU" sz="3200" dirty="0"/>
              <a:t>                            хорошо развито обоняние.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effectLst/>
                <a:latin typeface="Arial" pitchFamily="34" charset="0"/>
              </a:rPr>
              <a:t>ВНУТРЕННЕЕ СТРОЕНИЕ ЛЯГУШКИ</a:t>
            </a:r>
            <a:endParaRPr lang="ru-RU" dirty="0"/>
          </a:p>
        </p:txBody>
      </p:sp>
      <p:pic>
        <p:nvPicPr>
          <p:cNvPr id="4" name="Picture 8" descr="н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1571612"/>
            <a:ext cx="7858180" cy="49292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3" name="Picture 5" descr="siren1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0"/>
            <a:ext cx="8147050" cy="620713"/>
          </a:xfrm>
        </p:spPr>
        <p:txBody>
          <a:bodyPr/>
          <a:lstStyle/>
          <a:p>
            <a:pPr algn="l"/>
            <a:r>
              <a:rPr lang="ru-RU" sz="2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</a:rPr>
              <a:t>Кровеносная система земноводных.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03800" y="620713"/>
            <a:ext cx="4032250" cy="3313112"/>
          </a:xfrm>
          <a:ln>
            <a:solidFill>
              <a:srgbClr val="FF0000"/>
            </a:solidFill>
          </a:ln>
        </p:spPr>
        <p:txBody>
          <a:bodyPr/>
          <a:lstStyle/>
          <a:p>
            <a:pPr>
              <a:buFontTx/>
              <a:buNone/>
            </a:pPr>
            <a:r>
              <a:rPr lang="ru-RU" sz="2800">
                <a:latin typeface="Century Schoolbook" pitchFamily="18" charset="0"/>
              </a:rPr>
              <a:t>В связи с развитием легких у земноводных появляется </a:t>
            </a:r>
            <a:r>
              <a:rPr lang="ru-RU" sz="2800" u="sng">
                <a:latin typeface="Century Schoolbook" pitchFamily="18" charset="0"/>
              </a:rPr>
              <a:t>второй</a:t>
            </a:r>
            <a:r>
              <a:rPr lang="ru-RU" sz="2800">
                <a:latin typeface="Century Schoolbook" pitchFamily="18" charset="0"/>
              </a:rPr>
              <a:t> –</a:t>
            </a:r>
            <a:r>
              <a:rPr lang="ru-RU" sz="2800"/>
              <a:t> </a:t>
            </a:r>
            <a:r>
              <a:rPr lang="ru-RU" sz="2800" b="1" i="1">
                <a:solidFill>
                  <a:srgbClr val="BC0000"/>
                </a:solidFill>
                <a:latin typeface="Century Schoolbook" pitchFamily="18" charset="0"/>
              </a:rPr>
              <a:t>малый</a:t>
            </a:r>
            <a:r>
              <a:rPr lang="ru-RU" sz="2800">
                <a:solidFill>
                  <a:srgbClr val="BC0000"/>
                </a:solidFill>
                <a:latin typeface="Century Schoolbook" pitchFamily="18" charset="0"/>
              </a:rPr>
              <a:t>,</a:t>
            </a:r>
            <a:r>
              <a:rPr lang="ru-RU" sz="2800"/>
              <a:t> </a:t>
            </a:r>
            <a:r>
              <a:rPr lang="ru-RU" sz="2800">
                <a:latin typeface="Century Schoolbook" pitchFamily="18" charset="0"/>
              </a:rPr>
              <a:t>или</a:t>
            </a:r>
            <a:r>
              <a:rPr lang="ru-RU" sz="2800"/>
              <a:t> </a:t>
            </a:r>
            <a:r>
              <a:rPr lang="ru-RU" sz="2800" b="1" i="1">
                <a:solidFill>
                  <a:srgbClr val="BC0000"/>
                </a:solidFill>
                <a:latin typeface="Century Schoolbook" pitchFamily="18" charset="0"/>
              </a:rPr>
              <a:t>легочный</a:t>
            </a:r>
            <a:r>
              <a:rPr lang="ru-RU" sz="2800">
                <a:solidFill>
                  <a:srgbClr val="BC0000"/>
                </a:solidFill>
                <a:latin typeface="Century Schoolbook" pitchFamily="18" charset="0"/>
              </a:rPr>
              <a:t>,</a:t>
            </a:r>
            <a:r>
              <a:rPr lang="ru-RU" sz="2800"/>
              <a:t> </a:t>
            </a:r>
            <a:r>
              <a:rPr lang="ru-RU" sz="2800">
                <a:latin typeface="Century Schoolbook" pitchFamily="18" charset="0"/>
              </a:rPr>
              <a:t>круг кровообращения</a:t>
            </a:r>
            <a:r>
              <a:rPr lang="ru-RU" sz="2800"/>
              <a:t>. </a:t>
            </a:r>
          </a:p>
        </p:txBody>
      </p:sp>
      <p:pic>
        <p:nvPicPr>
          <p:cNvPr id="12294" name="Picture 6" descr="н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950" y="620713"/>
            <a:ext cx="4824413" cy="3744912"/>
          </a:xfrm>
          <a:prstGeom prst="rect">
            <a:avLst/>
          </a:prstGeom>
          <a:noFill/>
        </p:spPr>
      </p:pic>
      <p:pic>
        <p:nvPicPr>
          <p:cNvPr id="12296" name="Picture 8" descr="Безымянный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363" y="4025900"/>
            <a:ext cx="4105275" cy="2692400"/>
          </a:xfrm>
          <a:prstGeom prst="rect">
            <a:avLst/>
          </a:prstGeom>
          <a:noFill/>
        </p:spPr>
      </p:pic>
      <p:sp>
        <p:nvSpPr>
          <p:cNvPr id="12297" name="Text Box 9"/>
          <p:cNvSpPr txBox="1">
            <a:spLocks noChangeArrowheads="1"/>
          </p:cNvSpPr>
          <p:nvPr/>
        </p:nvSpPr>
        <p:spPr bwMode="auto">
          <a:xfrm>
            <a:off x="107950" y="4437063"/>
            <a:ext cx="4751388" cy="180975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800">
                <a:latin typeface="Century Schoolbook" pitchFamily="18" charset="0"/>
              </a:rPr>
              <a:t>Сердце </a:t>
            </a:r>
            <a:r>
              <a:rPr lang="ru-RU" sz="2800" u="sng">
                <a:latin typeface="Century Schoolbook" pitchFamily="18" charset="0"/>
              </a:rPr>
              <a:t>трёхкамерное</a:t>
            </a:r>
            <a:r>
              <a:rPr lang="ru-RU" sz="2800">
                <a:latin typeface="Century Schoolbook" pitchFamily="18" charset="0"/>
              </a:rPr>
              <a:t>: </a:t>
            </a:r>
          </a:p>
          <a:p>
            <a:pPr algn="ctr"/>
            <a:r>
              <a:rPr lang="ru-RU" sz="2800">
                <a:latin typeface="Century Schoolbook" pitchFamily="18" charset="0"/>
              </a:rPr>
              <a:t>два предсердия и </a:t>
            </a:r>
          </a:p>
          <a:p>
            <a:pPr algn="ctr"/>
            <a:r>
              <a:rPr lang="ru-RU" sz="2800">
                <a:latin typeface="Century Schoolbook" pitchFamily="18" charset="0"/>
              </a:rPr>
              <a:t>один желудочек.</a:t>
            </a:r>
            <a:r>
              <a:rPr lang="ru-RU" sz="2000">
                <a:latin typeface="Century Schoolbook" pitchFamily="18" charset="0"/>
              </a:rPr>
              <a:t> </a:t>
            </a:r>
          </a:p>
          <a:p>
            <a:pPr algn="ctr"/>
            <a:r>
              <a:rPr lang="ru-RU" sz="2800">
                <a:latin typeface="Century Schoolbook" pitchFamily="18" charset="0"/>
              </a:rPr>
              <a:t>Кровь – смешанная.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2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>
                <a:effectLst/>
                <a:latin typeface="Arial" pitchFamily="34" charset="0"/>
              </a:rPr>
              <a:t>СХЕМА СТРОЕНИЯ ГОЛОВНОГО МОЗГА У ЗЕМНОВОДНЫХ</a:t>
            </a:r>
            <a:r>
              <a:rPr lang="ru-RU" sz="32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</a:rPr>
              <a:t> </a:t>
            </a:r>
            <a:r>
              <a:rPr lang="ru-RU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</a:rPr>
              <a:t/>
            </a:r>
            <a:br>
              <a:rPr lang="ru-RU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</a:rPr>
            </a:br>
            <a:endParaRPr lang="ru-RU" dirty="0"/>
          </a:p>
        </p:txBody>
      </p:sp>
      <p:pic>
        <p:nvPicPr>
          <p:cNvPr id="4" name="Picture 5" descr="Безымянный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928670"/>
            <a:ext cx="8358246" cy="300039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71472" y="4143380"/>
            <a:ext cx="807249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rgbClr val="0000FF"/>
                </a:solidFill>
                <a:latin typeface="Century Schoolbook" pitchFamily="18" charset="0"/>
              </a:rPr>
              <a:t>Состоит из центрального и периферического отделов;</a:t>
            </a:r>
          </a:p>
          <a:p>
            <a:r>
              <a:rPr lang="ru-RU" sz="2400" b="1" i="1" dirty="0" smtClean="0">
                <a:solidFill>
                  <a:srgbClr val="0000FF"/>
                </a:solidFill>
                <a:latin typeface="Century Schoolbook" pitchFamily="18" charset="0"/>
              </a:rPr>
              <a:t>Сильно развит передний мозг, который разделён на два полушария;</a:t>
            </a:r>
          </a:p>
          <a:p>
            <a:r>
              <a:rPr lang="ru-RU" sz="2400" b="1" i="1" dirty="0" smtClean="0">
                <a:solidFill>
                  <a:srgbClr val="0000FF"/>
                </a:solidFill>
                <a:latin typeface="Century Schoolbook" pitchFamily="18" charset="0"/>
              </a:rPr>
              <a:t>Плохо развит мозжечок;</a:t>
            </a:r>
          </a:p>
          <a:p>
            <a:r>
              <a:rPr lang="ru-RU" sz="2400" b="1" i="1" dirty="0" smtClean="0">
                <a:solidFill>
                  <a:srgbClr val="0000FF"/>
                </a:solidFill>
                <a:latin typeface="Century Schoolbook" pitchFamily="18" charset="0"/>
              </a:rPr>
              <a:t>Условные рефлексы вырабатываются медленно.</a:t>
            </a:r>
            <a:endParaRPr lang="ru-RU" sz="2400" b="1" i="1" dirty="0">
              <a:solidFill>
                <a:srgbClr val="0000FF"/>
              </a:solidFill>
              <a:latin typeface="Century Schoolbook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9" name="Picture 5" descr="green2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5400"/>
            <a:ext cx="9144000" cy="688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0"/>
            <a:ext cx="7940675" cy="765175"/>
          </a:xfrm>
        </p:spPr>
        <p:txBody>
          <a:bodyPr/>
          <a:lstStyle/>
          <a:p>
            <a:pPr algn="l"/>
            <a:r>
              <a:rPr lang="ru-RU" sz="2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</a:rPr>
              <a:t>Дыхательная система земноводных.</a:t>
            </a:r>
          </a:p>
        </p:txBody>
      </p:sp>
      <p:pic>
        <p:nvPicPr>
          <p:cNvPr id="11270" name="Picture 6" descr="Безымянный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3860800"/>
            <a:ext cx="5934075" cy="2838450"/>
          </a:xfrm>
          <a:prstGeom prst="rect">
            <a:avLst/>
          </a:prstGeom>
          <a:noFill/>
        </p:spPr>
      </p:pic>
      <p:pic>
        <p:nvPicPr>
          <p:cNvPr id="11271" name="Picture 7" descr="Безымянный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388" y="1052513"/>
            <a:ext cx="5976937" cy="219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2" name="Text Box 8"/>
          <p:cNvSpPr txBox="1">
            <a:spLocks noChangeArrowheads="1"/>
          </p:cNvSpPr>
          <p:nvPr/>
        </p:nvSpPr>
        <p:spPr bwMode="auto">
          <a:xfrm>
            <a:off x="179388" y="620713"/>
            <a:ext cx="59769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000" b="1">
                <a:solidFill>
                  <a:srgbClr val="0000FF"/>
                </a:solidFill>
                <a:latin typeface="Comic Sans MS" pitchFamily="66" charset="0"/>
              </a:rPr>
              <a:t>Строение лёгких.</a:t>
            </a:r>
          </a:p>
        </p:txBody>
      </p:sp>
      <p:sp>
        <p:nvSpPr>
          <p:cNvPr id="11273" name="Text Box 9"/>
          <p:cNvSpPr txBox="1">
            <a:spLocks noChangeArrowheads="1"/>
          </p:cNvSpPr>
          <p:nvPr/>
        </p:nvSpPr>
        <p:spPr bwMode="auto">
          <a:xfrm>
            <a:off x="179388" y="3500438"/>
            <a:ext cx="59055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000" b="1">
                <a:solidFill>
                  <a:srgbClr val="0000FF"/>
                </a:solidFill>
                <a:latin typeface="Comic Sans MS" pitchFamily="66" charset="0"/>
              </a:rPr>
              <a:t>Механизм дыхания земноводных.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56325" y="692150"/>
            <a:ext cx="2879725" cy="2808288"/>
          </a:xfrm>
          <a:ln>
            <a:solidFill>
              <a:srgbClr val="FF0000"/>
            </a:solidFill>
          </a:ln>
        </p:spPr>
        <p:txBody>
          <a:bodyPr/>
          <a:lstStyle/>
          <a:p>
            <a:pPr>
              <a:buFontTx/>
              <a:buNone/>
            </a:pPr>
            <a:r>
              <a:rPr lang="ru-RU" sz="2400" b="1">
                <a:solidFill>
                  <a:srgbClr val="660033"/>
                </a:solidFill>
                <a:latin typeface="Century Schoolbook" pitchFamily="18" charset="0"/>
              </a:rPr>
              <a:t>Легкие -</a:t>
            </a:r>
            <a:r>
              <a:rPr lang="ru-RU" sz="2000" i="1">
                <a:latin typeface="Century Schoolbook" pitchFamily="18" charset="0"/>
              </a:rPr>
              <a:t>представляют собой небольшие вытянутые мешочки с тонкими эластичными стенками.</a:t>
            </a:r>
          </a:p>
        </p:txBody>
      </p:sp>
      <p:sp>
        <p:nvSpPr>
          <p:cNvPr id="11274" name="Text Box 10"/>
          <p:cNvSpPr txBox="1">
            <a:spLocks noChangeArrowheads="1"/>
          </p:cNvSpPr>
          <p:nvPr/>
        </p:nvSpPr>
        <p:spPr bwMode="auto">
          <a:xfrm>
            <a:off x="6156325" y="3573463"/>
            <a:ext cx="2879725" cy="13208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000" i="1">
                <a:latin typeface="Century Schoolbook" pitchFamily="18" charset="0"/>
              </a:rPr>
              <a:t>Дыхание происходит за счет опускания и подъема дна ротовой полости. </a:t>
            </a:r>
          </a:p>
        </p:txBody>
      </p:sp>
      <p:sp>
        <p:nvSpPr>
          <p:cNvPr id="11275" name="Text Box 11"/>
          <p:cNvSpPr txBox="1">
            <a:spLocks noChangeArrowheads="1"/>
          </p:cNvSpPr>
          <p:nvPr/>
        </p:nvSpPr>
        <p:spPr bwMode="auto">
          <a:xfrm>
            <a:off x="6156325" y="5013325"/>
            <a:ext cx="2879725" cy="17145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000">
                <a:solidFill>
                  <a:srgbClr val="FF0000"/>
                </a:solidFill>
              </a:rPr>
              <a:t>Легкие у земноводных примитивны, Поэтому важное значение в газообмене имеет</a:t>
            </a:r>
            <a:r>
              <a:rPr lang="ru-RU" sz="2000"/>
              <a:t> </a:t>
            </a:r>
            <a:r>
              <a:rPr lang="ru-RU" sz="2400" b="1">
                <a:solidFill>
                  <a:srgbClr val="660033"/>
                </a:solidFill>
                <a:latin typeface="Century Schoolbook" pitchFamily="18" charset="0"/>
              </a:rPr>
              <a:t>кожа.</a:t>
            </a:r>
            <a:r>
              <a:rPr lang="ru-RU" sz="2000">
                <a:solidFill>
                  <a:srgbClr val="660033"/>
                </a:solidFill>
                <a:latin typeface="Century Schoolbook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267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267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26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26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1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2" grpId="0"/>
      <p:bldP spid="11273" grpId="0"/>
      <p:bldP spid="11267" grpId="0" build="p" animBg="1"/>
      <p:bldP spid="11274" grpId="0" animBg="1"/>
      <p:bldP spid="1127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63" name="Picture 15" descr="Рисунок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250" y="1916113"/>
            <a:ext cx="6056313" cy="4559300"/>
          </a:xfrm>
          <a:prstGeom prst="rect">
            <a:avLst/>
          </a:prstGeom>
          <a:noFill/>
        </p:spPr>
      </p:pic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u="sng"/>
              <a:t>Половые органы земноводных</a:t>
            </a:r>
          </a:p>
        </p:txBody>
      </p:sp>
      <p:sp>
        <p:nvSpPr>
          <p:cNvPr id="53253" name="Text Box 5"/>
          <p:cNvSpPr txBox="1">
            <a:spLocks noChangeArrowheads="1"/>
          </p:cNvSpPr>
          <p:nvPr/>
        </p:nvSpPr>
        <p:spPr bwMode="auto">
          <a:xfrm>
            <a:off x="2892425" y="1125538"/>
            <a:ext cx="318928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sz="3600"/>
              <a:t>Мужская особь</a:t>
            </a:r>
          </a:p>
        </p:txBody>
      </p:sp>
      <p:sp>
        <p:nvSpPr>
          <p:cNvPr id="53254" name="Line 6"/>
          <p:cNvSpPr>
            <a:spLocks noChangeShapeType="1"/>
          </p:cNvSpPr>
          <p:nvPr/>
        </p:nvSpPr>
        <p:spPr bwMode="auto">
          <a:xfrm flipH="1" flipV="1">
            <a:off x="3995738" y="2781300"/>
            <a:ext cx="1657350" cy="1871663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3255" name="Text Box 7"/>
          <p:cNvSpPr txBox="1">
            <a:spLocks noChangeArrowheads="1"/>
          </p:cNvSpPr>
          <p:nvPr/>
        </p:nvSpPr>
        <p:spPr bwMode="auto">
          <a:xfrm>
            <a:off x="2214546" y="2420939"/>
            <a:ext cx="182246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Семенники</a:t>
            </a:r>
          </a:p>
        </p:txBody>
      </p:sp>
      <p:sp>
        <p:nvSpPr>
          <p:cNvPr id="53257" name="Line 9"/>
          <p:cNvSpPr>
            <a:spLocks noChangeShapeType="1"/>
          </p:cNvSpPr>
          <p:nvPr/>
        </p:nvSpPr>
        <p:spPr bwMode="auto">
          <a:xfrm flipH="1" flipV="1">
            <a:off x="4140200" y="3644900"/>
            <a:ext cx="1655763" cy="1655763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3258" name="Line 10"/>
          <p:cNvSpPr>
            <a:spLocks noChangeShapeType="1"/>
          </p:cNvSpPr>
          <p:nvPr/>
        </p:nvSpPr>
        <p:spPr bwMode="auto">
          <a:xfrm flipH="1" flipV="1">
            <a:off x="4500563" y="4508500"/>
            <a:ext cx="1008062" cy="1081088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3259" name="Line 11"/>
          <p:cNvSpPr>
            <a:spLocks noChangeShapeType="1"/>
          </p:cNvSpPr>
          <p:nvPr/>
        </p:nvSpPr>
        <p:spPr bwMode="auto">
          <a:xfrm flipH="1" flipV="1">
            <a:off x="4572000" y="5589588"/>
            <a:ext cx="1152525" cy="503237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3260" name="Text Box 12"/>
          <p:cNvSpPr txBox="1">
            <a:spLocks noChangeArrowheads="1"/>
          </p:cNvSpPr>
          <p:nvPr/>
        </p:nvSpPr>
        <p:spPr bwMode="auto">
          <a:xfrm>
            <a:off x="2268538" y="3357563"/>
            <a:ext cx="20764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Семяпровод</a:t>
            </a:r>
          </a:p>
        </p:txBody>
      </p:sp>
      <p:sp>
        <p:nvSpPr>
          <p:cNvPr id="53261" name="Text Box 13"/>
          <p:cNvSpPr txBox="1">
            <a:spLocks noChangeArrowheads="1"/>
          </p:cNvSpPr>
          <p:nvPr/>
        </p:nvSpPr>
        <p:spPr bwMode="auto">
          <a:xfrm>
            <a:off x="2268538" y="4221163"/>
            <a:ext cx="2391489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Выходы семенных</a:t>
            </a:r>
          </a:p>
          <a:p>
            <a:pPr algn="ctr"/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пузырьков</a:t>
            </a:r>
          </a:p>
          <a:p>
            <a:pPr algn="ctr"/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в клоаку</a:t>
            </a:r>
          </a:p>
        </p:txBody>
      </p:sp>
      <p:sp>
        <p:nvSpPr>
          <p:cNvPr id="53262" name="Text Box 14"/>
          <p:cNvSpPr txBox="1">
            <a:spLocks noChangeArrowheads="1"/>
          </p:cNvSpPr>
          <p:nvPr/>
        </p:nvSpPr>
        <p:spPr bwMode="auto">
          <a:xfrm>
            <a:off x="2339975" y="5373688"/>
            <a:ext cx="232756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Отверстие клоаки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3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3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53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32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32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32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32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32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3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32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32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32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32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32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3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32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32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32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32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0" grpId="0"/>
      <p:bldP spid="53253" grpId="0"/>
      <p:bldP spid="53254" grpId="0" animBg="1"/>
      <p:bldP spid="53255" grpId="0"/>
      <p:bldP spid="53257" grpId="0" animBg="1"/>
      <p:bldP spid="53258" grpId="0" animBg="1"/>
      <p:bldP spid="53259" grpId="0" animBg="1"/>
      <p:bldP spid="53260" grpId="0"/>
      <p:bldP spid="53261" grpId="0"/>
      <p:bldP spid="5326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96" name="Picture 24" descr="Untitled-1 cop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8175" y="1700213"/>
            <a:ext cx="5184775" cy="4895850"/>
          </a:xfrm>
          <a:prstGeom prst="rect">
            <a:avLst/>
          </a:prstGeom>
          <a:noFill/>
        </p:spPr>
      </p:pic>
      <p:sp>
        <p:nvSpPr>
          <p:cNvPr id="54278" name="Text Box 6"/>
          <p:cNvSpPr txBox="1">
            <a:spLocks noChangeArrowheads="1"/>
          </p:cNvSpPr>
          <p:nvPr/>
        </p:nvSpPr>
        <p:spPr bwMode="auto">
          <a:xfrm>
            <a:off x="2965450" y="908050"/>
            <a:ext cx="30956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sz="3600"/>
              <a:t>Женская особь</a:t>
            </a:r>
          </a:p>
        </p:txBody>
      </p:sp>
      <p:sp>
        <p:nvSpPr>
          <p:cNvPr id="54279" name="Line 7"/>
          <p:cNvSpPr>
            <a:spLocks noChangeShapeType="1"/>
          </p:cNvSpPr>
          <p:nvPr/>
        </p:nvSpPr>
        <p:spPr bwMode="auto">
          <a:xfrm flipH="1">
            <a:off x="3924300" y="3213100"/>
            <a:ext cx="1511300" cy="4318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4280" name="Line 8"/>
          <p:cNvSpPr>
            <a:spLocks noChangeShapeType="1"/>
          </p:cNvSpPr>
          <p:nvPr/>
        </p:nvSpPr>
        <p:spPr bwMode="auto">
          <a:xfrm flipV="1">
            <a:off x="3924300" y="4292600"/>
            <a:ext cx="1584325" cy="2159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4282" name="Line 10"/>
          <p:cNvSpPr>
            <a:spLocks noChangeShapeType="1"/>
          </p:cNvSpPr>
          <p:nvPr/>
        </p:nvSpPr>
        <p:spPr bwMode="auto">
          <a:xfrm flipH="1" flipV="1">
            <a:off x="3924300" y="4724400"/>
            <a:ext cx="1152525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4283" name="Line 11"/>
          <p:cNvSpPr>
            <a:spLocks noChangeShapeType="1"/>
          </p:cNvSpPr>
          <p:nvPr/>
        </p:nvSpPr>
        <p:spPr bwMode="auto">
          <a:xfrm flipH="1" flipV="1">
            <a:off x="3924300" y="5013325"/>
            <a:ext cx="935038" cy="2159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4284" name="Line 12"/>
          <p:cNvSpPr>
            <a:spLocks noChangeShapeType="1"/>
          </p:cNvSpPr>
          <p:nvPr/>
        </p:nvSpPr>
        <p:spPr bwMode="auto">
          <a:xfrm flipH="1" flipV="1">
            <a:off x="3924300" y="5661025"/>
            <a:ext cx="935038" cy="288925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4285" name="Line 13"/>
          <p:cNvSpPr>
            <a:spLocks noChangeShapeType="1"/>
          </p:cNvSpPr>
          <p:nvPr/>
        </p:nvSpPr>
        <p:spPr bwMode="auto">
          <a:xfrm flipH="1">
            <a:off x="3924300" y="2205038"/>
            <a:ext cx="935038" cy="576262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4287" name="Text Box 15"/>
          <p:cNvSpPr txBox="1">
            <a:spLocks noChangeArrowheads="1"/>
          </p:cNvSpPr>
          <p:nvPr/>
        </p:nvSpPr>
        <p:spPr bwMode="auto">
          <a:xfrm>
            <a:off x="4859338" y="1916113"/>
            <a:ext cx="2231381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Воронка яйцевода,</a:t>
            </a:r>
          </a:p>
          <a:p>
            <a:pPr algn="ctr"/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открывающаяся в </a:t>
            </a:r>
          </a:p>
          <a:p>
            <a:pPr algn="ctr"/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полость тела</a:t>
            </a:r>
          </a:p>
        </p:txBody>
      </p:sp>
      <p:sp>
        <p:nvSpPr>
          <p:cNvPr id="54288" name="Rectangle 16"/>
          <p:cNvSpPr>
            <a:spLocks noChangeArrowheads="1"/>
          </p:cNvSpPr>
          <p:nvPr/>
        </p:nvSpPr>
        <p:spPr bwMode="auto">
          <a:xfrm>
            <a:off x="4859338" y="2924175"/>
            <a:ext cx="22860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Яичник, наполненный</a:t>
            </a:r>
          </a:p>
          <a:p>
            <a:pPr algn="ctr"/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икрой</a:t>
            </a:r>
          </a:p>
        </p:txBody>
      </p:sp>
      <p:sp>
        <p:nvSpPr>
          <p:cNvPr id="54289" name="Text Box 17"/>
          <p:cNvSpPr txBox="1">
            <a:spLocks noChangeArrowheads="1"/>
          </p:cNvSpPr>
          <p:nvPr/>
        </p:nvSpPr>
        <p:spPr bwMode="auto">
          <a:xfrm>
            <a:off x="5508625" y="4005263"/>
            <a:ext cx="128214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Яйцеводы</a:t>
            </a:r>
          </a:p>
        </p:txBody>
      </p:sp>
      <p:sp>
        <p:nvSpPr>
          <p:cNvPr id="54292" name="Text Box 20"/>
          <p:cNvSpPr txBox="1">
            <a:spLocks noChangeArrowheads="1"/>
          </p:cNvSpPr>
          <p:nvPr/>
        </p:nvSpPr>
        <p:spPr bwMode="auto">
          <a:xfrm>
            <a:off x="5076825" y="4508500"/>
            <a:ext cx="194784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Маточный отдел</a:t>
            </a:r>
          </a:p>
        </p:txBody>
      </p:sp>
      <p:sp>
        <p:nvSpPr>
          <p:cNvPr id="54294" name="Text Box 22"/>
          <p:cNvSpPr txBox="1">
            <a:spLocks noChangeArrowheads="1"/>
          </p:cNvSpPr>
          <p:nvPr/>
        </p:nvSpPr>
        <p:spPr bwMode="auto">
          <a:xfrm>
            <a:off x="4859338" y="5013325"/>
            <a:ext cx="224753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Выходы яйцеводов</a:t>
            </a:r>
          </a:p>
          <a:p>
            <a:pPr algn="ctr"/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в клоаку</a:t>
            </a:r>
          </a:p>
        </p:txBody>
      </p:sp>
      <p:sp>
        <p:nvSpPr>
          <p:cNvPr id="54295" name="Text Box 23"/>
          <p:cNvSpPr txBox="1">
            <a:spLocks noChangeArrowheads="1"/>
          </p:cNvSpPr>
          <p:nvPr/>
        </p:nvSpPr>
        <p:spPr bwMode="auto">
          <a:xfrm>
            <a:off x="4859338" y="5876925"/>
            <a:ext cx="211564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Отверстие клоаки</a:t>
            </a:r>
          </a:p>
        </p:txBody>
      </p:sp>
      <p:sp>
        <p:nvSpPr>
          <p:cNvPr id="54297" name="Rectangle 25"/>
          <p:cNvSpPr>
            <a:spLocks noGrp="1" noChangeArrowheads="1"/>
          </p:cNvSpPr>
          <p:nvPr>
            <p:ph type="title"/>
          </p:nvPr>
        </p:nvSpPr>
        <p:spPr>
          <a:xfrm>
            <a:off x="539750" y="0"/>
            <a:ext cx="8229600" cy="1143000"/>
          </a:xfrm>
          <a:noFill/>
          <a:ln/>
        </p:spPr>
        <p:txBody>
          <a:bodyPr/>
          <a:lstStyle/>
          <a:p>
            <a:r>
              <a:rPr lang="ru-RU" u="sng"/>
              <a:t>Половые органы земноводных</a:t>
            </a:r>
          </a:p>
        </p:txBody>
      </p:sp>
      <p:sp>
        <p:nvSpPr>
          <p:cNvPr id="54299" name="Line 27"/>
          <p:cNvSpPr>
            <a:spLocks noChangeShapeType="1"/>
          </p:cNvSpPr>
          <p:nvPr/>
        </p:nvSpPr>
        <p:spPr bwMode="auto">
          <a:xfrm flipV="1">
            <a:off x="3924300" y="4437063"/>
            <a:ext cx="576263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4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4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54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42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42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42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42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42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42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42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42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42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42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42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4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42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42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4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4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42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42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4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4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42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542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4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54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542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42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8" grpId="0"/>
      <p:bldP spid="54279" grpId="0" animBg="1"/>
      <p:bldP spid="54280" grpId="0" animBg="1"/>
      <p:bldP spid="54282" grpId="0" animBg="1"/>
      <p:bldP spid="54283" grpId="0" animBg="1"/>
      <p:bldP spid="54284" grpId="0" animBg="1"/>
      <p:bldP spid="54285" grpId="0" animBg="1"/>
      <p:bldP spid="54287" grpId="0"/>
      <p:bldP spid="54288" grpId="0"/>
      <p:bldP spid="54289" grpId="0"/>
      <p:bldP spid="54292" grpId="0"/>
      <p:bldP spid="54294" grpId="0"/>
      <p:bldP spid="54295" grpId="0"/>
      <p:bldP spid="54297" grpId="0"/>
      <p:bldP spid="5429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1476375" y="476250"/>
            <a:ext cx="5370513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ru-RU" sz="1800" b="1">
                <a:effectLst/>
                <a:latin typeface="Arial" pitchFamily="34" charset="0"/>
              </a:rPr>
              <a:t>РАЗВИТИЕ </a:t>
            </a:r>
            <a:endParaRPr lang="ru-RU" sz="1800">
              <a:effectLst/>
              <a:latin typeface="Arial" pitchFamily="34" charset="0"/>
            </a:endParaRPr>
          </a:p>
          <a:p>
            <a:pPr algn="ctr"/>
            <a:r>
              <a:rPr lang="ru-RU" sz="1800">
                <a:effectLst/>
                <a:latin typeface="Arial" pitchFamily="34" charset="0"/>
              </a:rPr>
              <a:t>Развитие лягушки происходит с превращением. </a:t>
            </a:r>
          </a:p>
          <a:p>
            <a:pPr algn="ctr"/>
            <a:r>
              <a:rPr lang="ru-RU" sz="1800">
                <a:effectLst/>
                <a:latin typeface="Arial" pitchFamily="34" charset="0"/>
              </a:rPr>
              <a:t> </a:t>
            </a:r>
          </a:p>
        </p:txBody>
      </p:sp>
      <p:sp>
        <p:nvSpPr>
          <p:cNvPr id="30726" name="Rectangle 6"/>
          <p:cNvSpPr>
            <a:spLocks noChangeArrowheads="1"/>
          </p:cNvSpPr>
          <p:nvPr/>
        </p:nvSpPr>
        <p:spPr bwMode="auto">
          <a:xfrm>
            <a:off x="5422900" y="59547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30725" name="Picture 5" descr="Безымянный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4213" y="1268413"/>
            <a:ext cx="7920037" cy="49688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u="sng"/>
              <a:t>Жизненный цикл земноводных</a:t>
            </a:r>
          </a:p>
        </p:txBody>
      </p:sp>
      <p:pic>
        <p:nvPicPr>
          <p:cNvPr id="50180" name="Picture 4" descr="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1989138"/>
            <a:ext cx="2376488" cy="2090737"/>
          </a:xfrm>
          <a:prstGeom prst="rect">
            <a:avLst/>
          </a:prstGeom>
          <a:noFill/>
        </p:spPr>
      </p:pic>
      <p:sp>
        <p:nvSpPr>
          <p:cNvPr id="50181" name="Text Box 5"/>
          <p:cNvSpPr txBox="1">
            <a:spLocks noChangeArrowheads="1"/>
          </p:cNvSpPr>
          <p:nvPr/>
        </p:nvSpPr>
        <p:spPr bwMode="auto">
          <a:xfrm>
            <a:off x="1116013" y="1557338"/>
            <a:ext cx="11763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b="1"/>
              <a:t>1-6 дней</a:t>
            </a:r>
            <a:r>
              <a:rPr lang="ru-RU"/>
              <a:t> </a:t>
            </a:r>
          </a:p>
        </p:txBody>
      </p:sp>
      <p:pic>
        <p:nvPicPr>
          <p:cNvPr id="50182" name="Picture 6" descr="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8038" y="2060575"/>
            <a:ext cx="2376487" cy="2005013"/>
          </a:xfrm>
          <a:prstGeom prst="rect">
            <a:avLst/>
          </a:prstGeom>
          <a:noFill/>
        </p:spPr>
      </p:pic>
      <p:sp>
        <p:nvSpPr>
          <p:cNvPr id="50183" name="Text Box 7"/>
          <p:cNvSpPr txBox="1">
            <a:spLocks noChangeArrowheads="1"/>
          </p:cNvSpPr>
          <p:nvPr/>
        </p:nvSpPr>
        <p:spPr bwMode="auto">
          <a:xfrm>
            <a:off x="3851275" y="1557338"/>
            <a:ext cx="13033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b="1"/>
              <a:t>7-30 дней</a:t>
            </a:r>
            <a:r>
              <a:rPr lang="ru-RU"/>
              <a:t> </a:t>
            </a:r>
          </a:p>
        </p:txBody>
      </p:sp>
      <p:pic>
        <p:nvPicPr>
          <p:cNvPr id="50184" name="Picture 8" descr="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888" y="2060575"/>
            <a:ext cx="2590800" cy="1944688"/>
          </a:xfrm>
          <a:prstGeom prst="rect">
            <a:avLst/>
          </a:prstGeom>
          <a:noFill/>
        </p:spPr>
      </p:pic>
      <p:sp>
        <p:nvSpPr>
          <p:cNvPr id="50185" name="Text Box 9"/>
          <p:cNvSpPr txBox="1">
            <a:spLocks noChangeArrowheads="1"/>
          </p:cNvSpPr>
          <p:nvPr/>
        </p:nvSpPr>
        <p:spPr bwMode="auto">
          <a:xfrm>
            <a:off x="6659563" y="1557338"/>
            <a:ext cx="14271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 b="1"/>
              <a:t>6-9 недель</a:t>
            </a:r>
            <a:r>
              <a:rPr lang="ru-RU" sz="2000"/>
              <a:t> </a:t>
            </a:r>
          </a:p>
        </p:txBody>
      </p:sp>
      <p:pic>
        <p:nvPicPr>
          <p:cNvPr id="50186" name="Picture 10" descr="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35150" y="4797425"/>
            <a:ext cx="2663825" cy="1778000"/>
          </a:xfrm>
          <a:prstGeom prst="rect">
            <a:avLst/>
          </a:prstGeom>
          <a:noFill/>
        </p:spPr>
      </p:pic>
      <p:sp>
        <p:nvSpPr>
          <p:cNvPr id="50187" name="Text Box 11"/>
          <p:cNvSpPr txBox="1">
            <a:spLocks noChangeArrowheads="1"/>
          </p:cNvSpPr>
          <p:nvPr/>
        </p:nvSpPr>
        <p:spPr bwMode="auto">
          <a:xfrm>
            <a:off x="2411413" y="4365625"/>
            <a:ext cx="15478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 b="1"/>
              <a:t>9-12 недель</a:t>
            </a:r>
            <a:r>
              <a:rPr lang="ru-RU"/>
              <a:t> </a:t>
            </a:r>
          </a:p>
        </p:txBody>
      </p:sp>
      <p:pic>
        <p:nvPicPr>
          <p:cNvPr id="50188" name="Picture 12" descr="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32363" y="4827588"/>
            <a:ext cx="2879725" cy="1684337"/>
          </a:xfrm>
          <a:prstGeom prst="rect">
            <a:avLst/>
          </a:prstGeom>
          <a:noFill/>
        </p:spPr>
      </p:pic>
      <p:sp>
        <p:nvSpPr>
          <p:cNvPr id="50189" name="Text Box 13"/>
          <p:cNvSpPr txBox="1">
            <a:spLocks noChangeArrowheads="1"/>
          </p:cNvSpPr>
          <p:nvPr/>
        </p:nvSpPr>
        <p:spPr bwMode="auto">
          <a:xfrm>
            <a:off x="5435600" y="4413250"/>
            <a:ext cx="20415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 b="1"/>
              <a:t>после 16 недель</a:t>
            </a:r>
            <a:r>
              <a:rPr lang="ru-RU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0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0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0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0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0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0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0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50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01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01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0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50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01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01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0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50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01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01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0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50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/>
      <p:bldP spid="50181" grpId="0"/>
      <p:bldP spid="50183" grpId="0"/>
      <p:bldP spid="50185" grpId="0"/>
      <p:bldP spid="50187" grpId="0"/>
      <p:bldP spid="5018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1763713" y="0"/>
            <a:ext cx="8301037" cy="2016125"/>
          </a:xfrm>
        </p:spPr>
        <p:txBody>
          <a:bodyPr/>
          <a:lstStyle/>
          <a:p>
            <a:r>
              <a:rPr lang="ru-RU" u="sng"/>
              <a:t>Забота о потомстве у земноводных</a:t>
            </a:r>
            <a:endParaRPr lang="ru-RU" sz="4000"/>
          </a:p>
        </p:txBody>
      </p:sp>
      <p:pic>
        <p:nvPicPr>
          <p:cNvPr id="43014" name="Picture 6" descr="pip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1628775"/>
            <a:ext cx="3024188" cy="2449513"/>
          </a:xfrm>
          <a:prstGeom prst="rect">
            <a:avLst/>
          </a:prstGeom>
          <a:noFill/>
        </p:spPr>
      </p:pic>
      <p:sp>
        <p:nvSpPr>
          <p:cNvPr id="43015" name="Text Box 7"/>
          <p:cNvSpPr txBox="1">
            <a:spLocks noChangeArrowheads="1"/>
          </p:cNvSpPr>
          <p:nvPr/>
        </p:nvSpPr>
        <p:spPr bwMode="auto">
          <a:xfrm>
            <a:off x="900113" y="5013325"/>
            <a:ext cx="307816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sz="2000"/>
              <a:t>Вынашивает головастиков</a:t>
            </a:r>
          </a:p>
          <a:p>
            <a:pPr algn="ctr"/>
            <a:r>
              <a:rPr lang="ru-RU" sz="2000"/>
              <a:t> у себя в спине.</a:t>
            </a:r>
          </a:p>
        </p:txBody>
      </p:sp>
      <p:sp>
        <p:nvSpPr>
          <p:cNvPr id="43016" name="Text Box 8"/>
          <p:cNvSpPr txBox="1">
            <a:spLocks noChangeArrowheads="1"/>
          </p:cNvSpPr>
          <p:nvPr/>
        </p:nvSpPr>
        <p:spPr bwMode="auto">
          <a:xfrm>
            <a:off x="4643438" y="1844675"/>
            <a:ext cx="178276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3600" dirty="0" err="1" smtClean="0"/>
              <a:t>Пипа</a:t>
            </a:r>
            <a:endParaRPr lang="ru-RU" sz="3600" dirty="0"/>
          </a:p>
        </p:txBody>
      </p:sp>
      <p:pic>
        <p:nvPicPr>
          <p:cNvPr id="43017" name="Picture 9" descr="pipa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4663" y="4221163"/>
            <a:ext cx="3429000" cy="2362200"/>
          </a:xfrm>
          <a:prstGeom prst="rect">
            <a:avLst/>
          </a:prstGeom>
          <a:noFill/>
        </p:spPr>
      </p:pic>
      <p:sp>
        <p:nvSpPr>
          <p:cNvPr id="43019" name="Text Box 11"/>
          <p:cNvSpPr txBox="1">
            <a:spLocks noChangeArrowheads="1"/>
          </p:cNvSpPr>
          <p:nvPr/>
        </p:nvSpPr>
        <p:spPr bwMode="auto">
          <a:xfrm>
            <a:off x="4284663" y="2852738"/>
            <a:ext cx="32067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sz="2000"/>
              <a:t>Большая жаба, обитает</a:t>
            </a:r>
          </a:p>
          <a:p>
            <a:pPr algn="ctr"/>
            <a:r>
              <a:rPr lang="ru-RU" sz="2000"/>
              <a:t> на Цейлоне и в Индонезии.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3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3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30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30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3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30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30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30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30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30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30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30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0" grpId="0"/>
      <p:bldP spid="43015" grpId="0"/>
      <p:bldP spid="43016" grpId="0"/>
      <p:bldP spid="4301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4787900" y="2636838"/>
            <a:ext cx="3276600" cy="1143000"/>
          </a:xfrm>
        </p:spPr>
        <p:txBody>
          <a:bodyPr/>
          <a:lstStyle/>
          <a:p>
            <a:r>
              <a:rPr lang="ru-RU" sz="3600" b="0">
                <a:solidFill>
                  <a:schemeClr val="tx1"/>
                </a:solidFill>
                <a:effectLst/>
              </a:rPr>
              <a:t>Жаба-повитуха</a:t>
            </a:r>
          </a:p>
        </p:txBody>
      </p:sp>
      <p:pic>
        <p:nvPicPr>
          <p:cNvPr id="44036" name="Picture 4" descr="povi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836613"/>
            <a:ext cx="3024187" cy="2543175"/>
          </a:xfrm>
          <a:prstGeom prst="rect">
            <a:avLst/>
          </a:prstGeom>
          <a:noFill/>
        </p:spPr>
      </p:pic>
      <p:sp>
        <p:nvSpPr>
          <p:cNvPr id="44037" name="Text Box 5"/>
          <p:cNvSpPr txBox="1">
            <a:spLocks noChangeArrowheads="1"/>
          </p:cNvSpPr>
          <p:nvPr/>
        </p:nvSpPr>
        <p:spPr bwMode="auto">
          <a:xfrm>
            <a:off x="4643438" y="3933825"/>
            <a:ext cx="3487737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sz="2000"/>
              <a:t>Распространена в Средней</a:t>
            </a:r>
          </a:p>
          <a:p>
            <a:pPr algn="ctr"/>
            <a:r>
              <a:rPr lang="ru-RU" sz="2000"/>
              <a:t> Европе и восточной части</a:t>
            </a:r>
          </a:p>
          <a:p>
            <a:pPr algn="ctr"/>
            <a:r>
              <a:rPr lang="ru-RU" sz="2000"/>
              <a:t> Пиренейского полуострова.</a:t>
            </a:r>
          </a:p>
          <a:p>
            <a:pPr algn="ctr"/>
            <a:r>
              <a:rPr lang="ru-RU" sz="2000"/>
              <a:t>Самец носит шнур из икринок</a:t>
            </a:r>
          </a:p>
          <a:p>
            <a:pPr algn="ctr"/>
            <a:r>
              <a:rPr lang="ru-RU" sz="2000"/>
              <a:t> на бедрах до вылупления </a:t>
            </a:r>
          </a:p>
          <a:p>
            <a:pPr algn="ctr"/>
            <a:r>
              <a:rPr lang="ru-RU" sz="2000"/>
              <a:t> головастиков.</a:t>
            </a:r>
          </a:p>
        </p:txBody>
      </p:sp>
      <p:pic>
        <p:nvPicPr>
          <p:cNvPr id="44041" name="Picture 9" descr="povit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350" y="3933825"/>
            <a:ext cx="1905000" cy="2371725"/>
          </a:xfrm>
          <a:prstGeom prst="rect">
            <a:avLst/>
          </a:prstGeom>
          <a:noFill/>
        </p:spPr>
      </p:pic>
      <p:sp>
        <p:nvSpPr>
          <p:cNvPr id="44042" name="Rectangle 10"/>
          <p:cNvSpPr>
            <a:spLocks noChangeArrowheads="1"/>
          </p:cNvSpPr>
          <p:nvPr/>
        </p:nvSpPr>
        <p:spPr bwMode="auto">
          <a:xfrm>
            <a:off x="3132138" y="620713"/>
            <a:ext cx="6480175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sz="4400" b="1" u="sng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Забота о потомстве у земноводных</a:t>
            </a:r>
            <a:endParaRPr lang="ru-RU" sz="40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4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44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40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40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4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40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40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4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40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40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4" grpId="0"/>
      <p:bldP spid="44037" grpId="0"/>
      <p:bldP spid="4404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484313"/>
            <a:ext cx="3203575" cy="1143000"/>
          </a:xfrm>
        </p:spPr>
        <p:txBody>
          <a:bodyPr/>
          <a:lstStyle/>
          <a:p>
            <a:r>
              <a:rPr lang="ru-RU" sz="3600" b="0">
                <a:solidFill>
                  <a:schemeClr val="tx1"/>
                </a:solidFill>
                <a:effectLst/>
              </a:rPr>
              <a:t>Филломедуза</a:t>
            </a:r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4356100" y="1844675"/>
            <a:ext cx="3452813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000"/>
              <a:t>Обитает в Южной Америке.</a:t>
            </a:r>
          </a:p>
          <a:p>
            <a:pPr algn="ctr"/>
            <a:r>
              <a:rPr lang="ru-RU" sz="2000"/>
              <a:t>Самец и самка совместными</a:t>
            </a:r>
          </a:p>
          <a:p>
            <a:pPr algn="ctr"/>
            <a:r>
              <a:rPr lang="ru-RU" sz="2000"/>
              <a:t> усилиями сооружают гнездо</a:t>
            </a:r>
          </a:p>
          <a:p>
            <a:pPr algn="ctr"/>
            <a:r>
              <a:rPr lang="ru-RU" sz="2000"/>
              <a:t> для головастиков из листьев,</a:t>
            </a:r>
          </a:p>
          <a:p>
            <a:pPr algn="ctr"/>
            <a:r>
              <a:rPr lang="ru-RU" sz="2000"/>
              <a:t> скрепляя их собственной слизью.</a:t>
            </a:r>
          </a:p>
        </p:txBody>
      </p:sp>
      <p:pic>
        <p:nvPicPr>
          <p:cNvPr id="45062" name="Picture 6" descr="fill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2852738"/>
            <a:ext cx="2549525" cy="3671887"/>
          </a:xfrm>
          <a:prstGeom prst="rect">
            <a:avLst/>
          </a:prstGeom>
          <a:noFill/>
        </p:spPr>
      </p:pic>
      <p:pic>
        <p:nvPicPr>
          <p:cNvPr id="45066" name="Picture 10" descr="fil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538" y="4005263"/>
            <a:ext cx="3481387" cy="2598737"/>
          </a:xfrm>
          <a:prstGeom prst="rect">
            <a:avLst/>
          </a:prstGeom>
          <a:noFill/>
        </p:spPr>
      </p:pic>
      <p:sp>
        <p:nvSpPr>
          <p:cNvPr id="45067" name="Rectangle 11"/>
          <p:cNvSpPr>
            <a:spLocks noChangeArrowheads="1"/>
          </p:cNvSpPr>
          <p:nvPr/>
        </p:nvSpPr>
        <p:spPr bwMode="auto">
          <a:xfrm>
            <a:off x="1403350" y="0"/>
            <a:ext cx="6480175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sz="4400" b="1" u="sng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Забота о потомстве у земноводных</a:t>
            </a:r>
            <a:endParaRPr lang="ru-RU" sz="40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5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45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50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50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5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50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50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50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50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5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8" grpId="0"/>
      <p:bldP spid="45061" grpId="0"/>
      <p:bldP spid="4506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9" name="Rectangle 5"/>
          <p:cNvSpPr>
            <a:spLocks noChangeArrowheads="1"/>
          </p:cNvSpPr>
          <p:nvPr/>
        </p:nvSpPr>
        <p:spPr bwMode="auto">
          <a:xfrm>
            <a:off x="395288" y="333375"/>
            <a:ext cx="298132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b="1">
                <a:effectLst/>
                <a:latin typeface="Arial" pitchFamily="34" charset="0"/>
                <a:cs typeface="Times New Roman" pitchFamily="18" charset="0"/>
              </a:rPr>
              <a:t>ПРОИСХОЖДЕНИЕ ЗЕМНОВОДНЫХ</a:t>
            </a:r>
            <a:endParaRPr lang="ru-RU" sz="1800">
              <a:effectLst/>
              <a:latin typeface="Arial" pitchFamily="34" charset="0"/>
            </a:endParaRPr>
          </a:p>
        </p:txBody>
      </p:sp>
      <p:pic>
        <p:nvPicPr>
          <p:cNvPr id="31748" name="Picture 4" descr="Безымянный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981075"/>
            <a:ext cx="4103688" cy="3455988"/>
          </a:xfrm>
          <a:prstGeom prst="rect">
            <a:avLst/>
          </a:prstGeom>
          <a:noFill/>
        </p:spPr>
      </p:pic>
      <p:sp>
        <p:nvSpPr>
          <p:cNvPr id="31750" name="Rectangle 6"/>
          <p:cNvSpPr>
            <a:spLocks noChangeArrowheads="1"/>
          </p:cNvSpPr>
          <p:nvPr/>
        </p:nvSpPr>
        <p:spPr bwMode="auto">
          <a:xfrm>
            <a:off x="2062163" y="86391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 sz="1800">
              <a:effectLst/>
              <a:latin typeface="Arial" pitchFamily="34" charset="0"/>
            </a:endParaRPr>
          </a:p>
        </p:txBody>
      </p:sp>
      <p:sp>
        <p:nvSpPr>
          <p:cNvPr id="31752" name="Rectangle 8"/>
          <p:cNvSpPr>
            <a:spLocks noChangeArrowheads="1"/>
          </p:cNvSpPr>
          <p:nvPr/>
        </p:nvSpPr>
        <p:spPr bwMode="auto">
          <a:xfrm>
            <a:off x="5359400" y="5911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 sz="1800">
              <a:effectLst/>
              <a:latin typeface="Arial" pitchFamily="34" charset="0"/>
            </a:endParaRPr>
          </a:p>
        </p:txBody>
      </p:sp>
      <p:pic>
        <p:nvPicPr>
          <p:cNvPr id="31751" name="Picture 7" descr="Безымянный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285728"/>
            <a:ext cx="4321175" cy="4044950"/>
          </a:xfrm>
          <a:prstGeom prst="rect">
            <a:avLst/>
          </a:prstGeom>
          <a:noFill/>
        </p:spPr>
      </p:pic>
      <p:sp>
        <p:nvSpPr>
          <p:cNvPr id="31753" name="Rectangle 9"/>
          <p:cNvSpPr>
            <a:spLocks noChangeArrowheads="1"/>
          </p:cNvSpPr>
          <p:nvPr/>
        </p:nvSpPr>
        <p:spPr bwMode="auto">
          <a:xfrm>
            <a:off x="5359400" y="119126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 sz="1800">
              <a:effectLst/>
              <a:latin typeface="Arial" pitchFamily="34" charset="0"/>
            </a:endParaRPr>
          </a:p>
        </p:txBody>
      </p:sp>
      <p:sp>
        <p:nvSpPr>
          <p:cNvPr id="31754" name="Rectangle 10"/>
          <p:cNvSpPr>
            <a:spLocks noChangeArrowheads="1"/>
          </p:cNvSpPr>
          <p:nvPr/>
        </p:nvSpPr>
        <p:spPr bwMode="auto">
          <a:xfrm>
            <a:off x="539750" y="4797425"/>
            <a:ext cx="7675588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/>
            <a:r>
              <a:rPr lang="ru-RU" b="1" dirty="0">
                <a:effectLst/>
              </a:rPr>
              <a:t>У давно вымерших </a:t>
            </a:r>
            <a:r>
              <a:rPr lang="ru-RU" b="1" dirty="0" err="1">
                <a:effectLst/>
              </a:rPr>
              <a:t>рипидистиевых</a:t>
            </a:r>
            <a:r>
              <a:rPr lang="ru-RU" b="1" dirty="0">
                <a:effectLst/>
              </a:rPr>
              <a:t> рыб скелет конечности соответствовал плану строения конечности наземных позвоночных. Поэтому их считают той группой, от которой произошли земноводные.</a:t>
            </a:r>
          </a:p>
          <a:p>
            <a:pPr algn="ctr"/>
            <a:r>
              <a:rPr lang="ru-RU" b="1" dirty="0">
                <a:effectLst/>
              </a:rPr>
              <a:t>Три этапа происхождения земноводных: </a:t>
            </a:r>
            <a:r>
              <a:rPr lang="ru-RU" b="1" dirty="0" err="1">
                <a:effectLst/>
              </a:rPr>
              <a:t>рипидистиевая</a:t>
            </a:r>
            <a:r>
              <a:rPr lang="ru-RU" b="1" dirty="0">
                <a:effectLst/>
              </a:rPr>
              <a:t> рыба, самое древнее ископаемое земноводное (</a:t>
            </a:r>
            <a:r>
              <a:rPr lang="ru-RU" b="1" dirty="0" err="1">
                <a:effectLst/>
              </a:rPr>
              <a:t>ихтиостегия</a:t>
            </a:r>
            <a:r>
              <a:rPr lang="ru-RU" b="1" dirty="0">
                <a:effectLst/>
              </a:rPr>
              <a:t>) и современное хвостатое земноводное.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u="sng">
                <a:effectLst/>
              </a:rPr>
              <a:t>Древнее земноводное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03800" y="1628775"/>
            <a:ext cx="3455988" cy="604838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ru-RU" sz="3600"/>
              <a:t>Ихтиостега</a:t>
            </a:r>
          </a:p>
        </p:txBody>
      </p:sp>
      <p:pic>
        <p:nvPicPr>
          <p:cNvPr id="48132" name="Picture 4" descr="ich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4213" y="1628775"/>
            <a:ext cx="4032250" cy="2376488"/>
          </a:xfrm>
          <a:prstGeom prst="rect">
            <a:avLst/>
          </a:prstGeom>
          <a:noFill/>
        </p:spPr>
      </p:pic>
      <p:pic>
        <p:nvPicPr>
          <p:cNvPr id="48134" name="Picture 6" descr="ich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2275" y="4221163"/>
            <a:ext cx="5832475" cy="2262187"/>
          </a:xfrm>
          <a:prstGeom prst="rect">
            <a:avLst/>
          </a:prstGeom>
          <a:noFill/>
        </p:spPr>
      </p:pic>
      <p:sp>
        <p:nvSpPr>
          <p:cNvPr id="48135" name="Text Box 7"/>
          <p:cNvSpPr txBox="1">
            <a:spLocks noChangeArrowheads="1"/>
          </p:cNvSpPr>
          <p:nvPr/>
        </p:nvSpPr>
        <p:spPr bwMode="auto">
          <a:xfrm>
            <a:off x="3708400" y="4221163"/>
            <a:ext cx="227171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>
                <a:solidFill>
                  <a:srgbClr val="000000"/>
                </a:solidFill>
              </a:rPr>
              <a:t>Внутреннее строение</a:t>
            </a:r>
          </a:p>
        </p:txBody>
      </p:sp>
      <p:sp>
        <p:nvSpPr>
          <p:cNvPr id="48136" name="Text Box 8"/>
          <p:cNvSpPr txBox="1">
            <a:spLocks noChangeArrowheads="1"/>
          </p:cNvSpPr>
          <p:nvPr/>
        </p:nvSpPr>
        <p:spPr bwMode="auto">
          <a:xfrm>
            <a:off x="5219700" y="2708275"/>
            <a:ext cx="2995613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000"/>
              <a:t>«Переходное звено"</a:t>
            </a:r>
          </a:p>
          <a:p>
            <a:pPr algn="ctr"/>
            <a:r>
              <a:rPr lang="ru-RU" sz="2000"/>
              <a:t>между рыбами и земноводными.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8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8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8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8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8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8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8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8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8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8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8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0" grpId="0"/>
      <p:bldP spid="48131" grpId="0" build="p"/>
      <p:bldP spid="48135" grpId="0"/>
      <p:bldP spid="4813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628" y="642918"/>
            <a:ext cx="3686172" cy="5500726"/>
          </a:xfrm>
        </p:spPr>
        <p:txBody>
          <a:bodyPr/>
          <a:lstStyle/>
          <a:p>
            <a:r>
              <a:rPr lang="ru-RU" sz="3200" b="1" dirty="0" smtClean="0">
                <a:effectLst/>
              </a:rPr>
              <a:t>ВИДОВОЕ РАЗНООБРАЗИЕ И КЛАССИФИКАЦИЯ СОВРЕМЕННЫХ ЗЕМНОВОДНЫХ </a:t>
            </a:r>
            <a:r>
              <a:rPr lang="ru-RU" sz="2800" dirty="0" smtClean="0">
                <a:effectLst/>
              </a:rPr>
              <a:t/>
            </a:r>
            <a:br>
              <a:rPr lang="ru-RU" sz="2800" dirty="0" smtClean="0">
                <a:effectLst/>
              </a:rPr>
            </a:br>
            <a:r>
              <a:rPr lang="ru-RU" sz="2800" dirty="0" smtClean="0">
                <a:effectLst/>
              </a:rPr>
              <a:t>Современные земноводные объединяются в 3 четко различающихся отряда: Безногие (200 видов), Хвостатые (500 видов) и Бесхвостые (4000 </a:t>
            </a:r>
            <a:r>
              <a:rPr lang="ru-RU" sz="2400" dirty="0" smtClean="0">
                <a:effectLst/>
              </a:rPr>
              <a:t>видов</a:t>
            </a:r>
            <a:r>
              <a:rPr lang="ru-RU" dirty="0" smtClean="0">
                <a:effectLst/>
              </a:rPr>
              <a:t>).</a:t>
            </a:r>
            <a:br>
              <a:rPr lang="ru-RU" dirty="0" smtClean="0">
                <a:effectLst/>
              </a:rPr>
            </a:br>
            <a:endParaRPr lang="ru-RU" dirty="0"/>
          </a:p>
        </p:txBody>
      </p:sp>
      <p:pic>
        <p:nvPicPr>
          <p:cNvPr id="4" name="Picture 4" descr="Безымянный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42918"/>
            <a:ext cx="4929222" cy="59293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6" name="Picture 4" descr="green2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u="sng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Домашнее задание.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>
                <a:solidFill>
                  <a:srgbClr val="FF0000"/>
                </a:solidFill>
                <a:latin typeface="Comic Sans MS" pitchFamily="66" charset="0"/>
              </a:rPr>
              <a:t>&amp; 37</a:t>
            </a:r>
            <a:endParaRPr lang="ru-RU" i="1">
              <a:solidFill>
                <a:srgbClr val="FF0000"/>
              </a:solidFill>
              <a:latin typeface="Comic Sans MS" pitchFamily="66" charset="0"/>
            </a:endParaRPr>
          </a:p>
          <a:p>
            <a:r>
              <a:rPr lang="ru-RU" i="1">
                <a:solidFill>
                  <a:srgbClr val="FF0000"/>
                </a:solidFill>
                <a:latin typeface="Comic Sans MS" pitchFamily="66" charset="0"/>
              </a:rPr>
              <a:t>Подготовить домашнее задание в виде короткого сообщения о строении, функциях и особенностях, связанных с образом жизни, внутренних систем Земноводных (сообщения сопровождаются рисунками).</a:t>
            </a:r>
            <a:endParaRPr lang="en-US" i="1">
              <a:solidFill>
                <a:srgbClr val="FF0000"/>
              </a:solidFill>
              <a:latin typeface="Comic Sans MS" pitchFamily="66" charset="0"/>
            </a:endParaRPr>
          </a:p>
          <a:p>
            <a:endParaRPr lang="ru-RU" i="1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18437" name="Picture 5" descr="an13[1]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4213" y="5661025"/>
            <a:ext cx="7775575" cy="936625"/>
          </a:xfrm>
          <a:prstGeom prst="rect">
            <a:avLst/>
          </a:prstGeom>
          <a:noFill/>
        </p:spPr>
      </p:pic>
      <p:pic>
        <p:nvPicPr>
          <p:cNvPr id="18439" name="Picture 7" descr="frog5-11[1]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59563" y="0"/>
            <a:ext cx="2484437" cy="12319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шаблон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</Template>
  <TotalTime>70</TotalTime>
  <Words>453</Words>
  <Application>Microsoft Office PowerPoint</Application>
  <PresentationFormat>Экран (4:3)</PresentationFormat>
  <Paragraphs>109</Paragraphs>
  <Slides>20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шаблон</vt:lpstr>
      <vt:lpstr>Внутреннее строение земноводных</vt:lpstr>
      <vt:lpstr>Скелет  лягушки</vt:lpstr>
      <vt:lpstr>Скелет  лягушки</vt:lpstr>
      <vt:lpstr>Слайд 4</vt:lpstr>
      <vt:lpstr>Слайд 5</vt:lpstr>
      <vt:lpstr>ВНУТРЕННЕЕ СТРОЕНИЕ ЛЯГУШКИ</vt:lpstr>
      <vt:lpstr>Кровеносная система земноводных.</vt:lpstr>
      <vt:lpstr>СХЕМА СТРОЕНИЯ ГОЛОВНОГО МОЗГА У ЗЕМНОВОДНЫХ  </vt:lpstr>
      <vt:lpstr>Дыхательная система земноводных.</vt:lpstr>
      <vt:lpstr>Половые органы земноводных</vt:lpstr>
      <vt:lpstr>Половые органы земноводных</vt:lpstr>
      <vt:lpstr>Слайд 12</vt:lpstr>
      <vt:lpstr>Жизненный цикл земноводных</vt:lpstr>
      <vt:lpstr>Забота о потомстве у земноводных</vt:lpstr>
      <vt:lpstr>Жаба-повитуха</vt:lpstr>
      <vt:lpstr>Филломедуза</vt:lpstr>
      <vt:lpstr>Слайд 17</vt:lpstr>
      <vt:lpstr>Древнее земноводное</vt:lpstr>
      <vt:lpstr>ВИДОВОЕ РАЗНООБРАЗИЕ И КЛАССИФИКАЦИЯ СОВРЕМЕННЫХ ЗЕМНОВОДНЫХ  Современные земноводные объединяются в 3 четко различающихся отряда: Безногие (200 видов), Хвостатые (500 видов) и Бесхвостые (4000 видов). </vt:lpstr>
      <vt:lpstr>Домашнее задание.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Внутреннее строение земноводных</dc:title>
  <dc:creator>Admin</dc:creator>
  <cp:lastModifiedBy>Николай</cp:lastModifiedBy>
  <cp:revision>9</cp:revision>
  <dcterms:created xsi:type="dcterms:W3CDTF">2010-02-06T11:28:07Z</dcterms:created>
  <dcterms:modified xsi:type="dcterms:W3CDTF">2013-01-23T11:59:42Z</dcterms:modified>
</cp:coreProperties>
</file>