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9" r:id="rId2"/>
    <p:sldMasterId id="2147483670" r:id="rId3"/>
  </p:sldMasterIdLst>
  <p:notesMasterIdLst>
    <p:notesMasterId r:id="rId18"/>
  </p:notesMasterIdLst>
  <p:handoutMasterIdLst>
    <p:handoutMasterId r:id="rId19"/>
  </p:handoutMasterIdLst>
  <p:sldIdLst>
    <p:sldId id="256" r:id="rId4"/>
    <p:sldId id="257" r:id="rId5"/>
    <p:sldId id="258" r:id="rId6"/>
    <p:sldId id="259" r:id="rId7"/>
    <p:sldId id="260" r:id="rId8"/>
    <p:sldId id="262" r:id="rId9"/>
    <p:sldId id="265" r:id="rId10"/>
    <p:sldId id="266" r:id="rId11"/>
    <p:sldId id="270" r:id="rId12"/>
    <p:sldId id="269" r:id="rId13"/>
    <p:sldId id="268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0000"/>
    <a:srgbClr val="0000FF"/>
    <a:srgbClr val="CC00CC"/>
    <a:srgbClr val="008080"/>
    <a:srgbClr val="FFCCFF"/>
    <a:srgbClr val="FFFFCC"/>
    <a:srgbClr val="FFC5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-113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wmf"/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2.wmf"/><Relationship Id="rId4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32D8AD7-B7E6-46F8-A83B-2741E03A3224}" type="datetimeFigureOut">
              <a:rPr lang="ru-RU"/>
              <a:pPr/>
              <a:t>01.04.2013</a:t>
            </a:fld>
            <a:endParaRPr lang="ru-RU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021B2B2-BDB7-4E79-A2FE-A7A84916924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Rectangl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F0B313D-138C-446B-B003-1ACBFD37EF0F}" type="datetimeFigureOut">
              <a:rPr lang="ru-RU"/>
              <a:pPr/>
              <a:t>01.04.2013</a:t>
            </a:fld>
            <a:endParaRPr lang="ru-RU"/>
          </a:p>
        </p:txBody>
      </p:sp>
      <p:sp>
        <p:nvSpPr>
          <p:cNvPr id="41988" name="Rectangle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smtClean="0"/>
          </a:p>
        </p:txBody>
      </p:sp>
      <p:sp>
        <p:nvSpPr>
          <p:cNvPr id="41990" name="Rectangl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E43B7E9-ED19-485F-AB47-3323CB24D62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rtlCol="0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80F1E-B9F4-44FC-8F3F-FF5544294D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5F29F0-68A9-43E6-A508-D99AA63A17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326C9-4CB6-49AA-B7F0-2BFC8C35A9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969C0F-DBE2-4474-B83B-CDFA54A775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EA812-F8A9-4CFC-A214-4B8865FB33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F8130-586F-4AE0-BD0F-E09BC01692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F8454-E8A4-4F41-9F6C-87A8373D88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7B3-53F7-4EEE-867C-68D81404F9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697EE-7B42-4E87-B7C7-42C38C2FE6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44998-E930-40FB-A639-6866B52B80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10"/>
          <p:cNvSpPr/>
          <p:nvPr/>
        </p:nvSpPr>
        <p:spPr>
          <a:xfrm rot="10800000">
            <a:off x="0" y="1206500"/>
            <a:ext cx="9144000" cy="3749675"/>
          </a:xfrm>
          <a:prstGeom prst="flowChartDocument">
            <a:avLst/>
          </a:pr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174345-B047-4473-896F-A2C081A5EA4B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6" name="Rectangl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D3F3C-010A-4D45-84D9-0967E088D7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020B70-A921-48F9-AC03-74751ABE947B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5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92F47-9C02-4DD7-9097-A568B41003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877361-2F9C-4691-99B2-2C5A244E2973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F11EE3-9DD4-4304-A4B8-B1DA80E3E7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73280B-9167-4DCA-B7B8-B31976DBE235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6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91520-9369-4B19-9AF3-D7D5632290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EE617A-23C7-4CB4-A718-2143BB168FAF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8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03F56-9CE2-4EEA-BB49-7F86AC3697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0B67B3-8A76-4CA5-81BC-32A9F1E8149B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4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E9624-06ED-49C6-9052-70959D7A2E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3187A5-09C2-4024-B010-4A65F84602B7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3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8CD5A1-596E-440E-BD7E-10FEF05105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/>
          <a:lstStyle>
            <a:lvl1pPr algn="l">
              <a:buNone/>
              <a:defRPr sz="5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33856"/>
            <a:ext cx="2590800" cy="5181600"/>
          </a:xfrm>
        </p:spPr>
        <p:txBody>
          <a:bodyPr l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19BAA3-AD3B-4AB6-9652-6EA9D15E4A63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AC369-1C98-4820-94AB-D97FB08472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/>
          <a:lstStyle>
            <a:lvl1pPr algn="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reflection stA="210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79A236-2B2B-4D5A-A027-3144AF84CF7D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AD45F-E6C4-465A-B7D4-7C1CBEECB1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 userDrawn="1"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Shape 10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latin typeface="Eras Medium ITC" pitchFamily="34" charset="0"/>
              </a:endParaRPr>
            </a:p>
          </p:txBody>
        </p:sp>
        <p:sp>
          <p:nvSpPr>
            <p:cNvPr id="7" name="Shape 11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0 w 5760"/>
                <a:gd name="T15" fmla="*/ 0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Eras Medium ITC" pitchFamily="34" charset="0"/>
              </a:endParaRPr>
            </a:p>
          </p:txBody>
        </p:sp>
        <p:sp>
          <p:nvSpPr>
            <p:cNvPr id="8" name="Shape 12"/>
            <p:cNvSpPr>
              <a:spLocks/>
            </p:cNvSpPr>
            <p:nvPr userDrawn="1"/>
          </p:nvSpPr>
          <p:spPr bwMode="auto">
            <a:xfrm>
              <a:off x="0" y="5000901"/>
              <a:ext cx="9144000" cy="18626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cxnSp>
          <p:nvCxnSpPr>
            <p:cNvPr id="10" name="Picture 14"/>
            <p:cNvCxnSpPr/>
            <p:nvPr/>
          </p:nvCxnSpPr>
          <p:spPr>
            <a:xfrm>
              <a:off x="-1970" y="4997407"/>
              <a:ext cx="9143177" cy="790655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2112336"/>
            <a:ext cx="7772400" cy="1470025"/>
          </a:xfrm>
        </p:spPr>
        <p:txBody>
          <a:bodyPr anchor="b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582807"/>
            <a:ext cx="7772400" cy="1199704"/>
          </a:xfrm>
        </p:spPr>
        <p:txBody>
          <a:bodyPr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Rectangl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3DED19-8DE1-4269-89E9-93614FB12A4D}" type="datetime2">
              <a:rPr lang="en-US"/>
              <a:pPr/>
              <a:t>Monday, April 01, 2013</a:t>
            </a:fld>
            <a:endParaRPr lang="en-US">
              <a:solidFill>
                <a:srgbClr val="E8F0F4"/>
              </a:solidFill>
            </a:endParaRPr>
          </a:p>
        </p:txBody>
      </p:sp>
      <p:sp>
        <p:nvSpPr>
          <p:cNvPr id="12" name="Rectangle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8F0F4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F87539A-D645-4205-BEC5-6D5097C094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7B1E29-539F-4070-8B0F-DACF548284AB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5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3EA0D0-BA60-4371-8069-6B69D1DAF4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10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hevron 15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888512"/>
            <a:ext cx="4572000" cy="1360487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761C80-396F-4A43-A03A-40024DBBF51F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20CE-6AEA-4D34-AD07-82A06FA47C64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64402E-401C-4118-929A-7BA52D864521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6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50BC7-E0D0-40C8-B589-CB8CB0BBF6BD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532120"/>
            <a:ext cx="4040188" cy="64008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/>
          <a:lstStyle>
            <a:lvl1pPr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5025" y="5532438"/>
            <a:ext cx="4041775" cy="639762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/>
          <a:lstStyle>
            <a:lvl1pPr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1591302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91302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FB7C20-03E5-468F-9EF3-3677F799F1D0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8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EF2C5-FF39-467C-8D60-F006DA85895C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>
              <a:defRPr b="1"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480061-BA15-4241-B317-1ADB5C722E5D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4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E8366-17D6-4CDD-A553-8C9F1A320D43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576956-AC89-48A5-B907-00E55FB02AD8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3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7DFF1-BDC7-497F-934D-D2A34C01B1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45152" y="5334000"/>
            <a:ext cx="3749040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0D9DD7-FE3A-485F-AD98-F4D3A9C12888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7DCE8-A3D1-40FB-A9E5-D7A4831A6C86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Eras Medium ITC" pitchFamily="34" charset="0"/>
            </a:endParaRPr>
          </a:p>
        </p:txBody>
      </p:sp>
      <p:sp>
        <p:nvSpPr>
          <p:cNvPr id="6" name="Shape 7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0 w 5760"/>
              <a:gd name="T15" fmla="*/ 0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Eras Medium ITC" pitchFamily="34" charset="0"/>
            </a:endParaRPr>
          </a:p>
        </p:txBody>
      </p:sp>
      <p:sp>
        <p:nvSpPr>
          <p:cNvPr id="7" name="Right Triangle 10"/>
          <p:cNvSpPr>
            <a:spLocks/>
          </p:cNvSpPr>
          <p:nvPr userDrawn="1"/>
        </p:nvSpPr>
        <p:spPr bwMode="auto">
          <a:xfrm>
            <a:off x="-6350" y="5791200"/>
            <a:ext cx="3401560" cy="1081524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8" name="Picture 9"/>
          <p:cNvCxnSpPr/>
          <p:nvPr/>
        </p:nvCxnSpPr>
        <p:spPr>
          <a:xfrm>
            <a:off x="-8829" y="5787179"/>
            <a:ext cx="3406971" cy="1084870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2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Chevron 13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371568"/>
            <a:ext cx="7162800" cy="502920"/>
          </a:xfrm>
          <a:noFill/>
        </p:spPr>
        <p:txBody>
          <a:bodyPr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07688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F167F4-5308-4F06-AA8C-A1D9759D4B82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12" name="Rectangle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F595E-0D5F-4189-9D9F-D08ECB4BDF90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8A810-AC76-4F49-86DE-0CC6BA4555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10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8" name="Rectangle 10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6149" name="Rectangle 10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10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4DD9CAA-7404-4F15-9FBA-B38EF8F19E3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9" r:id="rId2"/>
    <p:sldLayoutId id="2147483708" r:id="rId3"/>
    <p:sldLayoutId id="2147483707" r:id="rId4"/>
    <p:sldLayoutId id="2147483706" r:id="rId5"/>
    <p:sldLayoutId id="2147483705" r:id="rId6"/>
    <p:sldLayoutId id="2147483704" r:id="rId7"/>
    <p:sldLayoutId id="2147483703" r:id="rId8"/>
    <p:sldLayoutId id="2147483702" r:id="rId9"/>
    <p:sldLayoutId id="2147483701" r:id="rId10"/>
  </p:sldLayoutIdLst>
  <p:txStyles>
    <p:titleStyle>
      <a:lvl1pPr marL="342900" indent="-342900" algn="ctr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marL="342900" indent="-342900" algn="ctr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2pPr>
      <a:lvl3pPr marL="342900" indent="-342900" algn="ctr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3pPr>
      <a:lvl4pPr marL="342900" indent="-342900" algn="ctr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4pPr>
      <a:lvl5pPr marL="342900" indent="-342900" algn="ctr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5pPr>
      <a:lvl6pPr marL="457200" algn="ctr" fontAlgn="base">
        <a:spcBef>
          <a:spcPct val="0"/>
        </a:spcBef>
        <a:spcAft>
          <a:spcPct val="0"/>
        </a:spcAft>
        <a:defRPr sz="4400">
          <a:solidFill>
            <a:schemeClr val="tx2">
              <a:alpha val="100000"/>
            </a:schemeClr>
          </a:solidFill>
          <a:latin typeface="Arial"/>
        </a:defRPr>
      </a:lvl6pPr>
      <a:lvl7pPr marL="914400" algn="ctr" fontAlgn="base">
        <a:spcBef>
          <a:spcPct val="0"/>
        </a:spcBef>
        <a:spcAft>
          <a:spcPct val="0"/>
        </a:spcAft>
        <a:defRPr sz="4400">
          <a:solidFill>
            <a:schemeClr val="tx2">
              <a:alpha val="100000"/>
            </a:schemeClr>
          </a:solidFill>
          <a:latin typeface="Arial"/>
        </a:defRPr>
      </a:lvl7pPr>
      <a:lvl8pPr marL="1371600" algn="ctr" fontAlgn="base">
        <a:spcBef>
          <a:spcPct val="0"/>
        </a:spcBef>
        <a:spcAft>
          <a:spcPct val="0"/>
        </a:spcAft>
        <a:defRPr sz="4400">
          <a:solidFill>
            <a:schemeClr val="tx2">
              <a:alpha val="100000"/>
            </a:schemeClr>
          </a:solidFill>
          <a:latin typeface="Arial"/>
        </a:defRPr>
      </a:lvl8pPr>
      <a:lvl9pPr marL="1828800" algn="ctr" fontAlgn="base">
        <a:spcBef>
          <a:spcPct val="0"/>
        </a:spcBef>
        <a:spcAft>
          <a:spcPct val="0"/>
        </a:spcAft>
        <a:defRPr sz="4400">
          <a:solidFill>
            <a:schemeClr val="tx2">
              <a:alpha val="100000"/>
            </a:schemeClr>
          </a:solidFill>
          <a:latin typeface="Arial"/>
        </a:defRPr>
      </a:lvl9pPr>
    </p:titleStyle>
    <p:bodyStyle>
      <a:lvl1pPr marL="342900" indent="-342900" algn="l" defTabSz="-13873163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-138731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-138731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-1387316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fontAlgn="base">
        <a:spcBef>
          <a:spcPct val="20000"/>
        </a:spcBef>
        <a:spcAft>
          <a:spcPct val="0"/>
        </a:spcAft>
        <a:buChar char="»"/>
        <a:defRPr sz="2000">
          <a:solidFill>
            <a:schemeClr val="tx1">
              <a:alpha val="100000"/>
            </a:schemeClr>
          </a:solidFill>
          <a:latin typeface="+mn-lt"/>
        </a:defRPr>
      </a:lvl6pPr>
      <a:lvl7pPr marL="2971800" indent="-228600" algn="l" fontAlgn="base">
        <a:spcBef>
          <a:spcPct val="20000"/>
        </a:spcBef>
        <a:spcAft>
          <a:spcPct val="0"/>
        </a:spcAft>
        <a:buChar char="»"/>
        <a:defRPr sz="2000">
          <a:solidFill>
            <a:schemeClr val="tx1">
              <a:alpha val="100000"/>
            </a:schemeClr>
          </a:solidFill>
          <a:latin typeface="+mn-lt"/>
        </a:defRPr>
      </a:lvl7pPr>
      <a:lvl8pPr marL="3429000" indent="-228600" algn="l" fontAlgn="base">
        <a:spcBef>
          <a:spcPct val="20000"/>
        </a:spcBef>
        <a:spcAft>
          <a:spcPct val="0"/>
        </a:spcAft>
        <a:buChar char="»"/>
        <a:defRPr sz="2000">
          <a:solidFill>
            <a:schemeClr val="tx1">
              <a:alpha val="100000"/>
            </a:schemeClr>
          </a:solidFill>
          <a:latin typeface="+mn-lt"/>
        </a:defRPr>
      </a:lvl8pPr>
      <a:lvl9pPr marL="3886200" indent="-228600" algn="l" fontAlgn="base">
        <a:spcBef>
          <a:spcPct val="20000"/>
        </a:spcBef>
        <a:spcAft>
          <a:spcPct val="0"/>
        </a:spcAft>
        <a:buChar char="»"/>
        <a:defRPr sz="2000">
          <a:solidFill>
            <a:schemeClr val="tx1">
              <a:alpha val="100000"/>
            </a:schemeClr>
          </a:solidFill>
          <a:latin typeface="+mn-lt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0" y="773113"/>
            <a:ext cx="9144000" cy="5932487"/>
          </a:xfrm>
          <a:prstGeom prst="flowChartDocument">
            <a:avLst/>
          </a:pr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lowchart: Document 7"/>
          <p:cNvSpPr/>
          <p:nvPr/>
        </p:nvSpPr>
        <p:spPr>
          <a:xfrm rot="10800000">
            <a:off x="0" y="990600"/>
            <a:ext cx="9144000" cy="4830763"/>
          </a:xfrm>
          <a:prstGeom prst="flowChartDocument">
            <a:avLst/>
          </a:pr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prstGeom prst="rect">
            <a:avLst/>
          </a:prstGeom>
        </p:spPr>
        <p:txBody>
          <a:bodyPr vert="horz" wrap="square" lIns="0" tIns="9144" rIns="0" bIns="9144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" name="Rectangle 29"/>
          <p:cNvSpPr>
            <a:spLocks noGrp="1"/>
          </p:cNvSpPr>
          <p:nvPr>
            <p:ph type="body" idx="1"/>
          </p:nvPr>
        </p:nvSpPr>
        <p:spPr>
          <a:xfrm>
            <a:off x="457200" y="2179638"/>
            <a:ext cx="82296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4"/>
            <a:r>
              <a:rPr lang="en-US" smtClean="0"/>
              <a:t>Sixth level</a:t>
            </a:r>
          </a:p>
          <a:p>
            <a:pPr lvl="4"/>
            <a:r>
              <a:rPr lang="en-US" smtClean="0"/>
              <a:t>Seventh level</a:t>
            </a:r>
          </a:p>
          <a:p>
            <a:pPr lvl="4"/>
            <a:r>
              <a:rPr lang="en-US" smtClean="0"/>
              <a:t>Eighth level</a:t>
            </a:r>
          </a:p>
          <a:p>
            <a:pPr lvl="4"/>
            <a:r>
              <a:rPr lang="en-US" smtClean="0"/>
              <a:t>Ninth level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CB7A8"/>
                </a:solidFill>
                <a:latin typeface="Corbel" pitchFamily="34" charset="0"/>
              </a:defRPr>
            </a:lvl1pPr>
          </a:lstStyle>
          <a:p>
            <a:fld id="{70300562-28CB-458F-9560-2C613A471449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7175" name="Rectangle 21"/>
          <p:cNvSpPr>
            <a:spLocks noGrp="1"/>
          </p:cNvSpPr>
          <p:nvPr>
            <p:ph type="ftr" sz="quarter" idx="3"/>
          </p:nvPr>
        </p:nvSpPr>
        <p:spPr bwMode="auto">
          <a:xfrm>
            <a:off x="24384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BCB7A8"/>
                </a:solidFill>
                <a:latin typeface="Corbel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Rectangle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wrap="square" lIns="9144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BCB7A8"/>
                </a:solidFill>
                <a:latin typeface="Corbel" pitchFamily="34" charset="0"/>
              </a:defRPr>
            </a:lvl1pPr>
          </a:lstStyle>
          <a:p>
            <a:fld id="{8F07C154-C559-4092-B0C9-8CC9568F1DD2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rgbClr val="FFFFD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effectLst>
            <a:outerShdw blurRad="38100" dist="38100" dir="2700000" algn="tl">
              <a:srgbClr val="FFFFFF"/>
            </a:outerShdw>
          </a:effectLst>
          <a:latin typeface="Corbel" pitchFamily="34" charset="0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effectLst>
            <a:outerShdw blurRad="38100" dist="38100" dir="2700000" algn="tl">
              <a:srgbClr val="FFFFFF"/>
            </a:outerShdw>
          </a:effectLst>
          <a:latin typeface="Corbel" pitchFamily="34" charset="0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effectLst>
            <a:outerShdw blurRad="38100" dist="38100" dir="2700000" algn="tl">
              <a:srgbClr val="FFFFFF"/>
            </a:outerShdw>
          </a:effectLst>
          <a:latin typeface="Corbel" pitchFamily="34" charset="0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effectLst>
            <a:outerShdw blurRad="38100" dist="38100" dir="2700000" algn="tl">
              <a:srgbClr val="FFFFFF"/>
            </a:outerShdw>
          </a:effectLst>
          <a:latin typeface="Corbel" pitchFamily="34" charset="0"/>
        </a:defRPr>
      </a:lvl5pPr>
      <a:lvl6pPr marL="8001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effectLst>
            <a:outerShdw blurRad="38100" dist="38100" dir="2700000" algn="tl">
              <a:srgbClr val="FFFFFF"/>
            </a:outerShdw>
          </a:effectLst>
          <a:latin typeface="Corbel" pitchFamily="34" charset="0"/>
        </a:defRPr>
      </a:lvl6pPr>
      <a:lvl7pPr marL="12573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effectLst>
            <a:outerShdw blurRad="38100" dist="38100" dir="2700000" algn="tl">
              <a:srgbClr val="FFFFFF"/>
            </a:outerShdw>
          </a:effectLst>
          <a:latin typeface="Corbel" pitchFamily="34" charset="0"/>
        </a:defRPr>
      </a:lvl7pPr>
      <a:lvl8pPr marL="17145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effectLst>
            <a:outerShdw blurRad="38100" dist="38100" dir="2700000" algn="tl">
              <a:srgbClr val="FFFFFF"/>
            </a:outerShdw>
          </a:effectLst>
          <a:latin typeface="Corbel" pitchFamily="34" charset="0"/>
        </a:defRPr>
      </a:lvl8pPr>
      <a:lvl9pPr marL="21717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effectLst>
            <a:outerShdw blurRad="38100" dist="38100" dir="2700000" algn="tl">
              <a:srgbClr val="FFFFFF"/>
            </a:outerShdw>
          </a:effectLst>
          <a:latin typeface="Corbel" pitchFamily="34" charset="0"/>
        </a:defRPr>
      </a:lvl9pPr>
    </p:titleStyle>
    <p:bodyStyle>
      <a:lvl1pPr marL="342900" indent="-342900" algn="l" defTabSz="-1387316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-13873163" rtl="0" eaLnBrk="0" fontAlgn="base" hangingPunct="0">
        <a:spcBef>
          <a:spcPct val="20000"/>
        </a:spcBef>
        <a:spcAft>
          <a:spcPct val="0"/>
        </a:spcAft>
        <a:buClr>
          <a:srgbClr val="FF953E"/>
        </a:buClr>
        <a:buFont typeface="Wingdings 2" pitchFamily="18" charset="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-13873163" rtl="0" eaLnBrk="0" fontAlgn="base" hangingPunct="0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-13873163" rtl="0" eaLnBrk="0" fontAlgn="base" hangingPunct="0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latinLnBrk="0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latinLnBrk="0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latinLnBrk="0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latinLnBrk="0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Eras Medium ITC" pitchFamily="34" charset="0"/>
            </a:endParaRPr>
          </a:p>
        </p:txBody>
      </p:sp>
      <p:sp>
        <p:nvSpPr>
          <p:cNvPr id="8195" name="Shape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0 w 5760"/>
              <a:gd name="T15" fmla="*/ 0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Eras Medium ITC" pitchFamily="34" charset="0"/>
            </a:endParaRPr>
          </a:p>
        </p:txBody>
      </p:sp>
      <p:sp>
        <p:nvSpPr>
          <p:cNvPr id="14" name="Right Triangle 13"/>
          <p:cNvSpPr>
            <a:spLocks/>
          </p:cNvSpPr>
          <p:nvPr userDrawn="1"/>
        </p:nvSpPr>
        <p:spPr bwMode="auto">
          <a:xfrm>
            <a:off x="-6350" y="5791200"/>
            <a:ext cx="3401560" cy="1081524"/>
          </a:xfrm>
          <a:prstGeom prst="rtTriangle">
            <a:avLst/>
          </a:prstGeom>
          <a:blipFill>
            <a:blip r:embed="rId1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5" name="Picture 7"/>
          <p:cNvCxnSpPr/>
          <p:nvPr/>
        </p:nvCxnSpPr>
        <p:spPr>
          <a:xfrm>
            <a:off x="-8829" y="5787179"/>
            <a:ext cx="3406971" cy="1084870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" name="Rectangle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4"/>
            <a:r>
              <a:rPr lang="en-US" smtClean="0"/>
              <a:t>Sixth level</a:t>
            </a:r>
          </a:p>
          <a:p>
            <a:pPr lvl="4"/>
            <a:r>
              <a:rPr lang="en-US" smtClean="0"/>
              <a:t>Seventh level</a:t>
            </a:r>
          </a:p>
          <a:p>
            <a:pPr lvl="4"/>
            <a:r>
              <a:rPr lang="en-US" smtClean="0"/>
              <a:t>Eighth level</a:t>
            </a:r>
          </a:p>
          <a:p>
            <a:pPr lvl="4"/>
            <a:r>
              <a:rPr lang="en-US" smtClean="0"/>
              <a:t>Ninth level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Eras Medium ITC" pitchFamily="34" charset="0"/>
              </a:defRPr>
            </a:lvl1pPr>
          </a:lstStyle>
          <a:p>
            <a:fld id="{AEC1CACE-0A8A-41B9-B0C2-1B6AE6B3EE88}" type="datetime2">
              <a:rPr lang="en-US"/>
              <a:pPr/>
              <a:t>Monday, April 01, 2013</a:t>
            </a:fld>
            <a:endParaRPr lang="en-US"/>
          </a:p>
        </p:txBody>
      </p:sp>
      <p:sp>
        <p:nvSpPr>
          <p:cNvPr id="8203" name="Rectangle 21"/>
          <p:cNvSpPr>
            <a:spLocks noGrp="1"/>
          </p:cNvSpPr>
          <p:nvPr>
            <p:ph type="ftr" sz="quarter" idx="3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Eras Medium ITC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Rectangle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Eras Medium ITC" pitchFamily="34" charset="0"/>
              </a:defRPr>
            </a:lvl1pPr>
          </a:lstStyle>
          <a:p>
            <a:fld id="{C057465E-53F4-4FCE-83CB-0E40A05DB1D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</p:sldLayoutIdLst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Eras Medium ITC" pitchFamily="34" charset="0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Eras Medium ITC" pitchFamily="34" charset="0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Eras Medium ITC" pitchFamily="34" charset="0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Eras Medium ITC" pitchFamily="34" charset="0"/>
        </a:defRPr>
      </a:lvl5pPr>
      <a:lvl6pPr marL="8001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Eras Medium ITC" pitchFamily="34" charset="0"/>
        </a:defRPr>
      </a:lvl6pPr>
      <a:lvl7pPr marL="12573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Eras Medium ITC" pitchFamily="34" charset="0"/>
        </a:defRPr>
      </a:lvl7pPr>
      <a:lvl8pPr marL="17145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Eras Medium ITC" pitchFamily="34" charset="0"/>
        </a:defRPr>
      </a:lvl8pPr>
      <a:lvl9pPr marL="2171700" indent="-342900" algn="l" defTabSz="-13873163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Eras Medium ITC" pitchFamily="34" charset="0"/>
        </a:defRPr>
      </a:lvl9pPr>
    </p:titleStyle>
    <p:body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5000"/>
        <a:buFont typeface="Wingdings 3" pitchFamily="18" charset="2"/>
        <a:buChar char="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-13873163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-13873163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-13873163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latinLnBrk="0">
        <a:spcBef>
          <a:spcPct val="20000"/>
        </a:spcBef>
        <a:buClr>
          <a:schemeClr val="accent3"/>
        </a:buClr>
        <a:buFont typeface="Wingdings 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latinLnBrk="0">
        <a:spcBef>
          <a:spcPct val="20000"/>
        </a:spcBef>
        <a:buClr>
          <a:schemeClr val="accent3"/>
        </a:buClr>
        <a:buFont typeface="Wingdings 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latinLnBrk="0">
        <a:spcBef>
          <a:spcPct val="20000"/>
        </a:spcBef>
        <a:buClr>
          <a:schemeClr val="accent3"/>
        </a:buClr>
        <a:buFont typeface="Wingdings 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latinLnBrk="0">
        <a:spcBef>
          <a:spcPct val="20000"/>
        </a:spcBef>
        <a:buClr>
          <a:schemeClr val="accent3"/>
        </a:buClr>
        <a:buFont typeface="Wingdings 2"/>
        <a:buChar char="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icture 1"/>
          <p:cNvSpPr>
            <a:spLocks noGrp="1" noChangeArrowheads="1"/>
          </p:cNvSpPr>
          <p:nvPr>
            <p:ph type="ctrTitle"/>
          </p:nvPr>
        </p:nvSpPr>
        <p:spPr>
          <a:xfrm>
            <a:off x="506334" y="2777219"/>
            <a:ext cx="8227468" cy="2165948"/>
          </a:xfrm>
          <a:scene3d>
            <a:camera prst="orthographicFront"/>
            <a:lightRig rig="threePt" dir="t"/>
          </a:scene3d>
          <a:sp3d/>
        </p:spPr>
        <p:txBody>
          <a:bodyPr/>
          <a:lstStyle/>
          <a:p>
            <a:pPr marL="0" indent="0" defTabSz="914400" eaLnBrk="1" fontAlgn="auto" hangingPunct="1">
              <a:spcAft>
                <a:spcPts val="0"/>
              </a:spcAft>
              <a:defRPr/>
            </a:pPr>
            <a:r>
              <a:rPr lang="ru-RU">
                <a:solidFill>
                  <a:schemeClr val="tx2">
                    <a:tint val="100000"/>
                    <a:satMod val="250000"/>
                  </a:schemeClr>
                </a:solidFill>
              </a:rPr>
              <a:t>Параллельность прямых в пространстве</a:t>
            </a:r>
          </a:p>
        </p:txBody>
      </p:sp>
      <p:sp>
        <p:nvSpPr>
          <p:cNvPr id="2051" name="Подзаголовок 2050"/>
          <p:cNvSpPr>
            <a:spLocks noGrp="1" noChangeArrowheads="1"/>
          </p:cNvSpPr>
          <p:nvPr>
            <p:ph type="subTitle" idx="1"/>
          </p:nvPr>
        </p:nvSpPr>
        <p:spPr>
          <a:xfrm>
            <a:off x="280988" y="5340350"/>
            <a:ext cx="5105400" cy="1219200"/>
          </a:xfrm>
        </p:spPr>
        <p:txBody>
          <a:bodyPr/>
          <a:lstStyle/>
          <a:p>
            <a:pPr defTabSz="914400" eaLnBrk="1" hangingPunct="1"/>
            <a:r>
              <a:rPr lang="ru-RU" sz="2400" b="1" smtClean="0"/>
              <a:t>МОУ СОШ №256 г.Фокино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icture 1"/>
          <p:cNvSpPr>
            <a:spLocks noGrp="1" noChangeArrowheads="1"/>
          </p:cNvSpPr>
          <p:nvPr>
            <p:ph type="title"/>
          </p:nvPr>
        </p:nvSpPr>
        <p:spPr>
          <a:xfrm>
            <a:off x="456745" y="274638"/>
            <a:ext cx="8230055" cy="1143887"/>
          </a:xfrm>
          <a:scene3d>
            <a:camera prst="orthographicFront"/>
            <a:lightRig rig="threePt" dir="t"/>
          </a:scene3d>
          <a:sp3d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indent="0" defTabSz="914400" eaLnBrk="1" fontAlgn="auto" hangingPunct="1">
              <a:spcAft>
                <a:spcPts val="0"/>
              </a:spcAft>
              <a:defRPr/>
            </a:pPr>
            <a:r>
              <a:rPr lang="ru-RU" sz="4000"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rPr>
              <a:t>ВСПОМНИМ  ПЛАНИМЕТРИЮ</a:t>
            </a:r>
          </a:p>
        </p:txBody>
      </p:sp>
      <p:sp>
        <p:nvSpPr>
          <p:cNvPr id="3075" name="Текст 307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65125" indent="-273050" defTabSz="914400" eaLnBrk="1" hangingPunct="1"/>
            <a:r>
              <a:rPr lang="ru-RU" smtClean="0"/>
              <a:t>Каково может быть взаимное расположение двух прямых на плоскости?</a:t>
            </a:r>
          </a:p>
          <a:p>
            <a:pPr marL="365125" indent="-273050" defTabSz="914400" eaLnBrk="1" hangingPunct="1"/>
            <a:endParaRPr lang="ru-RU" smtClean="0"/>
          </a:p>
          <a:p>
            <a:pPr marL="365125" indent="-273050" defTabSz="914400" eaLnBrk="1" hangingPunct="1"/>
            <a:endParaRPr lang="ru-RU" smtClean="0"/>
          </a:p>
          <a:p>
            <a:pPr marL="365125" indent="-273050" defTabSz="914400" eaLnBrk="1" hangingPunct="1"/>
            <a:endParaRPr lang="ru-RU" smtClean="0"/>
          </a:p>
          <a:p>
            <a:pPr marL="365125" indent="-273050" defTabSz="914400" eaLnBrk="1" hangingPunct="1"/>
            <a:r>
              <a:rPr lang="ru-RU" smtClean="0"/>
              <a:t>Какие прямые в планиметрии называются параллельными?</a:t>
            </a:r>
          </a:p>
          <a:p>
            <a:pPr marL="365125" indent="-273050" defTabSz="914400" eaLnBrk="1" hangingPunct="1"/>
            <a:endParaRPr lang="ru-RU" smtClean="0"/>
          </a:p>
        </p:txBody>
      </p:sp>
      <p:sp>
        <p:nvSpPr>
          <p:cNvPr id="3076" name="Straight Connector 3075"/>
          <p:cNvSpPr>
            <a:spLocks noChangeShapeType="1"/>
          </p:cNvSpPr>
          <p:nvPr/>
        </p:nvSpPr>
        <p:spPr bwMode="auto">
          <a:xfrm flipV="1">
            <a:off x="4067175" y="3284538"/>
            <a:ext cx="1655763" cy="95567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7" name="Straight Connector 3076"/>
          <p:cNvSpPr>
            <a:spLocks noChangeShapeType="1"/>
          </p:cNvSpPr>
          <p:nvPr/>
        </p:nvSpPr>
        <p:spPr bwMode="auto">
          <a:xfrm flipV="1">
            <a:off x="1331913" y="3357563"/>
            <a:ext cx="1655762" cy="955675"/>
          </a:xfrm>
          <a:prstGeom prst="line">
            <a:avLst/>
          </a:prstGeom>
          <a:noFill/>
          <a:ln w="57150" algn="ctr">
            <a:solidFill>
              <a:srgbClr val="0066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8" name="Straight Connector 3077"/>
          <p:cNvSpPr>
            <a:spLocks noChangeShapeType="1"/>
          </p:cNvSpPr>
          <p:nvPr/>
        </p:nvSpPr>
        <p:spPr bwMode="auto">
          <a:xfrm flipV="1">
            <a:off x="3851275" y="3213100"/>
            <a:ext cx="1655763" cy="95567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9" name="Straight Connector 3078"/>
          <p:cNvSpPr>
            <a:spLocks noChangeShapeType="1"/>
          </p:cNvSpPr>
          <p:nvPr/>
        </p:nvSpPr>
        <p:spPr bwMode="auto">
          <a:xfrm flipV="1">
            <a:off x="6300788" y="3284538"/>
            <a:ext cx="1655762" cy="955675"/>
          </a:xfrm>
          <a:prstGeom prst="line">
            <a:avLst/>
          </a:prstGeom>
          <a:noFill/>
          <a:ln w="57150" algn="ctr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0" name="Straight Connector 3079"/>
          <p:cNvSpPr>
            <a:spLocks noChangeShapeType="1"/>
          </p:cNvSpPr>
          <p:nvPr/>
        </p:nvSpPr>
        <p:spPr bwMode="auto">
          <a:xfrm rot="3697068" flipV="1">
            <a:off x="6526213" y="3275012"/>
            <a:ext cx="1657350" cy="955675"/>
          </a:xfrm>
          <a:prstGeom prst="line">
            <a:avLst/>
          </a:prstGeom>
          <a:noFill/>
          <a:ln w="57150" algn="ctr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3077" grpId="0" animBg="1"/>
      <p:bldP spid="3078" grpId="0" animBg="1"/>
      <p:bldP spid="3079" grpId="0" animBg="1"/>
      <p:bldP spid="30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4101"/>
          <p:cNvSpPr>
            <a:spLocks noChangeArrowheads="1"/>
          </p:cNvSpPr>
          <p:nvPr/>
        </p:nvSpPr>
        <p:spPr bwMode="auto">
          <a:xfrm>
            <a:off x="684213" y="2420938"/>
            <a:ext cx="8064500" cy="1430337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Eras Medium ITC" pitchFamily="34" charset="0"/>
            </a:endParaRPr>
          </a:p>
        </p:txBody>
      </p:sp>
      <p:sp>
        <p:nvSpPr>
          <p:cNvPr id="4098" name="Picture 2"/>
          <p:cNvSpPr>
            <a:spLocks noGrp="1" noChangeArrowheads="1"/>
          </p:cNvSpPr>
          <p:nvPr>
            <p:ph type="title"/>
          </p:nvPr>
        </p:nvSpPr>
        <p:spPr>
          <a:xfrm>
            <a:off x="456745" y="274638"/>
            <a:ext cx="8230055" cy="1143887"/>
          </a:xfrm>
          <a:scene3d>
            <a:camera prst="orthographicFront"/>
            <a:lightRig rig="threePt" dir="t"/>
          </a:scene3d>
          <a:sp3d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indent="0" defTabSz="914400" eaLnBrk="1" fontAlgn="auto" hangingPunct="1">
              <a:spcAft>
                <a:spcPts val="0"/>
              </a:spcAft>
              <a:defRPr/>
            </a:pPr>
            <a:r>
              <a:rPr lang="ru-RU" sz="4000"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rPr>
              <a:t>ВСПОМНИМ  ПЛАНИМЕТРИЮ</a:t>
            </a:r>
          </a:p>
        </p:txBody>
      </p:sp>
      <p:sp>
        <p:nvSpPr>
          <p:cNvPr id="4099" name="Текст 409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65125" indent="-273050" defTabSz="914400" eaLnBrk="1" hangingPunct="1"/>
            <a:r>
              <a:rPr lang="ru-RU" smtClean="0"/>
              <a:t>Аксиома параллельных прямых - ?</a:t>
            </a:r>
          </a:p>
        </p:txBody>
      </p:sp>
      <p:sp>
        <p:nvSpPr>
          <p:cNvPr id="4100" name="TextBox 4099"/>
          <p:cNvSpPr txBox="1">
            <a:spLocks noChangeArrowheads="1"/>
          </p:cNvSpPr>
          <p:nvPr/>
        </p:nvSpPr>
        <p:spPr bwMode="auto">
          <a:xfrm>
            <a:off x="900113" y="2565400"/>
            <a:ext cx="7488237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Через точку, не лежащую на данной прямой, </a:t>
            </a:r>
          </a:p>
        </p:txBody>
      </p:sp>
      <p:sp>
        <p:nvSpPr>
          <p:cNvPr id="4101" name="TextBox 4100"/>
          <p:cNvSpPr txBox="1">
            <a:spLocks noChangeArrowheads="1"/>
          </p:cNvSpPr>
          <p:nvPr/>
        </p:nvSpPr>
        <p:spPr bwMode="auto">
          <a:xfrm>
            <a:off x="900113" y="2887663"/>
            <a:ext cx="7920037" cy="8223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проходит прямая, параллельная данной и притом только одна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 animBg="1"/>
      <p:bldP spid="4100" grpId="0"/>
      <p:bldP spid="4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5121"/>
          <p:cNvSpPr>
            <a:spLocks noChangeArrowheads="1"/>
          </p:cNvSpPr>
          <p:nvPr/>
        </p:nvSpPr>
        <p:spPr bwMode="auto">
          <a:xfrm>
            <a:off x="684213" y="2709863"/>
            <a:ext cx="8064500" cy="1430337"/>
          </a:xfrm>
          <a:prstGeom prst="rect">
            <a:avLst/>
          </a:prstGeom>
          <a:solidFill>
            <a:srgbClr val="FF66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Eras Medium ITC" pitchFamily="34" charset="0"/>
            </a:endParaRPr>
          </a:p>
        </p:txBody>
      </p:sp>
      <p:sp>
        <p:nvSpPr>
          <p:cNvPr id="5123" name="Picture 2"/>
          <p:cNvSpPr>
            <a:spLocks noGrp="1" noChangeArrowheads="1"/>
          </p:cNvSpPr>
          <p:nvPr>
            <p:ph type="title"/>
          </p:nvPr>
        </p:nvSpPr>
        <p:spPr>
          <a:xfrm>
            <a:off x="456745" y="274638"/>
            <a:ext cx="8230055" cy="1143887"/>
          </a:xfrm>
          <a:scene3d>
            <a:camera prst="orthographicFront"/>
            <a:lightRig rig="threePt" dir="t"/>
          </a:scene3d>
          <a:sp3d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indent="0" defTabSz="914400" eaLnBrk="1" fontAlgn="auto" hangingPunct="1">
              <a:spcAft>
                <a:spcPts val="0"/>
              </a:spcAft>
              <a:defRPr/>
            </a:pPr>
            <a:r>
              <a:rPr lang="ru-RU" sz="4000"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rPr>
              <a:t>ВСПОМНИМ  ПЛАНИМЕТРИЮ</a:t>
            </a:r>
          </a:p>
        </p:txBody>
      </p:sp>
      <p:sp>
        <p:nvSpPr>
          <p:cNvPr id="5124" name="Текст 512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65125" indent="-273050" defTabSz="914400" eaLnBrk="1" hangingPunct="1"/>
            <a:r>
              <a:rPr lang="ru-RU" smtClean="0"/>
              <a:t>Следствия аксиомы параллельных прямых - ?</a:t>
            </a:r>
          </a:p>
        </p:txBody>
      </p:sp>
      <p:sp>
        <p:nvSpPr>
          <p:cNvPr id="5125" name="TextBox 5124"/>
          <p:cNvSpPr txBox="1">
            <a:spLocks noChangeArrowheads="1"/>
          </p:cNvSpPr>
          <p:nvPr/>
        </p:nvSpPr>
        <p:spPr bwMode="auto">
          <a:xfrm>
            <a:off x="900113" y="2854325"/>
            <a:ext cx="7488237" cy="11874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Если прямая пересекает одну из параллельных прямых, то она пересекает и  другую.</a:t>
            </a:r>
          </a:p>
        </p:txBody>
      </p:sp>
      <p:sp>
        <p:nvSpPr>
          <p:cNvPr id="32774" name="Rectangle 5126"/>
          <p:cNvSpPr>
            <a:spLocks noChangeArrowheads="1"/>
          </p:cNvSpPr>
          <p:nvPr/>
        </p:nvSpPr>
        <p:spPr bwMode="auto">
          <a:xfrm>
            <a:off x="684213" y="4292600"/>
            <a:ext cx="8064500" cy="1414463"/>
          </a:xfrm>
          <a:prstGeom prst="rect">
            <a:avLst/>
          </a:prstGeom>
          <a:solidFill>
            <a:srgbClr val="00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Eras Medium ITC" pitchFamily="34" charset="0"/>
            </a:endParaRPr>
          </a:p>
        </p:txBody>
      </p:sp>
      <p:sp>
        <p:nvSpPr>
          <p:cNvPr id="5128" name="TextBox 5127"/>
          <p:cNvSpPr txBox="1">
            <a:spLocks noChangeArrowheads="1"/>
          </p:cNvSpPr>
          <p:nvPr/>
        </p:nvSpPr>
        <p:spPr bwMode="auto">
          <a:xfrm>
            <a:off x="900113" y="4437063"/>
            <a:ext cx="7488237" cy="8223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Если две прямые параллельны третьей прямой, то они параллельны.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 animBg="1"/>
      <p:bldP spid="5125" grpId="1"/>
      <p:bldP spid="32774" grpId="0" animBg="1"/>
      <p:bldP spid="5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61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 defTabSz="914400" eaLnBrk="1" hangingPunct="1"/>
            <a:r>
              <a:rPr lang="ru-RU" sz="4000" b="1" smtClean="0">
                <a:solidFill>
                  <a:srgbClr val="0000FF"/>
                </a:solidFill>
              </a:rPr>
              <a:t>ВЕРНЕМСЯ В ПРОСТРАНСТВО.</a:t>
            </a:r>
          </a:p>
        </p:txBody>
      </p:sp>
      <p:sp>
        <p:nvSpPr>
          <p:cNvPr id="6147" name="Текст 614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914400" eaLnBrk="1" hangingPunct="1"/>
            <a:r>
              <a:rPr lang="ru-RU" smtClean="0"/>
              <a:t>Каково может быть взаимное расположение прямых в пространстве?</a:t>
            </a:r>
          </a:p>
        </p:txBody>
      </p:sp>
      <p:sp>
        <p:nvSpPr>
          <p:cNvPr id="6148" name="Cube 6147"/>
          <p:cNvSpPr>
            <a:spLocks noChangeArrowheads="1"/>
          </p:cNvSpPr>
          <p:nvPr/>
        </p:nvSpPr>
        <p:spPr bwMode="auto">
          <a:xfrm>
            <a:off x="1176338" y="3213100"/>
            <a:ext cx="3384550" cy="2879725"/>
          </a:xfrm>
          <a:prstGeom prst="cube">
            <a:avLst>
              <a:gd name="adj" fmla="val 25000"/>
            </a:avLst>
          </a:prstGeom>
          <a:solidFill>
            <a:srgbClr val="E3F62E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149" name="Straight Connector 6148"/>
          <p:cNvSpPr>
            <a:spLocks noChangeShapeType="1"/>
          </p:cNvSpPr>
          <p:nvPr/>
        </p:nvSpPr>
        <p:spPr bwMode="auto">
          <a:xfrm>
            <a:off x="1895475" y="3213100"/>
            <a:ext cx="0" cy="2160588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0" name="Straight Connector 6149"/>
          <p:cNvSpPr>
            <a:spLocks noChangeShapeType="1"/>
          </p:cNvSpPr>
          <p:nvPr/>
        </p:nvSpPr>
        <p:spPr bwMode="auto">
          <a:xfrm>
            <a:off x="1895475" y="5373688"/>
            <a:ext cx="2665413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1" name="Straight Connector 6150"/>
          <p:cNvSpPr>
            <a:spLocks noChangeShapeType="1"/>
          </p:cNvSpPr>
          <p:nvPr/>
        </p:nvSpPr>
        <p:spPr bwMode="auto">
          <a:xfrm flipH="1">
            <a:off x="1176338" y="5373688"/>
            <a:ext cx="719137" cy="719137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2" name="TextBox 6151"/>
          <p:cNvSpPr txBox="1">
            <a:spLocks noChangeArrowheads="1"/>
          </p:cNvSpPr>
          <p:nvPr/>
        </p:nvSpPr>
        <p:spPr bwMode="auto">
          <a:xfrm>
            <a:off x="755650" y="59896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А</a:t>
            </a:r>
          </a:p>
        </p:txBody>
      </p:sp>
      <p:sp>
        <p:nvSpPr>
          <p:cNvPr id="6153" name="TextBox 6152"/>
          <p:cNvSpPr txBox="1">
            <a:spLocks noChangeArrowheads="1"/>
          </p:cNvSpPr>
          <p:nvPr/>
        </p:nvSpPr>
        <p:spPr bwMode="auto">
          <a:xfrm>
            <a:off x="1908175" y="4854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B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6154" name="TextBox 6153"/>
          <p:cNvSpPr txBox="1">
            <a:spLocks noChangeArrowheads="1"/>
          </p:cNvSpPr>
          <p:nvPr/>
        </p:nvSpPr>
        <p:spPr bwMode="auto">
          <a:xfrm>
            <a:off x="4632325" y="4926013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C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6155" name="TextBox 6154"/>
          <p:cNvSpPr txBox="1">
            <a:spLocks noChangeArrowheads="1"/>
          </p:cNvSpPr>
          <p:nvPr/>
        </p:nvSpPr>
        <p:spPr bwMode="auto">
          <a:xfrm>
            <a:off x="3840163" y="609282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D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6158" name="TextBox 6157"/>
          <p:cNvSpPr txBox="1">
            <a:spLocks noChangeArrowheads="1"/>
          </p:cNvSpPr>
          <p:nvPr/>
        </p:nvSpPr>
        <p:spPr bwMode="auto">
          <a:xfrm>
            <a:off x="611188" y="3830638"/>
            <a:ext cx="5762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А</a:t>
            </a:r>
            <a:r>
              <a:rPr lang="en-US" sz="2800" b="1" baseline="-25000">
                <a:solidFill>
                  <a:schemeClr val="accent2"/>
                </a:solidFill>
              </a:rPr>
              <a:t>1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6159" name="TextBox 6158"/>
          <p:cNvSpPr txBox="1">
            <a:spLocks noChangeArrowheads="1"/>
          </p:cNvSpPr>
          <p:nvPr/>
        </p:nvSpPr>
        <p:spPr bwMode="auto">
          <a:xfrm>
            <a:off x="1824038" y="2638425"/>
            <a:ext cx="576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B</a:t>
            </a:r>
            <a:r>
              <a:rPr lang="en-US" sz="2800" b="1" baseline="-25000">
                <a:solidFill>
                  <a:schemeClr val="accent2"/>
                </a:solidFill>
              </a:rPr>
              <a:t>1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6160" name="TextBox 6159"/>
          <p:cNvSpPr txBox="1">
            <a:spLocks noChangeArrowheads="1"/>
          </p:cNvSpPr>
          <p:nvPr/>
        </p:nvSpPr>
        <p:spPr bwMode="auto">
          <a:xfrm>
            <a:off x="4487863" y="2638425"/>
            <a:ext cx="576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C</a:t>
            </a:r>
            <a:r>
              <a:rPr lang="en-US" sz="2800" b="1" baseline="-25000">
                <a:solidFill>
                  <a:schemeClr val="accent2"/>
                </a:solidFill>
              </a:rPr>
              <a:t>1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6161" name="TextBox 6160"/>
          <p:cNvSpPr txBox="1">
            <a:spLocks noChangeArrowheads="1"/>
          </p:cNvSpPr>
          <p:nvPr/>
        </p:nvSpPr>
        <p:spPr bwMode="auto">
          <a:xfrm>
            <a:off x="3830638" y="3789363"/>
            <a:ext cx="5762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D</a:t>
            </a:r>
            <a:r>
              <a:rPr lang="en-US" sz="2800" b="1" baseline="-25000">
                <a:solidFill>
                  <a:schemeClr val="accent2"/>
                </a:solidFill>
              </a:rPr>
              <a:t>1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6162" name="TextBox 6161"/>
          <p:cNvSpPr txBox="1">
            <a:spLocks noChangeArrowheads="1"/>
          </p:cNvSpPr>
          <p:nvPr/>
        </p:nvSpPr>
        <p:spPr bwMode="auto">
          <a:xfrm>
            <a:off x="5580063" y="2924175"/>
            <a:ext cx="3168650" cy="350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8000"/>
                </a:solidFill>
              </a:rPr>
              <a:t>AB </a:t>
            </a:r>
            <a:r>
              <a:rPr lang="ru-RU" sz="3200" b="1">
                <a:solidFill>
                  <a:srgbClr val="008000"/>
                </a:solidFill>
              </a:rPr>
              <a:t>и </a:t>
            </a:r>
            <a:r>
              <a:rPr lang="en-US" sz="3200" b="1">
                <a:solidFill>
                  <a:srgbClr val="008000"/>
                </a:solidFill>
              </a:rPr>
              <a:t>CD</a:t>
            </a:r>
          </a:p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8000"/>
                </a:solidFill>
              </a:rPr>
              <a:t>B</a:t>
            </a:r>
            <a:r>
              <a:rPr lang="en-US" sz="3200" b="1" baseline="-25000">
                <a:solidFill>
                  <a:srgbClr val="008000"/>
                </a:solidFill>
              </a:rPr>
              <a:t>1</a:t>
            </a:r>
            <a:r>
              <a:rPr lang="en-US" sz="3200" b="1">
                <a:solidFill>
                  <a:srgbClr val="008000"/>
                </a:solidFill>
              </a:rPr>
              <a:t>C </a:t>
            </a:r>
            <a:r>
              <a:rPr lang="ru-RU" sz="3200" b="1">
                <a:solidFill>
                  <a:srgbClr val="008000"/>
                </a:solidFill>
              </a:rPr>
              <a:t>и</a:t>
            </a:r>
            <a:r>
              <a:rPr lang="en-US" sz="3200" b="1">
                <a:solidFill>
                  <a:srgbClr val="008000"/>
                </a:solidFill>
              </a:rPr>
              <a:t> C</a:t>
            </a:r>
            <a:r>
              <a:rPr lang="en-US" sz="3200" b="1" baseline="-25000">
                <a:solidFill>
                  <a:srgbClr val="008000"/>
                </a:solidFill>
              </a:rPr>
              <a:t>1</a:t>
            </a:r>
            <a:r>
              <a:rPr lang="en-US" sz="3200" b="1">
                <a:solidFill>
                  <a:srgbClr val="008000"/>
                </a:solidFill>
              </a:rPr>
              <a:t>C</a:t>
            </a:r>
          </a:p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8000"/>
                </a:solidFill>
              </a:rPr>
              <a:t>AD</a:t>
            </a:r>
            <a:r>
              <a:rPr lang="en-US" sz="3200" b="1" baseline="-25000">
                <a:solidFill>
                  <a:srgbClr val="008000"/>
                </a:solidFill>
              </a:rPr>
              <a:t>1</a:t>
            </a:r>
            <a:r>
              <a:rPr lang="ru-RU" sz="3200" b="1">
                <a:solidFill>
                  <a:srgbClr val="008000"/>
                </a:solidFill>
              </a:rPr>
              <a:t> и </a:t>
            </a:r>
            <a:r>
              <a:rPr lang="en-US" sz="3200" b="1">
                <a:solidFill>
                  <a:srgbClr val="008000"/>
                </a:solidFill>
              </a:rPr>
              <a:t>A</a:t>
            </a:r>
            <a:r>
              <a:rPr lang="en-US" sz="3200" b="1" baseline="-25000">
                <a:solidFill>
                  <a:srgbClr val="008000"/>
                </a:solidFill>
              </a:rPr>
              <a:t>1</a:t>
            </a:r>
            <a:r>
              <a:rPr lang="en-US" sz="3200" b="1">
                <a:solidFill>
                  <a:srgbClr val="008000"/>
                </a:solidFill>
              </a:rPr>
              <a:t>D</a:t>
            </a:r>
          </a:p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8000"/>
                </a:solidFill>
              </a:rPr>
              <a:t>BC </a:t>
            </a:r>
            <a:r>
              <a:rPr lang="ru-RU" sz="3200" b="1">
                <a:solidFill>
                  <a:srgbClr val="008000"/>
                </a:solidFill>
              </a:rPr>
              <a:t>и </a:t>
            </a:r>
            <a:r>
              <a:rPr lang="en-US" sz="3200" b="1">
                <a:solidFill>
                  <a:srgbClr val="008000"/>
                </a:solidFill>
              </a:rPr>
              <a:t>AA</a:t>
            </a:r>
            <a:r>
              <a:rPr lang="en-US" sz="3200" b="1" baseline="-25000">
                <a:solidFill>
                  <a:srgbClr val="008000"/>
                </a:solidFill>
              </a:rPr>
              <a:t>1</a:t>
            </a:r>
            <a:endParaRPr lang="en-US" sz="3200" b="1">
              <a:solidFill>
                <a:srgbClr val="008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8000"/>
                </a:solidFill>
              </a:rPr>
              <a:t>B</a:t>
            </a:r>
            <a:r>
              <a:rPr lang="en-US" sz="3200" b="1" baseline="-25000">
                <a:solidFill>
                  <a:srgbClr val="008000"/>
                </a:solidFill>
              </a:rPr>
              <a:t>1</a:t>
            </a:r>
            <a:r>
              <a:rPr lang="en-US" sz="3200" b="1">
                <a:solidFill>
                  <a:srgbClr val="008000"/>
                </a:solidFill>
              </a:rPr>
              <a:t>C </a:t>
            </a:r>
            <a:r>
              <a:rPr lang="ru-RU" sz="3200" b="1">
                <a:solidFill>
                  <a:srgbClr val="008000"/>
                </a:solidFill>
              </a:rPr>
              <a:t>и </a:t>
            </a:r>
            <a:r>
              <a:rPr lang="en-US" sz="3200" b="1">
                <a:solidFill>
                  <a:srgbClr val="008000"/>
                </a:solidFill>
              </a:rPr>
              <a:t>A</a:t>
            </a:r>
            <a:r>
              <a:rPr lang="en-US" sz="3200" b="1" baseline="-25000">
                <a:solidFill>
                  <a:srgbClr val="008000"/>
                </a:solidFill>
              </a:rPr>
              <a:t>1</a:t>
            </a:r>
            <a:r>
              <a:rPr lang="en-US" sz="3200" b="1">
                <a:solidFill>
                  <a:srgbClr val="008000"/>
                </a:solidFill>
              </a:rPr>
              <a:t>D</a:t>
            </a:r>
            <a:endParaRPr lang="ru-RU" sz="3200" b="1">
              <a:solidFill>
                <a:srgbClr val="008000"/>
              </a:solidFill>
            </a:endParaRP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6294438" y="2940050"/>
            <a:ext cx="409575" cy="565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cs typeface="Arial" pitchFamily="34" charset="0"/>
              </a:rPr>
              <a:t>II</a:t>
            </a:r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7527925" y="2773363"/>
            <a:ext cx="914400" cy="914400"/>
          </a:xfrm>
          <a:prstGeom prst="ellipse">
            <a:avLst/>
          </a:prstGeom>
          <a:solidFill>
            <a:srgbClr val="FFC5E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6450013" y="3689350"/>
            <a:ext cx="409575" cy="565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cs typeface="Arial" pitchFamily="34" charset="0"/>
              </a:rPr>
              <a:t>∩</a:t>
            </a:r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7851775" y="3460750"/>
            <a:ext cx="914400" cy="914400"/>
          </a:xfrm>
          <a:prstGeom prst="ellipse">
            <a:avLst/>
          </a:prstGeom>
          <a:solidFill>
            <a:srgbClr val="FFC5E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6451600" y="4408488"/>
            <a:ext cx="409575" cy="565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cs typeface="Arial" pitchFamily="34" charset="0"/>
              </a:rPr>
              <a:t>∩</a:t>
            </a:r>
          </a:p>
        </p:txBody>
      </p:sp>
      <p:sp>
        <p:nvSpPr>
          <p:cNvPr id="33817" name="Oval 25"/>
          <p:cNvSpPr>
            <a:spLocks noChangeArrowheads="1"/>
          </p:cNvSpPr>
          <p:nvPr/>
        </p:nvSpPr>
        <p:spPr bwMode="auto">
          <a:xfrm>
            <a:off x="7716838" y="4210050"/>
            <a:ext cx="914400" cy="914400"/>
          </a:xfrm>
          <a:prstGeom prst="ellipse">
            <a:avLst/>
          </a:prstGeom>
          <a:solidFill>
            <a:srgbClr val="FFC5E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3818" name="Oval 26"/>
          <p:cNvSpPr>
            <a:spLocks noChangeArrowheads="1"/>
          </p:cNvSpPr>
          <p:nvPr/>
        </p:nvSpPr>
        <p:spPr bwMode="auto">
          <a:xfrm>
            <a:off x="7626350" y="4895850"/>
            <a:ext cx="914400" cy="914400"/>
          </a:xfrm>
          <a:prstGeom prst="ellipse">
            <a:avLst/>
          </a:prstGeom>
          <a:solidFill>
            <a:srgbClr val="FFC5E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3819" name="Oval 27"/>
          <p:cNvSpPr>
            <a:spLocks noChangeArrowheads="1"/>
          </p:cNvSpPr>
          <p:nvPr/>
        </p:nvSpPr>
        <p:spPr bwMode="auto">
          <a:xfrm>
            <a:off x="7762875" y="5611813"/>
            <a:ext cx="914400" cy="914400"/>
          </a:xfrm>
          <a:prstGeom prst="ellipse">
            <a:avLst/>
          </a:prstGeom>
          <a:solidFill>
            <a:srgbClr val="FFC5E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6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6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6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6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0"/>
                            </p:stCondLst>
                            <p:childTnLst>
                              <p:par>
                                <p:cTn id="1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6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8" grpId="0" animBg="1"/>
      <p:bldP spid="6149" grpId="0" animBg="1"/>
      <p:bldP spid="6150" grpId="0" animBg="1"/>
      <p:bldP spid="6151" grpId="0" animBg="1"/>
      <p:bldP spid="6152" grpId="0"/>
      <p:bldP spid="6153" grpId="0"/>
      <p:bldP spid="6154" grpId="0"/>
      <p:bldP spid="6155" grpId="0"/>
      <p:bldP spid="6158" grpId="0"/>
      <p:bldP spid="6159" grpId="0"/>
      <p:bldP spid="6160" grpId="0"/>
      <p:bldP spid="6161" grpId="0"/>
      <p:bldP spid="6162" grpId="0" uiExpand="1" build="p"/>
      <p:bldP spid="33810" grpId="0" uiExpand="1" animBg="1"/>
      <p:bldP spid="33811" grpId="0" uiExpand="1" animBg="1"/>
      <p:bldP spid="33811" grpId="1" uiExpand="1" animBg="1"/>
      <p:bldP spid="33812" grpId="0" uiExpand="1" animBg="1"/>
      <p:bldP spid="33813" grpId="0" uiExpand="1" animBg="1"/>
      <p:bldP spid="33813" grpId="1" uiExpand="1" animBg="1"/>
      <p:bldP spid="33814" grpId="0" uiExpand="1" animBg="1"/>
      <p:bldP spid="33817" grpId="0" uiExpand="1" animBg="1"/>
      <p:bldP spid="33817" grpId="1" uiExpand="1" animBg="1"/>
      <p:bldP spid="33818" grpId="0" uiExpand="1" animBg="1"/>
      <p:bldP spid="33818" grpId="1" uiExpand="1" animBg="1"/>
      <p:bldP spid="33819" grpId="0" animBg="1"/>
      <p:bldP spid="3381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819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 defTabSz="914400" eaLnBrk="1" hangingPunct="1"/>
            <a:r>
              <a:rPr lang="ru-RU" sz="4000" b="1" smtClean="0">
                <a:solidFill>
                  <a:srgbClr val="0000FF"/>
                </a:solidFill>
              </a:rPr>
              <a:t>ВЕРНЕМСЯ В ПРОСТРАНСТВО</a:t>
            </a:r>
          </a:p>
        </p:txBody>
      </p:sp>
      <p:sp>
        <p:nvSpPr>
          <p:cNvPr id="8195" name="Текст 819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914400" eaLnBrk="1" hangingPunct="1"/>
            <a:r>
              <a:rPr lang="ru-RU" smtClean="0"/>
              <a:t>Какие прямые в пространстве называются параллельными?</a:t>
            </a:r>
          </a:p>
        </p:txBody>
      </p:sp>
      <p:sp>
        <p:nvSpPr>
          <p:cNvPr id="34819" name="Cube 8195"/>
          <p:cNvSpPr>
            <a:spLocks noChangeArrowheads="1"/>
          </p:cNvSpPr>
          <p:nvPr/>
        </p:nvSpPr>
        <p:spPr bwMode="auto">
          <a:xfrm>
            <a:off x="1176338" y="3213100"/>
            <a:ext cx="3384550" cy="2879725"/>
          </a:xfrm>
          <a:prstGeom prst="cube">
            <a:avLst>
              <a:gd name="adj" fmla="val 25000"/>
            </a:avLst>
          </a:prstGeom>
          <a:solidFill>
            <a:srgbClr val="E3F62E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4820" name="Straight Connector 8196"/>
          <p:cNvSpPr>
            <a:spLocks noChangeShapeType="1"/>
          </p:cNvSpPr>
          <p:nvPr/>
        </p:nvSpPr>
        <p:spPr bwMode="auto">
          <a:xfrm>
            <a:off x="1895475" y="3213100"/>
            <a:ext cx="0" cy="2160588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1" name="Straight Connector 8197"/>
          <p:cNvSpPr>
            <a:spLocks noChangeShapeType="1"/>
          </p:cNvSpPr>
          <p:nvPr/>
        </p:nvSpPr>
        <p:spPr bwMode="auto">
          <a:xfrm>
            <a:off x="1895475" y="5373688"/>
            <a:ext cx="2665413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2" name="Straight Connector 8198"/>
          <p:cNvSpPr>
            <a:spLocks noChangeShapeType="1"/>
          </p:cNvSpPr>
          <p:nvPr/>
        </p:nvSpPr>
        <p:spPr bwMode="auto">
          <a:xfrm flipH="1">
            <a:off x="1176338" y="5373688"/>
            <a:ext cx="719137" cy="719137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3" name="TextBox 8199"/>
          <p:cNvSpPr txBox="1">
            <a:spLocks noChangeArrowheads="1"/>
          </p:cNvSpPr>
          <p:nvPr/>
        </p:nvSpPr>
        <p:spPr bwMode="auto">
          <a:xfrm>
            <a:off x="755650" y="59896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А</a:t>
            </a:r>
          </a:p>
        </p:txBody>
      </p:sp>
      <p:sp>
        <p:nvSpPr>
          <p:cNvPr id="34824" name="TextBox 8200"/>
          <p:cNvSpPr txBox="1">
            <a:spLocks noChangeArrowheads="1"/>
          </p:cNvSpPr>
          <p:nvPr/>
        </p:nvSpPr>
        <p:spPr bwMode="auto">
          <a:xfrm>
            <a:off x="1908175" y="4854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B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34825" name="TextBox 8201"/>
          <p:cNvSpPr txBox="1">
            <a:spLocks noChangeArrowheads="1"/>
          </p:cNvSpPr>
          <p:nvPr/>
        </p:nvSpPr>
        <p:spPr bwMode="auto">
          <a:xfrm>
            <a:off x="4632325" y="4926013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C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34826" name="TextBox 8202"/>
          <p:cNvSpPr txBox="1">
            <a:spLocks noChangeArrowheads="1"/>
          </p:cNvSpPr>
          <p:nvPr/>
        </p:nvSpPr>
        <p:spPr bwMode="auto">
          <a:xfrm>
            <a:off x="3840163" y="609282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D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34827" name="TextBox 8203"/>
          <p:cNvSpPr txBox="1">
            <a:spLocks noChangeArrowheads="1"/>
          </p:cNvSpPr>
          <p:nvPr/>
        </p:nvSpPr>
        <p:spPr bwMode="auto">
          <a:xfrm>
            <a:off x="611188" y="3830638"/>
            <a:ext cx="5762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А</a:t>
            </a:r>
            <a:r>
              <a:rPr lang="en-US" sz="2800" b="1" baseline="-25000">
                <a:solidFill>
                  <a:schemeClr val="accent2"/>
                </a:solidFill>
              </a:rPr>
              <a:t>1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34828" name="TextBox 8204"/>
          <p:cNvSpPr txBox="1">
            <a:spLocks noChangeArrowheads="1"/>
          </p:cNvSpPr>
          <p:nvPr/>
        </p:nvSpPr>
        <p:spPr bwMode="auto">
          <a:xfrm>
            <a:off x="1824038" y="2638425"/>
            <a:ext cx="576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B</a:t>
            </a:r>
            <a:r>
              <a:rPr lang="en-US" sz="2800" b="1" baseline="-25000">
                <a:solidFill>
                  <a:schemeClr val="accent2"/>
                </a:solidFill>
              </a:rPr>
              <a:t>1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34829" name="TextBox 8205"/>
          <p:cNvSpPr txBox="1">
            <a:spLocks noChangeArrowheads="1"/>
          </p:cNvSpPr>
          <p:nvPr/>
        </p:nvSpPr>
        <p:spPr bwMode="auto">
          <a:xfrm>
            <a:off x="4487863" y="2638425"/>
            <a:ext cx="576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C</a:t>
            </a:r>
            <a:r>
              <a:rPr lang="en-US" sz="2800" b="1" baseline="-25000">
                <a:solidFill>
                  <a:schemeClr val="accent2"/>
                </a:solidFill>
              </a:rPr>
              <a:t>1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34830" name="TextBox 8206"/>
          <p:cNvSpPr txBox="1">
            <a:spLocks noChangeArrowheads="1"/>
          </p:cNvSpPr>
          <p:nvPr/>
        </p:nvSpPr>
        <p:spPr bwMode="auto">
          <a:xfrm>
            <a:off x="3830638" y="3789363"/>
            <a:ext cx="5762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D</a:t>
            </a:r>
            <a:r>
              <a:rPr lang="en-US" sz="2800" b="1" baseline="-25000">
                <a:solidFill>
                  <a:schemeClr val="accent2"/>
                </a:solidFill>
              </a:rPr>
              <a:t>1</a:t>
            </a:r>
            <a:endParaRPr lang="ru-RU" sz="2800" b="1">
              <a:solidFill>
                <a:schemeClr val="accent2"/>
              </a:solidFill>
            </a:endParaRPr>
          </a:p>
        </p:txBody>
      </p:sp>
      <p:sp>
        <p:nvSpPr>
          <p:cNvPr id="34831" name="TextBox 8207"/>
          <p:cNvSpPr txBox="1">
            <a:spLocks noChangeArrowheads="1"/>
          </p:cNvSpPr>
          <p:nvPr/>
        </p:nvSpPr>
        <p:spPr bwMode="auto">
          <a:xfrm>
            <a:off x="5580063" y="2924175"/>
            <a:ext cx="3168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8000"/>
                </a:solidFill>
              </a:rPr>
              <a:t>B</a:t>
            </a:r>
            <a:r>
              <a:rPr lang="en-US" sz="3200" b="1" baseline="-25000">
                <a:solidFill>
                  <a:srgbClr val="008000"/>
                </a:solidFill>
              </a:rPr>
              <a:t>1</a:t>
            </a:r>
            <a:r>
              <a:rPr lang="en-US" sz="3200" b="1">
                <a:solidFill>
                  <a:srgbClr val="008000"/>
                </a:solidFill>
              </a:rPr>
              <a:t>C </a:t>
            </a:r>
            <a:r>
              <a:rPr lang="ru-RU" sz="3200" b="1">
                <a:solidFill>
                  <a:srgbClr val="008000"/>
                </a:solidFill>
              </a:rPr>
              <a:t>и </a:t>
            </a:r>
            <a:r>
              <a:rPr lang="en-US" sz="3200" b="1">
                <a:solidFill>
                  <a:srgbClr val="008000"/>
                </a:solidFill>
              </a:rPr>
              <a:t>A</a:t>
            </a:r>
            <a:r>
              <a:rPr lang="en-US" sz="3200" b="1" baseline="-25000">
                <a:solidFill>
                  <a:srgbClr val="008000"/>
                </a:solidFill>
              </a:rPr>
              <a:t>1</a:t>
            </a:r>
            <a:r>
              <a:rPr lang="en-US" sz="3200" b="1">
                <a:solidFill>
                  <a:srgbClr val="008000"/>
                </a:solidFill>
              </a:rPr>
              <a:t>D</a:t>
            </a:r>
            <a:endParaRPr lang="ru-RU" sz="3200" b="1">
              <a:solidFill>
                <a:srgbClr val="008000"/>
              </a:solidFill>
            </a:endParaRPr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5029200" y="3749675"/>
            <a:ext cx="4114800" cy="3108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Параллельными  </a:t>
            </a:r>
          </a:p>
          <a:p>
            <a:pPr algn="ctr"/>
            <a:r>
              <a:rPr lang="ru-RU" sz="2800" b="1"/>
              <a:t>называются прямые,</a:t>
            </a:r>
          </a:p>
          <a:p>
            <a:pPr algn="ctr"/>
            <a:r>
              <a:rPr lang="ru-RU" sz="2800" b="1"/>
              <a:t>лежащие в одной</a:t>
            </a:r>
          </a:p>
          <a:p>
            <a:pPr algn="ctr"/>
            <a:r>
              <a:rPr lang="ru-RU" sz="2800" b="1"/>
              <a:t>плоскости и не</a:t>
            </a:r>
          </a:p>
          <a:p>
            <a:pPr algn="ctr"/>
            <a:r>
              <a:rPr lang="ru-RU" sz="2800" b="1"/>
              <a:t>имеющие точек</a:t>
            </a:r>
          </a:p>
          <a:p>
            <a:pPr algn="ctr"/>
            <a:r>
              <a:rPr lang="ru-RU" sz="2800" b="1"/>
              <a:t>пересечения.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Shape 11271"/>
          <p:cNvSpPr>
            <a:spLocks/>
          </p:cNvSpPr>
          <p:nvPr/>
        </p:nvSpPr>
        <p:spPr bwMode="auto">
          <a:xfrm>
            <a:off x="1860550" y="2936875"/>
            <a:ext cx="5303838" cy="3468688"/>
          </a:xfrm>
          <a:custGeom>
            <a:avLst/>
            <a:gdLst>
              <a:gd name="T0" fmla="*/ 529 w 3341"/>
              <a:gd name="T1" fmla="*/ 1988 h 2185"/>
              <a:gd name="T2" fmla="*/ 76 w 3341"/>
              <a:gd name="T3" fmla="*/ 1807 h 2185"/>
              <a:gd name="T4" fmla="*/ 76 w 3341"/>
              <a:gd name="T5" fmla="*/ 1489 h 2185"/>
              <a:gd name="T6" fmla="*/ 30 w 3341"/>
              <a:gd name="T7" fmla="*/ 1126 h 2185"/>
              <a:gd name="T8" fmla="*/ 167 w 3341"/>
              <a:gd name="T9" fmla="*/ 854 h 2185"/>
              <a:gd name="T10" fmla="*/ 620 w 3341"/>
              <a:gd name="T11" fmla="*/ 582 h 2185"/>
              <a:gd name="T12" fmla="*/ 802 w 3341"/>
              <a:gd name="T13" fmla="*/ 401 h 2185"/>
              <a:gd name="T14" fmla="*/ 1346 w 3341"/>
              <a:gd name="T15" fmla="*/ 310 h 2185"/>
              <a:gd name="T16" fmla="*/ 1709 w 3341"/>
              <a:gd name="T17" fmla="*/ 129 h 2185"/>
              <a:gd name="T18" fmla="*/ 2162 w 3341"/>
              <a:gd name="T19" fmla="*/ 83 h 2185"/>
              <a:gd name="T20" fmla="*/ 2480 w 3341"/>
              <a:gd name="T21" fmla="*/ 83 h 2185"/>
              <a:gd name="T22" fmla="*/ 2933 w 3341"/>
              <a:gd name="T23" fmla="*/ 38 h 2185"/>
              <a:gd name="T24" fmla="*/ 3296 w 3341"/>
              <a:gd name="T25" fmla="*/ 310 h 2185"/>
              <a:gd name="T26" fmla="*/ 3206 w 3341"/>
              <a:gd name="T27" fmla="*/ 628 h 2185"/>
              <a:gd name="T28" fmla="*/ 3251 w 3341"/>
              <a:gd name="T29" fmla="*/ 990 h 2185"/>
              <a:gd name="T30" fmla="*/ 3070 w 3341"/>
              <a:gd name="T31" fmla="*/ 1444 h 2185"/>
              <a:gd name="T32" fmla="*/ 2843 w 3341"/>
              <a:gd name="T33" fmla="*/ 1807 h 2185"/>
              <a:gd name="T34" fmla="*/ 2253 w 3341"/>
              <a:gd name="T35" fmla="*/ 1943 h 2185"/>
              <a:gd name="T36" fmla="*/ 1663 w 3341"/>
              <a:gd name="T37" fmla="*/ 2124 h 2185"/>
              <a:gd name="T38" fmla="*/ 1210 w 3341"/>
              <a:gd name="T39" fmla="*/ 2170 h 2185"/>
              <a:gd name="T40" fmla="*/ 938 w 3341"/>
              <a:gd name="T41" fmla="*/ 2034 h 2185"/>
              <a:gd name="T42" fmla="*/ 529 w 3341"/>
              <a:gd name="T43" fmla="*/ 1988 h 21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3341"/>
              <a:gd name="T67" fmla="*/ 0 h 2185"/>
              <a:gd name="T68" fmla="*/ 0 w 3341"/>
              <a:gd name="T69" fmla="*/ 0 h 218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3341" h="2185">
                <a:moveTo>
                  <a:pt x="529" y="1988"/>
                </a:moveTo>
                <a:cubicBezTo>
                  <a:pt x="385" y="1950"/>
                  <a:pt x="152" y="1890"/>
                  <a:pt x="76" y="1807"/>
                </a:cubicBezTo>
                <a:cubicBezTo>
                  <a:pt x="0" y="1724"/>
                  <a:pt x="84" y="1602"/>
                  <a:pt x="76" y="1489"/>
                </a:cubicBezTo>
                <a:cubicBezTo>
                  <a:pt x="68" y="1376"/>
                  <a:pt x="15" y="1232"/>
                  <a:pt x="30" y="1126"/>
                </a:cubicBezTo>
                <a:cubicBezTo>
                  <a:pt x="45" y="1020"/>
                  <a:pt x="69" y="945"/>
                  <a:pt x="167" y="854"/>
                </a:cubicBezTo>
                <a:cubicBezTo>
                  <a:pt x="265" y="763"/>
                  <a:pt x="514" y="657"/>
                  <a:pt x="620" y="582"/>
                </a:cubicBezTo>
                <a:cubicBezTo>
                  <a:pt x="726" y="507"/>
                  <a:pt x="681" y="446"/>
                  <a:pt x="802" y="401"/>
                </a:cubicBezTo>
                <a:cubicBezTo>
                  <a:pt x="923" y="356"/>
                  <a:pt x="1195" y="355"/>
                  <a:pt x="1346" y="310"/>
                </a:cubicBezTo>
                <a:cubicBezTo>
                  <a:pt x="1497" y="265"/>
                  <a:pt x="1573" y="167"/>
                  <a:pt x="1709" y="129"/>
                </a:cubicBezTo>
                <a:cubicBezTo>
                  <a:pt x="1845" y="91"/>
                  <a:pt x="2034" y="91"/>
                  <a:pt x="2162" y="83"/>
                </a:cubicBezTo>
                <a:cubicBezTo>
                  <a:pt x="2290" y="75"/>
                  <a:pt x="2352" y="90"/>
                  <a:pt x="2480" y="83"/>
                </a:cubicBezTo>
                <a:cubicBezTo>
                  <a:pt x="2608" y="76"/>
                  <a:pt x="2797" y="0"/>
                  <a:pt x="2933" y="38"/>
                </a:cubicBezTo>
                <a:cubicBezTo>
                  <a:pt x="3069" y="76"/>
                  <a:pt x="3251" y="212"/>
                  <a:pt x="3296" y="310"/>
                </a:cubicBezTo>
                <a:cubicBezTo>
                  <a:pt x="3341" y="408"/>
                  <a:pt x="3213" y="515"/>
                  <a:pt x="3206" y="628"/>
                </a:cubicBezTo>
                <a:cubicBezTo>
                  <a:pt x="3199" y="741"/>
                  <a:pt x="3274" y="854"/>
                  <a:pt x="3251" y="990"/>
                </a:cubicBezTo>
                <a:cubicBezTo>
                  <a:pt x="3228" y="1126"/>
                  <a:pt x="3138" y="1308"/>
                  <a:pt x="3070" y="1444"/>
                </a:cubicBezTo>
                <a:cubicBezTo>
                  <a:pt x="3002" y="1580"/>
                  <a:pt x="2979" y="1724"/>
                  <a:pt x="2843" y="1807"/>
                </a:cubicBezTo>
                <a:cubicBezTo>
                  <a:pt x="2707" y="1890"/>
                  <a:pt x="2450" y="1890"/>
                  <a:pt x="2253" y="1943"/>
                </a:cubicBezTo>
                <a:cubicBezTo>
                  <a:pt x="2056" y="1996"/>
                  <a:pt x="1837" y="2086"/>
                  <a:pt x="1663" y="2124"/>
                </a:cubicBezTo>
                <a:cubicBezTo>
                  <a:pt x="1489" y="2162"/>
                  <a:pt x="1331" y="2185"/>
                  <a:pt x="1210" y="2170"/>
                </a:cubicBezTo>
                <a:cubicBezTo>
                  <a:pt x="1089" y="2155"/>
                  <a:pt x="1059" y="2064"/>
                  <a:pt x="938" y="2034"/>
                </a:cubicBezTo>
                <a:cubicBezTo>
                  <a:pt x="817" y="2004"/>
                  <a:pt x="673" y="2026"/>
                  <a:pt x="529" y="1988"/>
                </a:cubicBez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1266" name="Заголовок 1126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defTabSz="914400" eaLnBrk="1" hangingPunct="1"/>
            <a:r>
              <a:rPr lang="ru-RU" sz="4000" b="1" smtClean="0"/>
              <a:t>Теорема о параллельных прямых.</a:t>
            </a:r>
          </a:p>
        </p:txBody>
      </p:sp>
      <p:sp>
        <p:nvSpPr>
          <p:cNvPr id="11267" name="Текст 11266"/>
          <p:cNvSpPr>
            <a:spLocks noGrp="1" noChangeArrowheads="1"/>
          </p:cNvSpPr>
          <p:nvPr>
            <p:ph type="body" idx="1"/>
          </p:nvPr>
        </p:nvSpPr>
        <p:spPr>
          <a:xfrm>
            <a:off x="457200" y="1214438"/>
            <a:ext cx="8229600" cy="1595437"/>
          </a:xfrm>
          <a:solidFill>
            <a:srgbClr val="CCFFCC"/>
          </a:solidFill>
          <a:ln cap="flat" algn="ctr">
            <a:solidFill>
              <a:schemeClr val="tx1"/>
            </a:solidFill>
            <a:headEnd type="none" w="med" len="med"/>
            <a:tailEnd type="none" w="med" len="med"/>
          </a:ln>
        </p:spPr>
        <p:txBody>
          <a:bodyPr/>
          <a:lstStyle/>
          <a:p>
            <a:pPr marL="0" indent="0" algn="ctr" defTabSz="914400" eaLnBrk="1" hangingPunct="1">
              <a:lnSpc>
                <a:spcPct val="80000"/>
              </a:lnSpc>
              <a:buFontTx/>
              <a:buNone/>
            </a:pPr>
            <a:r>
              <a:rPr lang="ru-RU" sz="2800" b="1" smtClean="0"/>
              <a:t>Через любую точку пространства, не лежащую на данной прямой, проходит прямая, параллельная данной, и притом только одна.</a:t>
            </a:r>
          </a:p>
        </p:txBody>
      </p:sp>
      <p:sp>
        <p:nvSpPr>
          <p:cNvPr id="1029" name="Straight Connector 11267"/>
          <p:cNvSpPr>
            <a:spLocks noChangeShapeType="1"/>
          </p:cNvSpPr>
          <p:nvPr/>
        </p:nvSpPr>
        <p:spPr bwMode="auto">
          <a:xfrm flipV="1">
            <a:off x="2268538" y="3429000"/>
            <a:ext cx="3889375" cy="1512888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" name="Oval 11268"/>
          <p:cNvSpPr>
            <a:spLocks noChangeArrowheads="1"/>
          </p:cNvSpPr>
          <p:nvPr/>
        </p:nvSpPr>
        <p:spPr bwMode="auto">
          <a:xfrm>
            <a:off x="4645025" y="4941888"/>
            <a:ext cx="144463" cy="144462"/>
          </a:xfrm>
          <a:prstGeom prst="ellipse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031" name="TextBox 11269"/>
          <p:cNvSpPr txBox="1">
            <a:spLocks noChangeArrowheads="1"/>
          </p:cNvSpPr>
          <p:nvPr/>
        </p:nvSpPr>
        <p:spPr bwMode="auto">
          <a:xfrm>
            <a:off x="4716463" y="5084763"/>
            <a:ext cx="4016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К</a:t>
            </a:r>
          </a:p>
        </p:txBody>
      </p:sp>
      <p:sp>
        <p:nvSpPr>
          <p:cNvPr id="1032" name="TextBox 11270"/>
          <p:cNvSpPr txBox="1">
            <a:spLocks noChangeArrowheads="1"/>
          </p:cNvSpPr>
          <p:nvPr/>
        </p:nvSpPr>
        <p:spPr bwMode="auto">
          <a:xfrm>
            <a:off x="2268538" y="4268788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chemeClr val="accent2"/>
                </a:solidFill>
                <a:latin typeface="Times New Roman" pitchFamily="18" charset="0"/>
              </a:rPr>
              <a:t>a</a:t>
            </a:r>
            <a:endParaRPr lang="ru-RU" sz="3600" b="1" i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273" name="Straight Connector 11272"/>
          <p:cNvSpPr>
            <a:spLocks noChangeShapeType="1"/>
          </p:cNvSpPr>
          <p:nvPr/>
        </p:nvSpPr>
        <p:spPr bwMode="auto">
          <a:xfrm flipV="1">
            <a:off x="2700338" y="4292600"/>
            <a:ext cx="3889375" cy="1512888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TextBox 11273"/>
          <p:cNvSpPr txBox="1">
            <a:spLocks noChangeArrowheads="1"/>
          </p:cNvSpPr>
          <p:nvPr/>
        </p:nvSpPr>
        <p:spPr bwMode="auto">
          <a:xfrm>
            <a:off x="3133725" y="5445125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ru-RU" sz="36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1275" name="Object 11"/>
          <p:cNvGraphicFramePr>
            <a:graphicFrameLocks noChangeAspect="1"/>
          </p:cNvGraphicFramePr>
          <p:nvPr/>
        </p:nvGraphicFramePr>
        <p:xfrm>
          <a:off x="6589713" y="3357563"/>
          <a:ext cx="527050" cy="350837"/>
        </p:xfrm>
        <a:graphic>
          <a:graphicData uri="http://schemas.openxmlformats.org/presentationml/2006/ole">
            <p:oleObj spid="_x0000_s1025" name="Формула" r:id="rId3" imgW="152280" imgH="139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/>
      <p:bldP spid="11266" grpId="0"/>
      <p:bldP spid="11267" grpId="0" uiExpand="1" build="p" animBg="1"/>
      <p:bldP spid="1029" grpId="0" animBg="1"/>
      <p:bldP spid="1030" grpId="0" animBg="1"/>
      <p:bldP spid="1031" grpId="0"/>
      <p:bldP spid="1032" grpId="0"/>
      <p:bldP spid="11273" grpId="0" animBg="1"/>
      <p:bldP spid="112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3313"/>
          <p:cNvSpPr>
            <a:spLocks noGrp="1" noChangeArrowheads="1"/>
          </p:cNvSpPr>
          <p:nvPr>
            <p:ph type="title"/>
          </p:nvPr>
        </p:nvSpPr>
        <p:spPr>
          <a:xfrm>
            <a:off x="323850" y="4724400"/>
            <a:ext cx="8229600" cy="1143000"/>
          </a:xfrm>
        </p:spPr>
        <p:txBody>
          <a:bodyPr/>
          <a:lstStyle/>
          <a:p>
            <a:pPr marL="0" indent="0" defTabSz="914400" eaLnBrk="1" hangingPunct="1"/>
            <a:r>
              <a:rPr lang="ru-RU" sz="4000" smtClean="0"/>
              <a:t>…они лежат на параллельных прямых</a:t>
            </a:r>
          </a:p>
        </p:txBody>
      </p:sp>
      <p:sp>
        <p:nvSpPr>
          <p:cNvPr id="13315" name="Текст 13314"/>
          <p:cNvSpPr>
            <a:spLocks noGrp="1" noChangeArrowheads="1"/>
          </p:cNvSpPr>
          <p:nvPr>
            <p:ph type="body" idx="1"/>
          </p:nvPr>
        </p:nvSpPr>
        <p:spPr>
          <a:xfrm>
            <a:off x="503238" y="2392363"/>
            <a:ext cx="8229600" cy="2620962"/>
          </a:xfrm>
        </p:spPr>
        <p:txBody>
          <a:bodyPr/>
          <a:lstStyle/>
          <a:p>
            <a:pPr defTabSz="914400" eaLnBrk="1" hangingPunct="1"/>
            <a:r>
              <a:rPr lang="ru-RU" smtClean="0"/>
              <a:t>Отрезки в пространстве называются параллельными, если …</a:t>
            </a:r>
          </a:p>
          <a:p>
            <a:pPr defTabSz="914400" eaLnBrk="1" hangingPunct="1"/>
            <a:r>
              <a:rPr lang="ru-RU" smtClean="0"/>
              <a:t>Лучи в пространстве называются параллельными, если …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066800" y="5857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71488" y="252413"/>
            <a:ext cx="79375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FF0000"/>
                </a:solidFill>
              </a:rPr>
              <a:t>Параллельные отрезки,</a:t>
            </a:r>
          </a:p>
          <a:p>
            <a:pPr algn="ctr"/>
            <a:r>
              <a:rPr lang="ru-RU" sz="4000" b="1">
                <a:solidFill>
                  <a:srgbClr val="FF0000"/>
                </a:solidFill>
              </a:rPr>
              <a:t>параллельные лучи</a:t>
            </a:r>
          </a:p>
          <a:p>
            <a:pPr algn="ctr"/>
            <a:r>
              <a:rPr lang="ru-RU" sz="4000" b="1">
                <a:solidFill>
                  <a:srgbClr val="FF0000"/>
                </a:solidFill>
              </a:rPr>
              <a:t>в пространстве.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389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arallelogram 20481"/>
          <p:cNvSpPr>
            <a:spLocks noChangeArrowheads="1"/>
          </p:cNvSpPr>
          <p:nvPr/>
        </p:nvSpPr>
        <p:spPr bwMode="auto">
          <a:xfrm>
            <a:off x="684213" y="4652963"/>
            <a:ext cx="7416800" cy="1419225"/>
          </a:xfrm>
          <a:prstGeom prst="parallelogram">
            <a:avLst>
              <a:gd name="adj" fmla="val 1306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051" name="Straight Connector 20482"/>
          <p:cNvSpPr>
            <a:spLocks noChangeShapeType="1"/>
          </p:cNvSpPr>
          <p:nvPr/>
        </p:nvSpPr>
        <p:spPr bwMode="auto">
          <a:xfrm>
            <a:off x="3733800" y="4221163"/>
            <a:ext cx="1079500" cy="1871662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4" name="Заголовок 20483"/>
          <p:cNvSpPr>
            <a:spLocks noGrp="1" noChangeArrowheads="1"/>
          </p:cNvSpPr>
          <p:nvPr>
            <p:ph type="title"/>
          </p:nvPr>
        </p:nvSpPr>
        <p:spPr>
          <a:xfrm>
            <a:off x="242888" y="290513"/>
            <a:ext cx="8686800" cy="1143000"/>
          </a:xfrm>
        </p:spPr>
        <p:txBody>
          <a:bodyPr/>
          <a:lstStyle/>
          <a:p>
            <a:pPr marL="0" indent="0" defTabSz="914400" eaLnBrk="1" hangingPunct="1"/>
            <a:r>
              <a:rPr lang="ru-RU" sz="4000" b="1" smtClean="0"/>
              <a:t>Лемма о параллельных прямых</a:t>
            </a:r>
          </a:p>
        </p:txBody>
      </p:sp>
      <p:sp>
        <p:nvSpPr>
          <p:cNvPr id="20485" name="Текст 20484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684338"/>
          </a:xfrm>
          <a:solidFill>
            <a:srgbClr val="FFFF99"/>
          </a:solidFill>
          <a:ln cap="flat" algn="ctr">
            <a:solidFill>
              <a:schemeClr val="tx1"/>
            </a:solidFill>
            <a:headEnd type="none" w="med" len="med"/>
            <a:tailEnd type="none" w="med" len="med"/>
          </a:ln>
        </p:spPr>
        <p:txBody>
          <a:bodyPr/>
          <a:lstStyle/>
          <a:p>
            <a:pPr marL="0" indent="0" algn="ctr" defTabSz="914400" eaLnBrk="1" hangingPunct="1">
              <a:buFontTx/>
              <a:buNone/>
            </a:pPr>
            <a:r>
              <a:rPr lang="ru-RU" smtClean="0"/>
              <a:t>Если одна из параллельных прямых пересекает плоскость, то и вторая прямая также пересекает эту плоскость?</a:t>
            </a:r>
          </a:p>
          <a:p>
            <a:pPr marL="0" indent="0" defTabSz="914400" eaLnBrk="1" hangingPunct="1">
              <a:buFontTx/>
              <a:buNone/>
            </a:pPr>
            <a:endParaRPr lang="ru-RU" smtClean="0"/>
          </a:p>
        </p:txBody>
      </p:sp>
      <p:sp>
        <p:nvSpPr>
          <p:cNvPr id="2054" name="Straight Connector 20485"/>
          <p:cNvSpPr>
            <a:spLocks noChangeShapeType="1"/>
          </p:cNvSpPr>
          <p:nvPr/>
        </p:nvSpPr>
        <p:spPr bwMode="auto">
          <a:xfrm>
            <a:off x="3692525" y="4149725"/>
            <a:ext cx="663575" cy="115093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5" name="Straight Connector 20486"/>
          <p:cNvSpPr>
            <a:spLocks noChangeShapeType="1"/>
          </p:cNvSpPr>
          <p:nvPr/>
        </p:nvSpPr>
        <p:spPr bwMode="auto">
          <a:xfrm>
            <a:off x="5511800" y="6073775"/>
            <a:ext cx="331788" cy="57626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6" name="Straight Connector 20487"/>
          <p:cNvSpPr>
            <a:spLocks noChangeShapeType="1"/>
          </p:cNvSpPr>
          <p:nvPr/>
        </p:nvSpPr>
        <p:spPr bwMode="auto">
          <a:xfrm>
            <a:off x="4840288" y="4911725"/>
            <a:ext cx="652462" cy="113030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7" name="Straight Connector 20488"/>
          <p:cNvSpPr>
            <a:spLocks noChangeShapeType="1"/>
          </p:cNvSpPr>
          <p:nvPr/>
        </p:nvSpPr>
        <p:spPr bwMode="auto">
          <a:xfrm>
            <a:off x="4797425" y="6073775"/>
            <a:ext cx="331788" cy="57626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8" name="TextBox 20489"/>
          <p:cNvSpPr txBox="1">
            <a:spLocks noChangeArrowheads="1"/>
          </p:cNvSpPr>
          <p:nvPr/>
        </p:nvSpPr>
        <p:spPr bwMode="auto">
          <a:xfrm>
            <a:off x="4456113" y="62166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chemeClr val="accent2"/>
                </a:solidFill>
                <a:latin typeface="Times New Roman" pitchFamily="18" charset="0"/>
              </a:rPr>
              <a:t>a</a:t>
            </a:r>
            <a:endParaRPr lang="ru-RU" sz="3600" b="1" i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059" name="TextBox 20490"/>
          <p:cNvSpPr txBox="1">
            <a:spLocks noChangeArrowheads="1"/>
          </p:cNvSpPr>
          <p:nvPr/>
        </p:nvSpPr>
        <p:spPr bwMode="auto">
          <a:xfrm>
            <a:off x="5791200" y="61531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ru-RU" sz="36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60" name="Oval 20491"/>
          <p:cNvSpPr>
            <a:spLocks noChangeArrowheads="1"/>
          </p:cNvSpPr>
          <p:nvPr/>
        </p:nvSpPr>
        <p:spPr bwMode="auto">
          <a:xfrm flipH="1">
            <a:off x="4270375" y="5224463"/>
            <a:ext cx="119063" cy="119062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061" name="Oval 20492"/>
          <p:cNvSpPr>
            <a:spLocks noChangeArrowheads="1"/>
          </p:cNvSpPr>
          <p:nvPr/>
        </p:nvSpPr>
        <p:spPr bwMode="auto">
          <a:xfrm flipH="1">
            <a:off x="4859338" y="4975225"/>
            <a:ext cx="119062" cy="119063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2049" name="Object 14"/>
          <p:cNvGraphicFramePr>
            <a:graphicFrameLocks noChangeAspect="1"/>
          </p:cNvGraphicFramePr>
          <p:nvPr/>
        </p:nvGraphicFramePr>
        <p:xfrm>
          <a:off x="1325563" y="5643563"/>
          <a:ext cx="527050" cy="350837"/>
        </p:xfrm>
        <a:graphic>
          <a:graphicData uri="http://schemas.openxmlformats.org/presentationml/2006/ole">
            <p:oleObj spid="_x0000_s2049" name="Формула" r:id="rId3" imgW="152280" imgH="139680" progId="Equation.3">
              <p:embed/>
            </p:oleObj>
          </a:graphicData>
        </a:graphic>
      </p:graphicFrame>
      <p:sp>
        <p:nvSpPr>
          <p:cNvPr id="2062" name="Straight Connector 20494"/>
          <p:cNvSpPr>
            <a:spLocks noChangeShapeType="1"/>
          </p:cNvSpPr>
          <p:nvPr/>
        </p:nvSpPr>
        <p:spPr bwMode="auto">
          <a:xfrm>
            <a:off x="4211638" y="3789363"/>
            <a:ext cx="647700" cy="11525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1" grpId="0" animBg="1"/>
      <p:bldP spid="20484" grpId="0"/>
      <p:bldP spid="20485" grpId="0" build="p" animBg="1"/>
      <p:bldP spid="20485" grpId="1" uiExpand="1" build="p" animBg="1"/>
      <p:bldP spid="2054" grpId="0" animBg="1"/>
      <p:bldP spid="2055" grpId="0" animBg="1"/>
      <p:bldP spid="2056" grpId="0" animBg="1"/>
      <p:bldP spid="2057" grpId="0" animBg="1"/>
      <p:bldP spid="2058" grpId="0"/>
      <p:bldP spid="2059" grpId="0"/>
      <p:bldP spid="2060" grpId="0" animBg="1"/>
      <p:bldP spid="2061" grpId="0" animBg="1"/>
      <p:bldP spid="206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Parallelogram 18434"/>
          <p:cNvSpPr>
            <a:spLocks noChangeArrowheads="1"/>
          </p:cNvSpPr>
          <p:nvPr/>
        </p:nvSpPr>
        <p:spPr bwMode="auto">
          <a:xfrm>
            <a:off x="684213" y="4652963"/>
            <a:ext cx="7416800" cy="1419225"/>
          </a:xfrm>
          <a:prstGeom prst="parallelogram">
            <a:avLst>
              <a:gd name="adj" fmla="val 1306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077" name="Straight Connector 18436"/>
          <p:cNvSpPr>
            <a:spLocks noChangeShapeType="1"/>
          </p:cNvSpPr>
          <p:nvPr/>
        </p:nvSpPr>
        <p:spPr bwMode="auto">
          <a:xfrm>
            <a:off x="3733800" y="4221163"/>
            <a:ext cx="1079500" cy="1871662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Текст 18438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684338"/>
          </a:xfrm>
          <a:solidFill>
            <a:srgbClr val="FFFFCC"/>
          </a:solidFill>
          <a:ln cap="flat" algn="ctr">
            <a:solidFill>
              <a:schemeClr val="tx1"/>
            </a:solidFill>
            <a:headEnd type="none" w="med" len="med"/>
            <a:tailEnd type="none" w="med" len="med"/>
          </a:ln>
        </p:spPr>
        <p:txBody>
          <a:bodyPr/>
          <a:lstStyle/>
          <a:p>
            <a:pPr marL="0" indent="0" defTabSz="914400"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Дано: </a:t>
            </a:r>
          </a:p>
          <a:p>
            <a:pPr marL="0" indent="0" defTabSz="914400"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Доказать: </a:t>
            </a:r>
            <a:r>
              <a:rPr lang="en-US" sz="3600" i="1" smtClean="0">
                <a:latin typeface="Times New Roman" pitchFamily="18" charset="0"/>
              </a:rPr>
              <a:t>b</a:t>
            </a:r>
            <a:r>
              <a:rPr lang="en-US" smtClean="0"/>
              <a:t> </a:t>
            </a:r>
            <a:r>
              <a:rPr lang="ru-RU" smtClean="0"/>
              <a:t>и      имеют общую точку, причем она единственная</a:t>
            </a:r>
          </a:p>
        </p:txBody>
      </p:sp>
      <p:sp>
        <p:nvSpPr>
          <p:cNvPr id="3080" name="Straight Connector 18439"/>
          <p:cNvSpPr>
            <a:spLocks noChangeShapeType="1"/>
          </p:cNvSpPr>
          <p:nvPr/>
        </p:nvSpPr>
        <p:spPr bwMode="auto">
          <a:xfrm>
            <a:off x="3692525" y="4149725"/>
            <a:ext cx="663575" cy="115093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1" name="Straight Connector 18440"/>
          <p:cNvSpPr>
            <a:spLocks noChangeShapeType="1"/>
          </p:cNvSpPr>
          <p:nvPr/>
        </p:nvSpPr>
        <p:spPr bwMode="auto">
          <a:xfrm>
            <a:off x="5511800" y="6073775"/>
            <a:ext cx="331788" cy="57626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2" name="Straight Connector 18441"/>
          <p:cNvSpPr>
            <a:spLocks noChangeShapeType="1"/>
          </p:cNvSpPr>
          <p:nvPr/>
        </p:nvSpPr>
        <p:spPr bwMode="auto">
          <a:xfrm>
            <a:off x="4840288" y="4911725"/>
            <a:ext cx="652462" cy="113030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3" name="Straight Connector 18442"/>
          <p:cNvSpPr>
            <a:spLocks noChangeShapeType="1"/>
          </p:cNvSpPr>
          <p:nvPr/>
        </p:nvSpPr>
        <p:spPr bwMode="auto">
          <a:xfrm>
            <a:off x="4797425" y="6073775"/>
            <a:ext cx="331788" cy="57626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4" name="TextBox 18443"/>
          <p:cNvSpPr txBox="1">
            <a:spLocks noChangeArrowheads="1"/>
          </p:cNvSpPr>
          <p:nvPr/>
        </p:nvSpPr>
        <p:spPr bwMode="auto">
          <a:xfrm>
            <a:off x="4622800" y="62166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chemeClr val="accent2"/>
                </a:solidFill>
                <a:latin typeface="Times New Roman" pitchFamily="18" charset="0"/>
              </a:rPr>
              <a:t>a</a:t>
            </a:r>
            <a:endParaRPr lang="ru-RU" sz="3600" b="1" i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085" name="TextBox 18444"/>
          <p:cNvSpPr txBox="1">
            <a:spLocks noChangeArrowheads="1"/>
          </p:cNvSpPr>
          <p:nvPr/>
        </p:nvSpPr>
        <p:spPr bwMode="auto">
          <a:xfrm>
            <a:off x="5791200" y="61531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ru-RU" sz="36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086" name="Oval 18445"/>
          <p:cNvSpPr>
            <a:spLocks noChangeArrowheads="1"/>
          </p:cNvSpPr>
          <p:nvPr/>
        </p:nvSpPr>
        <p:spPr bwMode="auto">
          <a:xfrm flipH="1">
            <a:off x="4270375" y="5224463"/>
            <a:ext cx="119063" cy="119062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087" name="Oval 18446"/>
          <p:cNvSpPr>
            <a:spLocks noChangeArrowheads="1"/>
          </p:cNvSpPr>
          <p:nvPr/>
        </p:nvSpPr>
        <p:spPr bwMode="auto">
          <a:xfrm flipH="1">
            <a:off x="4859338" y="4975225"/>
            <a:ext cx="119062" cy="119063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3073" name="Object 16"/>
          <p:cNvGraphicFramePr>
            <a:graphicFrameLocks noChangeAspect="1"/>
          </p:cNvGraphicFramePr>
          <p:nvPr/>
        </p:nvGraphicFramePr>
        <p:xfrm>
          <a:off x="1325563" y="5643563"/>
          <a:ext cx="527050" cy="350837"/>
        </p:xfrm>
        <a:graphic>
          <a:graphicData uri="http://schemas.openxmlformats.org/presentationml/2006/ole">
            <p:oleObj spid="_x0000_s3073" name="Формула" r:id="rId3" imgW="152280" imgH="139680" progId="Equation.3">
              <p:embed/>
            </p:oleObj>
          </a:graphicData>
        </a:graphic>
      </p:graphicFrame>
      <p:sp>
        <p:nvSpPr>
          <p:cNvPr id="3088" name="Straight Connector 18448"/>
          <p:cNvSpPr>
            <a:spLocks noChangeShapeType="1"/>
          </p:cNvSpPr>
          <p:nvPr/>
        </p:nvSpPr>
        <p:spPr bwMode="auto">
          <a:xfrm>
            <a:off x="4211638" y="3789363"/>
            <a:ext cx="647700" cy="11525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3074" name="Object 18"/>
          <p:cNvGraphicFramePr>
            <a:graphicFrameLocks noChangeAspect="1"/>
          </p:cNvGraphicFramePr>
          <p:nvPr/>
        </p:nvGraphicFramePr>
        <p:xfrm>
          <a:off x="1614488" y="1490663"/>
          <a:ext cx="938212" cy="811212"/>
        </p:xfrm>
        <a:graphic>
          <a:graphicData uri="http://schemas.openxmlformats.org/presentationml/2006/ole">
            <p:oleObj spid="_x0000_s3074" name="Формула" r:id="rId4" imgW="241200" imgH="253800" progId="Equation.3">
              <p:embed/>
            </p:oleObj>
          </a:graphicData>
        </a:graphic>
      </p:graphicFrame>
      <p:graphicFrame>
        <p:nvGraphicFramePr>
          <p:cNvPr id="3075" name="Object 20"/>
          <p:cNvGraphicFramePr>
            <a:graphicFrameLocks noChangeAspect="1"/>
          </p:cNvGraphicFramePr>
          <p:nvPr/>
        </p:nvGraphicFramePr>
        <p:xfrm>
          <a:off x="3089275" y="2298700"/>
          <a:ext cx="631825" cy="420688"/>
        </p:xfrm>
        <a:graphic>
          <a:graphicData uri="http://schemas.openxmlformats.org/presentationml/2006/ole">
            <p:oleObj spid="_x0000_s3075" name="Формула" r:id="rId5" imgW="152280" imgH="139680" progId="Equation.3">
              <p:embed/>
            </p:oleObj>
          </a:graphicData>
        </a:graphic>
      </p:graphicFrame>
      <p:sp>
        <p:nvSpPr>
          <p:cNvPr id="20484" name="Заголовок 20483"/>
          <p:cNvSpPr>
            <a:spLocks noGrp="1" noChangeArrowheads="1"/>
          </p:cNvSpPr>
          <p:nvPr>
            <p:ph type="title" idx="4294967295"/>
          </p:nvPr>
        </p:nvSpPr>
        <p:spPr>
          <a:xfrm>
            <a:off x="242888" y="290513"/>
            <a:ext cx="8686800" cy="1143000"/>
          </a:xfrm>
          <a:noFill/>
          <a:ln/>
        </p:spPr>
        <p:txBody>
          <a:bodyPr/>
          <a:lstStyle/>
          <a:p>
            <a:pPr eaLnBrk="1" hangingPunct="1"/>
            <a:r>
              <a:rPr lang="ru-RU" sz="4000" b="1" smtClean="0"/>
              <a:t>Лемма о параллельных прямых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Shape 15384"/>
          <p:cNvSpPr>
            <a:spLocks/>
          </p:cNvSpPr>
          <p:nvPr/>
        </p:nvSpPr>
        <p:spPr bwMode="auto">
          <a:xfrm>
            <a:off x="2586038" y="4611688"/>
            <a:ext cx="4349750" cy="3343275"/>
          </a:xfrm>
          <a:custGeom>
            <a:avLst/>
            <a:gdLst>
              <a:gd name="T0" fmla="*/ 0 w 2740"/>
              <a:gd name="T1" fmla="*/ 897 h 2106"/>
              <a:gd name="T2" fmla="*/ 774 w 2740"/>
              <a:gd name="T3" fmla="*/ 2106 h 2106"/>
              <a:gd name="T4" fmla="*/ 2740 w 2740"/>
              <a:gd name="T5" fmla="*/ 1086 h 2106"/>
              <a:gd name="T6" fmla="*/ 1967 w 2740"/>
              <a:gd name="T7" fmla="*/ 0 h 2106"/>
              <a:gd name="T8" fmla="*/ 0 60000 65536"/>
              <a:gd name="T9" fmla="*/ 0 60000 65536"/>
              <a:gd name="T10" fmla="*/ 0 60000 65536"/>
              <a:gd name="T11" fmla="*/ 0 60000 65536"/>
              <a:gd name="T12" fmla="*/ 0 w 2740"/>
              <a:gd name="T13" fmla="*/ 0 h 2106"/>
              <a:gd name="T14" fmla="*/ 0 w 2740"/>
              <a:gd name="T15" fmla="*/ 0 h 2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40" h="2106">
                <a:moveTo>
                  <a:pt x="0" y="897"/>
                </a:moveTo>
                <a:lnTo>
                  <a:pt x="774" y="2106"/>
                </a:lnTo>
                <a:lnTo>
                  <a:pt x="2740" y="1086"/>
                </a:lnTo>
                <a:lnTo>
                  <a:pt x="1967" y="0"/>
                </a:lnTo>
              </a:path>
            </a:pathLst>
          </a:custGeom>
          <a:solidFill>
            <a:srgbClr val="00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102" name="Parallelogram 15363"/>
          <p:cNvSpPr>
            <a:spLocks noChangeArrowheads="1"/>
          </p:cNvSpPr>
          <p:nvPr/>
        </p:nvSpPr>
        <p:spPr bwMode="auto">
          <a:xfrm>
            <a:off x="684213" y="4652963"/>
            <a:ext cx="7416800" cy="1419225"/>
          </a:xfrm>
          <a:prstGeom prst="parallelogram">
            <a:avLst>
              <a:gd name="adj" fmla="val 1306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103" name="Shape 15380"/>
          <p:cNvSpPr>
            <a:spLocks/>
          </p:cNvSpPr>
          <p:nvPr/>
        </p:nvSpPr>
        <p:spPr bwMode="auto">
          <a:xfrm>
            <a:off x="1868488" y="3395663"/>
            <a:ext cx="3879850" cy="2692400"/>
          </a:xfrm>
          <a:custGeom>
            <a:avLst/>
            <a:gdLst>
              <a:gd name="T0" fmla="*/ 485 w 2444"/>
              <a:gd name="T1" fmla="*/ 1696 h 1696"/>
              <a:gd name="T2" fmla="*/ 2444 w 2444"/>
              <a:gd name="T3" fmla="*/ 790 h 1696"/>
              <a:gd name="T4" fmla="*/ 1917 w 2444"/>
              <a:gd name="T5" fmla="*/ 0 h 1696"/>
              <a:gd name="T6" fmla="*/ 0 w 2444"/>
              <a:gd name="T7" fmla="*/ 881 h 1696"/>
              <a:gd name="T8" fmla="*/ 485 w 2444"/>
              <a:gd name="T9" fmla="*/ 1696 h 16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44"/>
              <a:gd name="T16" fmla="*/ 0 h 1696"/>
              <a:gd name="T17" fmla="*/ 0 w 2444"/>
              <a:gd name="T18" fmla="*/ 0 h 16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44" h="1696">
                <a:moveTo>
                  <a:pt x="485" y="1696"/>
                </a:moveTo>
                <a:lnTo>
                  <a:pt x="2444" y="790"/>
                </a:lnTo>
                <a:lnTo>
                  <a:pt x="1917" y="0"/>
                </a:lnTo>
                <a:lnTo>
                  <a:pt x="0" y="881"/>
                </a:lnTo>
                <a:lnTo>
                  <a:pt x="485" y="1696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104" name="Straight Connector 15367"/>
          <p:cNvSpPr>
            <a:spLocks noChangeShapeType="1"/>
          </p:cNvSpPr>
          <p:nvPr/>
        </p:nvSpPr>
        <p:spPr bwMode="auto">
          <a:xfrm>
            <a:off x="3733800" y="4221163"/>
            <a:ext cx="1079500" cy="1871662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6" name="Straight Connector 15364"/>
          <p:cNvSpPr>
            <a:spLocks noChangeShapeType="1"/>
          </p:cNvSpPr>
          <p:nvPr/>
        </p:nvSpPr>
        <p:spPr bwMode="auto">
          <a:xfrm>
            <a:off x="3692525" y="4149725"/>
            <a:ext cx="663575" cy="115093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7" name="Straight Connector 15368"/>
          <p:cNvSpPr>
            <a:spLocks noChangeShapeType="1"/>
          </p:cNvSpPr>
          <p:nvPr/>
        </p:nvSpPr>
        <p:spPr bwMode="auto">
          <a:xfrm>
            <a:off x="5511800" y="6073775"/>
            <a:ext cx="331788" cy="57626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8" name="Straight Connector 15369"/>
          <p:cNvSpPr>
            <a:spLocks noChangeShapeType="1"/>
          </p:cNvSpPr>
          <p:nvPr/>
        </p:nvSpPr>
        <p:spPr bwMode="auto">
          <a:xfrm>
            <a:off x="4840288" y="4911725"/>
            <a:ext cx="652462" cy="113030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9" name="Straight Connector 15370"/>
          <p:cNvSpPr>
            <a:spLocks noChangeShapeType="1"/>
          </p:cNvSpPr>
          <p:nvPr/>
        </p:nvSpPr>
        <p:spPr bwMode="auto">
          <a:xfrm>
            <a:off x="4797425" y="6073775"/>
            <a:ext cx="331788" cy="57626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0" name="TextBox 15371"/>
          <p:cNvSpPr txBox="1">
            <a:spLocks noChangeArrowheads="1"/>
          </p:cNvSpPr>
          <p:nvPr/>
        </p:nvSpPr>
        <p:spPr bwMode="auto">
          <a:xfrm>
            <a:off x="4622800" y="62166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chemeClr val="accent2"/>
                </a:solidFill>
                <a:latin typeface="Times New Roman" pitchFamily="18" charset="0"/>
              </a:rPr>
              <a:t>a</a:t>
            </a:r>
            <a:endParaRPr lang="ru-RU" sz="3600" b="1" i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111" name="TextBox 15372"/>
          <p:cNvSpPr txBox="1">
            <a:spLocks noChangeArrowheads="1"/>
          </p:cNvSpPr>
          <p:nvPr/>
        </p:nvSpPr>
        <p:spPr bwMode="auto">
          <a:xfrm>
            <a:off x="5791200" y="61531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ru-RU" sz="36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112" name="Oval 15373"/>
          <p:cNvSpPr>
            <a:spLocks noChangeArrowheads="1"/>
          </p:cNvSpPr>
          <p:nvPr/>
        </p:nvSpPr>
        <p:spPr bwMode="auto">
          <a:xfrm flipH="1">
            <a:off x="4270375" y="5224463"/>
            <a:ext cx="119063" cy="119062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113" name="Oval 15374"/>
          <p:cNvSpPr>
            <a:spLocks noChangeArrowheads="1"/>
          </p:cNvSpPr>
          <p:nvPr/>
        </p:nvSpPr>
        <p:spPr bwMode="auto">
          <a:xfrm flipH="1">
            <a:off x="4859338" y="4975225"/>
            <a:ext cx="119062" cy="119063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097" name="Object 20"/>
          <p:cNvGraphicFramePr>
            <a:graphicFrameLocks noChangeAspect="1"/>
          </p:cNvGraphicFramePr>
          <p:nvPr/>
        </p:nvGraphicFramePr>
        <p:xfrm>
          <a:off x="1325563" y="5643563"/>
          <a:ext cx="527050" cy="350837"/>
        </p:xfrm>
        <a:graphic>
          <a:graphicData uri="http://schemas.openxmlformats.org/presentationml/2006/ole">
            <p:oleObj spid="_x0000_s4097" name="Формула" r:id="rId3" imgW="152280" imgH="139680" progId="Equation.3">
              <p:embed/>
            </p:oleObj>
          </a:graphicData>
        </a:graphic>
      </p:graphicFrame>
      <p:sp>
        <p:nvSpPr>
          <p:cNvPr id="4114" name="Straight Connector 15365"/>
          <p:cNvSpPr>
            <a:spLocks noChangeShapeType="1"/>
          </p:cNvSpPr>
          <p:nvPr/>
        </p:nvSpPr>
        <p:spPr bwMode="auto">
          <a:xfrm>
            <a:off x="4211638" y="3789363"/>
            <a:ext cx="647700" cy="11525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4100" name="Object 30"/>
          <p:cNvGraphicFramePr>
            <a:graphicFrameLocks noChangeAspect="1"/>
          </p:cNvGraphicFramePr>
          <p:nvPr/>
        </p:nvGraphicFramePr>
        <p:xfrm>
          <a:off x="2093913" y="4622800"/>
          <a:ext cx="527050" cy="511175"/>
        </p:xfrm>
        <a:graphic>
          <a:graphicData uri="http://schemas.openxmlformats.org/presentationml/2006/ole">
            <p:oleObj spid="_x0000_s4100" name="Формула" r:id="rId4" imgW="152280" imgH="203040" progId="Equation.3">
              <p:embed/>
            </p:oleObj>
          </a:graphicData>
        </a:graphic>
      </p:graphicFrame>
      <p:sp>
        <p:nvSpPr>
          <p:cNvPr id="15391" name="Straight Connector 15390"/>
          <p:cNvSpPr>
            <a:spLocks noChangeShapeType="1"/>
          </p:cNvSpPr>
          <p:nvPr/>
        </p:nvSpPr>
        <p:spPr bwMode="auto">
          <a:xfrm flipV="1">
            <a:off x="2638425" y="4649788"/>
            <a:ext cx="3122613" cy="1411287"/>
          </a:xfrm>
          <a:prstGeom prst="line">
            <a:avLst/>
          </a:prstGeom>
          <a:noFill/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2" name="TextBox 15391"/>
          <p:cNvSpPr txBox="1">
            <a:spLocks noChangeArrowheads="1"/>
          </p:cNvSpPr>
          <p:nvPr/>
        </p:nvSpPr>
        <p:spPr bwMode="auto">
          <a:xfrm>
            <a:off x="2559050" y="5419725"/>
            <a:ext cx="387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>
                <a:solidFill>
                  <a:srgbClr val="008000"/>
                </a:solidFill>
                <a:latin typeface="Times New Roman" pitchFamily="18" charset="0"/>
              </a:rPr>
              <a:t>с</a:t>
            </a:r>
          </a:p>
        </p:txBody>
      </p:sp>
      <p:sp>
        <p:nvSpPr>
          <p:cNvPr id="15393" name="TextBox 15392"/>
          <p:cNvSpPr txBox="1">
            <a:spLocks noChangeArrowheads="1"/>
          </p:cNvSpPr>
          <p:nvPr/>
        </p:nvSpPr>
        <p:spPr bwMode="auto">
          <a:xfrm>
            <a:off x="4010025" y="53149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>
                <a:latin typeface="Times New Roman" pitchFamily="18" charset="0"/>
              </a:rPr>
              <a:t>Р</a:t>
            </a:r>
          </a:p>
        </p:txBody>
      </p:sp>
      <p:sp>
        <p:nvSpPr>
          <p:cNvPr id="15394" name="TextBox 15393"/>
          <p:cNvSpPr txBox="1">
            <a:spLocks noChangeArrowheads="1"/>
          </p:cNvSpPr>
          <p:nvPr/>
        </p:nvSpPr>
        <p:spPr bwMode="auto">
          <a:xfrm>
            <a:off x="5014913" y="4870450"/>
            <a:ext cx="59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>
                <a:latin typeface="Times New Roman" pitchFamily="18" charset="0"/>
              </a:rPr>
              <a:t>М</a:t>
            </a:r>
          </a:p>
        </p:txBody>
      </p:sp>
      <p:sp>
        <p:nvSpPr>
          <p:cNvPr id="18439" name="Shape 18438"/>
          <p:cNvSpPr>
            <a:spLocks noChangeArrowheads="1"/>
          </p:cNvSpPr>
          <p:nvPr/>
        </p:nvSpPr>
        <p:spPr bwMode="auto">
          <a:xfrm>
            <a:off x="457200" y="1600200"/>
            <a:ext cx="8229600" cy="1684338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3200"/>
              <a:t>Дано: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3200"/>
              <a:t>Доказать: </a:t>
            </a:r>
            <a:r>
              <a:rPr lang="en-US" sz="3600" i="1">
                <a:latin typeface="Times New Roman" pitchFamily="18" charset="0"/>
              </a:rPr>
              <a:t>b</a:t>
            </a:r>
            <a:r>
              <a:rPr lang="en-US" sz="3200"/>
              <a:t> </a:t>
            </a:r>
            <a:r>
              <a:rPr lang="ru-RU" sz="3200"/>
              <a:t>и      имеют общую точку, причем она единственная</a:t>
            </a:r>
          </a:p>
        </p:txBody>
      </p:sp>
      <p:graphicFrame>
        <p:nvGraphicFramePr>
          <p:cNvPr id="4123" name="Object 18"/>
          <p:cNvGraphicFramePr>
            <a:graphicFrameLocks noChangeAspect="1"/>
          </p:cNvGraphicFramePr>
          <p:nvPr/>
        </p:nvGraphicFramePr>
        <p:xfrm>
          <a:off x="1614488" y="1490663"/>
          <a:ext cx="938212" cy="811212"/>
        </p:xfrm>
        <a:graphic>
          <a:graphicData uri="http://schemas.openxmlformats.org/presentationml/2006/ole">
            <p:oleObj spid="_x0000_s4123" name="Формула" r:id="rId5" imgW="241200" imgH="253800" progId="Equation.3">
              <p:embed/>
            </p:oleObj>
          </a:graphicData>
        </a:graphic>
      </p:graphicFrame>
      <p:graphicFrame>
        <p:nvGraphicFramePr>
          <p:cNvPr id="4124" name="Object 20"/>
          <p:cNvGraphicFramePr>
            <a:graphicFrameLocks noChangeAspect="1"/>
          </p:cNvGraphicFramePr>
          <p:nvPr/>
        </p:nvGraphicFramePr>
        <p:xfrm>
          <a:off x="3089275" y="2298700"/>
          <a:ext cx="631825" cy="420688"/>
        </p:xfrm>
        <a:graphic>
          <a:graphicData uri="http://schemas.openxmlformats.org/presentationml/2006/ole">
            <p:oleObj spid="_x0000_s4124" name="Формула" r:id="rId6" imgW="152280" imgH="139680" progId="Equation.3">
              <p:embed/>
            </p:oleObj>
          </a:graphicData>
        </a:graphic>
      </p:graphicFrame>
      <p:sp>
        <p:nvSpPr>
          <p:cNvPr id="20484" name="Заголовок 20483"/>
          <p:cNvSpPr>
            <a:spLocks noGrp="1" noChangeArrowheads="1"/>
          </p:cNvSpPr>
          <p:nvPr>
            <p:ph type="title" idx="4294967295"/>
          </p:nvPr>
        </p:nvSpPr>
        <p:spPr>
          <a:xfrm>
            <a:off x="242888" y="290513"/>
            <a:ext cx="8686800" cy="1143000"/>
          </a:xfrm>
          <a:noFill/>
          <a:ln/>
        </p:spPr>
        <p:txBody>
          <a:bodyPr/>
          <a:lstStyle/>
          <a:p>
            <a:pPr eaLnBrk="1" hangingPunct="1"/>
            <a:r>
              <a:rPr lang="ru-RU" sz="4000" b="1" smtClean="0"/>
              <a:t>Лемма о параллельных прямых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  <p:bldP spid="4103" grpId="0" animBg="1"/>
      <p:bldP spid="15391" grpId="0" animBg="1"/>
      <p:bldP spid="15392" grpId="0"/>
      <p:bldP spid="15393" grpId="0"/>
      <p:bldP spid="153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Заголовок 266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 defTabSz="914400" eaLnBrk="1" hangingPunct="1"/>
            <a:r>
              <a:rPr lang="ru-RU" sz="4000" b="1" smtClean="0"/>
              <a:t>Теорема о параллельности трех прямых в пространстве.</a:t>
            </a:r>
          </a:p>
        </p:txBody>
      </p:sp>
      <p:sp>
        <p:nvSpPr>
          <p:cNvPr id="26628" name="Текст 26627"/>
          <p:cNvSpPr>
            <a:spLocks noGrp="1" noChangeArrowheads="1"/>
          </p:cNvSpPr>
          <p:nvPr>
            <p:ph type="body" idx="1"/>
          </p:nvPr>
        </p:nvSpPr>
        <p:spPr>
          <a:xfrm>
            <a:off x="365125" y="1797050"/>
            <a:ext cx="8229600" cy="1177925"/>
          </a:xfrm>
          <a:solidFill>
            <a:srgbClr val="FFCCFF"/>
          </a:solidFill>
          <a:ln cap="flat" algn="ctr">
            <a:solidFill>
              <a:schemeClr val="tx1"/>
            </a:solidFill>
            <a:headEnd type="none" w="med" len="med"/>
            <a:tailEnd type="none" w="med" len="med"/>
          </a:ln>
        </p:spPr>
        <p:txBody>
          <a:bodyPr/>
          <a:lstStyle/>
          <a:p>
            <a:pPr marL="0" indent="0" algn="ctr" defTabSz="914400" eaLnBrk="1" hangingPunct="1">
              <a:buFontTx/>
              <a:buNone/>
            </a:pPr>
            <a:r>
              <a:rPr lang="ru-RU" b="1" smtClean="0"/>
              <a:t>Если две прямые параллельны третьей прямой, то они параллельны</a:t>
            </a:r>
          </a:p>
        </p:txBody>
      </p:sp>
      <p:sp>
        <p:nvSpPr>
          <p:cNvPr id="21522" name="Shape 21521"/>
          <p:cNvSpPr>
            <a:spLocks/>
          </p:cNvSpPr>
          <p:nvPr/>
        </p:nvSpPr>
        <p:spPr bwMode="auto">
          <a:xfrm>
            <a:off x="4176713" y="3411538"/>
            <a:ext cx="4535487" cy="3082925"/>
          </a:xfrm>
          <a:custGeom>
            <a:avLst/>
            <a:gdLst>
              <a:gd name="T0" fmla="*/ 578 w 2857"/>
              <a:gd name="T1" fmla="*/ 1743 h 1942"/>
              <a:gd name="T2" fmla="*/ 84 w 2857"/>
              <a:gd name="T3" fmla="*/ 1529 h 1942"/>
              <a:gd name="T4" fmla="*/ 76 w 2857"/>
              <a:gd name="T5" fmla="*/ 1200 h 1942"/>
              <a:gd name="T6" fmla="*/ 208 w 2857"/>
              <a:gd name="T7" fmla="*/ 977 h 1942"/>
              <a:gd name="T8" fmla="*/ 504 w 2857"/>
              <a:gd name="T9" fmla="*/ 706 h 1942"/>
              <a:gd name="T10" fmla="*/ 940 w 2857"/>
              <a:gd name="T11" fmla="*/ 607 h 1942"/>
              <a:gd name="T12" fmla="*/ 1401 w 2857"/>
              <a:gd name="T13" fmla="*/ 377 h 1942"/>
              <a:gd name="T14" fmla="*/ 1722 w 2857"/>
              <a:gd name="T15" fmla="*/ 188 h 1942"/>
              <a:gd name="T16" fmla="*/ 2199 w 2857"/>
              <a:gd name="T17" fmla="*/ 15 h 1942"/>
              <a:gd name="T18" fmla="*/ 2553 w 2857"/>
              <a:gd name="T19" fmla="*/ 97 h 1942"/>
              <a:gd name="T20" fmla="*/ 2767 w 2857"/>
              <a:gd name="T21" fmla="*/ 418 h 1942"/>
              <a:gd name="T22" fmla="*/ 2857 w 2857"/>
              <a:gd name="T23" fmla="*/ 903 h 1942"/>
              <a:gd name="T24" fmla="*/ 2767 w 2857"/>
              <a:gd name="T25" fmla="*/ 1298 h 1942"/>
              <a:gd name="T26" fmla="*/ 2372 w 2857"/>
              <a:gd name="T27" fmla="*/ 1545 h 1942"/>
              <a:gd name="T28" fmla="*/ 1804 w 2857"/>
              <a:gd name="T29" fmla="*/ 1734 h 1942"/>
              <a:gd name="T30" fmla="*/ 1467 w 2857"/>
              <a:gd name="T31" fmla="*/ 1916 h 1942"/>
              <a:gd name="T32" fmla="*/ 850 w 2857"/>
              <a:gd name="T33" fmla="*/ 1891 h 1942"/>
              <a:gd name="T34" fmla="*/ 578 w 2857"/>
              <a:gd name="T35" fmla="*/ 1743 h 194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857"/>
              <a:gd name="T55" fmla="*/ 0 h 1942"/>
              <a:gd name="T56" fmla="*/ 0 w 2857"/>
              <a:gd name="T57" fmla="*/ 0 h 194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857" h="1942">
                <a:moveTo>
                  <a:pt x="578" y="1743"/>
                </a:moveTo>
                <a:cubicBezTo>
                  <a:pt x="450" y="1683"/>
                  <a:pt x="168" y="1619"/>
                  <a:pt x="84" y="1529"/>
                </a:cubicBezTo>
                <a:cubicBezTo>
                  <a:pt x="0" y="1439"/>
                  <a:pt x="55" y="1292"/>
                  <a:pt x="76" y="1200"/>
                </a:cubicBezTo>
                <a:cubicBezTo>
                  <a:pt x="97" y="1108"/>
                  <a:pt x="137" y="1059"/>
                  <a:pt x="208" y="977"/>
                </a:cubicBezTo>
                <a:cubicBezTo>
                  <a:pt x="279" y="895"/>
                  <a:pt x="382" y="768"/>
                  <a:pt x="504" y="706"/>
                </a:cubicBezTo>
                <a:cubicBezTo>
                  <a:pt x="626" y="644"/>
                  <a:pt x="791" y="662"/>
                  <a:pt x="940" y="607"/>
                </a:cubicBezTo>
                <a:cubicBezTo>
                  <a:pt x="1089" y="552"/>
                  <a:pt x="1271" y="447"/>
                  <a:pt x="1401" y="377"/>
                </a:cubicBezTo>
                <a:cubicBezTo>
                  <a:pt x="1531" y="307"/>
                  <a:pt x="1589" y="248"/>
                  <a:pt x="1722" y="188"/>
                </a:cubicBezTo>
                <a:cubicBezTo>
                  <a:pt x="1855" y="128"/>
                  <a:pt x="2061" y="30"/>
                  <a:pt x="2199" y="15"/>
                </a:cubicBezTo>
                <a:cubicBezTo>
                  <a:pt x="2337" y="0"/>
                  <a:pt x="2458" y="30"/>
                  <a:pt x="2553" y="97"/>
                </a:cubicBezTo>
                <a:cubicBezTo>
                  <a:pt x="2648" y="164"/>
                  <a:pt x="2716" y="284"/>
                  <a:pt x="2767" y="418"/>
                </a:cubicBezTo>
                <a:cubicBezTo>
                  <a:pt x="2818" y="552"/>
                  <a:pt x="2857" y="756"/>
                  <a:pt x="2857" y="903"/>
                </a:cubicBezTo>
                <a:cubicBezTo>
                  <a:pt x="2857" y="1050"/>
                  <a:pt x="2848" y="1191"/>
                  <a:pt x="2767" y="1298"/>
                </a:cubicBezTo>
                <a:cubicBezTo>
                  <a:pt x="2686" y="1405"/>
                  <a:pt x="2532" y="1472"/>
                  <a:pt x="2372" y="1545"/>
                </a:cubicBezTo>
                <a:cubicBezTo>
                  <a:pt x="2212" y="1618"/>
                  <a:pt x="1955" y="1672"/>
                  <a:pt x="1804" y="1734"/>
                </a:cubicBezTo>
                <a:cubicBezTo>
                  <a:pt x="1653" y="1796"/>
                  <a:pt x="1626" y="1890"/>
                  <a:pt x="1467" y="1916"/>
                </a:cubicBezTo>
                <a:cubicBezTo>
                  <a:pt x="1308" y="1942"/>
                  <a:pt x="999" y="1918"/>
                  <a:pt x="850" y="1891"/>
                </a:cubicBezTo>
                <a:cubicBezTo>
                  <a:pt x="701" y="1864"/>
                  <a:pt x="706" y="1803"/>
                  <a:pt x="578" y="1743"/>
                </a:cubicBez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0965" name="Straight Connector 21513"/>
          <p:cNvSpPr>
            <a:spLocks noChangeShapeType="1"/>
          </p:cNvSpPr>
          <p:nvPr/>
        </p:nvSpPr>
        <p:spPr bwMode="auto">
          <a:xfrm flipV="1">
            <a:off x="4102100" y="3487738"/>
            <a:ext cx="2481263" cy="1017587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6" name="Straight Connector 21514"/>
          <p:cNvSpPr>
            <a:spLocks noChangeShapeType="1"/>
          </p:cNvSpPr>
          <p:nvPr/>
        </p:nvSpPr>
        <p:spPr bwMode="auto">
          <a:xfrm flipV="1">
            <a:off x="5381625" y="3867150"/>
            <a:ext cx="2481263" cy="1017588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7" name="Straight Connector 21515"/>
          <p:cNvSpPr>
            <a:spLocks noChangeShapeType="1"/>
          </p:cNvSpPr>
          <p:nvPr/>
        </p:nvSpPr>
        <p:spPr bwMode="auto">
          <a:xfrm flipV="1">
            <a:off x="5133975" y="4559300"/>
            <a:ext cx="2481263" cy="1017588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8" name="TextBox 21516"/>
          <p:cNvSpPr txBox="1">
            <a:spLocks noChangeArrowheads="1"/>
          </p:cNvSpPr>
          <p:nvPr/>
        </p:nvSpPr>
        <p:spPr bwMode="auto">
          <a:xfrm>
            <a:off x="7378700" y="3446463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chemeClr val="accent2"/>
                </a:solidFill>
                <a:latin typeface="Times New Roman" pitchFamily="18" charset="0"/>
              </a:rPr>
              <a:t>a</a:t>
            </a:r>
            <a:endParaRPr lang="ru-RU" sz="3600" b="1" i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0969" name="TextBox 21517"/>
          <p:cNvSpPr txBox="1">
            <a:spLocks noChangeArrowheads="1"/>
          </p:cNvSpPr>
          <p:nvPr/>
        </p:nvSpPr>
        <p:spPr bwMode="auto">
          <a:xfrm>
            <a:off x="4029075" y="38925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ru-RU" sz="36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0970" name="TextBox 21518"/>
          <p:cNvSpPr txBox="1">
            <a:spLocks noChangeArrowheads="1"/>
          </p:cNvSpPr>
          <p:nvPr/>
        </p:nvSpPr>
        <p:spPr bwMode="auto">
          <a:xfrm>
            <a:off x="7327900" y="4443413"/>
            <a:ext cx="387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>
                <a:solidFill>
                  <a:srgbClr val="008000"/>
                </a:solidFill>
                <a:latin typeface="Times New Roman" pitchFamily="18" charset="0"/>
              </a:rPr>
              <a:t>с</a:t>
            </a:r>
          </a:p>
        </p:txBody>
      </p:sp>
      <p:graphicFrame>
        <p:nvGraphicFramePr>
          <p:cNvPr id="21530" name="Object 26"/>
          <p:cNvGraphicFramePr>
            <a:graphicFrameLocks noChangeAspect="1"/>
          </p:cNvGraphicFramePr>
          <p:nvPr/>
        </p:nvGraphicFramePr>
        <p:xfrm>
          <a:off x="8093075" y="5173663"/>
          <a:ext cx="527050" cy="350837"/>
        </p:xfrm>
        <a:graphic>
          <a:graphicData uri="http://schemas.openxmlformats.org/presentationml/2006/ole">
            <p:oleObj spid="_x0000_s40973" name="Формула" r:id="rId3" imgW="152280" imgH="13968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1320800" y="3438525"/>
          <a:ext cx="1301750" cy="830263"/>
        </p:xfrm>
        <a:graphic>
          <a:graphicData uri="http://schemas.openxmlformats.org/presentationml/2006/ole">
            <p:oleObj spid="_x0000_s40974" name="Формула" r:id="rId4" imgW="241200" imgH="25380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2844800" y="3435350"/>
          <a:ext cx="1300163" cy="876300"/>
        </p:xfrm>
        <a:graphic>
          <a:graphicData uri="http://schemas.openxmlformats.org/presentationml/2006/ole">
            <p:oleObj spid="_x0000_s40975" name="Формула" r:id="rId5" imgW="228600" imgH="253800" progId="Equation.3">
              <p:embed/>
            </p:oleObj>
          </a:graphicData>
        </a:graphic>
      </p:graphicFrame>
      <p:sp>
        <p:nvSpPr>
          <p:cNvPr id="40976" name="TextBox 21510"/>
          <p:cNvSpPr txBox="1">
            <a:spLocks noChangeArrowheads="1"/>
          </p:cNvSpPr>
          <p:nvPr/>
        </p:nvSpPr>
        <p:spPr bwMode="auto">
          <a:xfrm>
            <a:off x="207963" y="3662363"/>
            <a:ext cx="1042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Дано:</a:t>
            </a:r>
          </a:p>
        </p:txBody>
      </p:sp>
      <p:sp>
        <p:nvSpPr>
          <p:cNvPr id="40977" name="TextBox 21511"/>
          <p:cNvSpPr txBox="1">
            <a:spLocks noChangeArrowheads="1"/>
          </p:cNvSpPr>
          <p:nvPr/>
        </p:nvSpPr>
        <p:spPr bwMode="auto">
          <a:xfrm>
            <a:off x="254000" y="4827588"/>
            <a:ext cx="1668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Доказать:</a:t>
            </a:r>
          </a:p>
        </p:txBody>
      </p:sp>
      <p:graphicFrame>
        <p:nvGraphicFramePr>
          <p:cNvPr id="40978" name="Object 9"/>
          <p:cNvGraphicFramePr>
            <a:graphicFrameLocks noChangeAspect="1"/>
          </p:cNvGraphicFramePr>
          <p:nvPr/>
        </p:nvGraphicFramePr>
        <p:xfrm>
          <a:off x="2011363" y="4600575"/>
          <a:ext cx="1406525" cy="896938"/>
        </p:xfrm>
        <a:graphic>
          <a:graphicData uri="http://schemas.openxmlformats.org/presentationml/2006/ole">
            <p:oleObj spid="_x0000_s40978" name="Формула" r:id="rId6" imgW="241200" imgH="253800" progId="Equation.3">
              <p:embed/>
            </p:oleObj>
          </a:graphicData>
        </a:graphic>
      </p:graphicFrame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2439988" y="3684588"/>
            <a:ext cx="37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/>
              <a:t>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1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1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build="p" animBg="1"/>
      <p:bldP spid="21522" grpId="0" animBg="1"/>
      <p:bldP spid="40965" grpId="0" animBg="1"/>
      <p:bldP spid="40966" grpId="0" animBg="1"/>
      <p:bldP spid="40967" grpId="0" animBg="1"/>
      <p:bldP spid="40969" grpId="0"/>
      <p:bldP spid="40970" grpId="0"/>
      <p:bldP spid="40976" grpId="0"/>
      <p:bldP spid="40976" grpId="1"/>
      <p:bldP spid="40977" grpId="0"/>
      <p:bldP spid="40977" grpId="1"/>
      <p:bldP spid="40979" grpId="0"/>
      <p:bldP spid="4097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Заголовок 2662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defTabSz="914400" eaLnBrk="1" hangingPunct="1"/>
            <a:r>
              <a:rPr lang="ru-RU" sz="4000" b="1" smtClean="0"/>
              <a:t>Теорема о параллельности трех прямых в пространстве.</a:t>
            </a:r>
          </a:p>
        </p:txBody>
      </p:sp>
      <p:sp>
        <p:nvSpPr>
          <p:cNvPr id="26628" name="Текст 26627"/>
          <p:cNvSpPr>
            <a:spLocks noGrp="1" noChangeArrowheads="1"/>
          </p:cNvSpPr>
          <p:nvPr>
            <p:ph type="body" idx="4294967295"/>
          </p:nvPr>
        </p:nvSpPr>
        <p:spPr>
          <a:xfrm>
            <a:off x="365125" y="1797050"/>
            <a:ext cx="8229600" cy="1177925"/>
          </a:xfrm>
          <a:solidFill>
            <a:srgbClr val="FFCCFF"/>
          </a:solidFill>
          <a:ln cap="flat" algn="ctr">
            <a:solidFill>
              <a:schemeClr val="tx1"/>
            </a:solidFill>
            <a:headEnd type="none" w="med" len="med"/>
            <a:tailEnd type="none" w="med" len="med"/>
          </a:ln>
        </p:spPr>
        <p:txBody>
          <a:bodyPr/>
          <a:lstStyle/>
          <a:p>
            <a:pPr marL="0" indent="0" algn="ctr" defTabSz="914400" eaLnBrk="1" hangingPunct="1">
              <a:buFontTx/>
              <a:buNone/>
            </a:pPr>
            <a:r>
              <a:rPr lang="ru-RU" b="1" smtClean="0"/>
              <a:t>Если две прямые параллельны третьей прямой, то они параллельны</a:t>
            </a:r>
          </a:p>
        </p:txBody>
      </p:sp>
      <p:sp>
        <p:nvSpPr>
          <p:cNvPr id="21522" name="Shape 21521"/>
          <p:cNvSpPr>
            <a:spLocks/>
          </p:cNvSpPr>
          <p:nvPr/>
        </p:nvSpPr>
        <p:spPr bwMode="auto">
          <a:xfrm>
            <a:off x="4176713" y="3411538"/>
            <a:ext cx="4535487" cy="3082925"/>
          </a:xfrm>
          <a:custGeom>
            <a:avLst/>
            <a:gdLst>
              <a:gd name="T0" fmla="*/ 578 w 2857"/>
              <a:gd name="T1" fmla="*/ 1743 h 1942"/>
              <a:gd name="T2" fmla="*/ 84 w 2857"/>
              <a:gd name="T3" fmla="*/ 1529 h 1942"/>
              <a:gd name="T4" fmla="*/ 76 w 2857"/>
              <a:gd name="T5" fmla="*/ 1200 h 1942"/>
              <a:gd name="T6" fmla="*/ 208 w 2857"/>
              <a:gd name="T7" fmla="*/ 977 h 1942"/>
              <a:gd name="T8" fmla="*/ 504 w 2857"/>
              <a:gd name="T9" fmla="*/ 706 h 1942"/>
              <a:gd name="T10" fmla="*/ 940 w 2857"/>
              <a:gd name="T11" fmla="*/ 607 h 1942"/>
              <a:gd name="T12" fmla="*/ 1401 w 2857"/>
              <a:gd name="T13" fmla="*/ 377 h 1942"/>
              <a:gd name="T14" fmla="*/ 1722 w 2857"/>
              <a:gd name="T15" fmla="*/ 188 h 1942"/>
              <a:gd name="T16" fmla="*/ 2199 w 2857"/>
              <a:gd name="T17" fmla="*/ 15 h 1942"/>
              <a:gd name="T18" fmla="*/ 2553 w 2857"/>
              <a:gd name="T19" fmla="*/ 97 h 1942"/>
              <a:gd name="T20" fmla="*/ 2767 w 2857"/>
              <a:gd name="T21" fmla="*/ 418 h 1942"/>
              <a:gd name="T22" fmla="*/ 2857 w 2857"/>
              <a:gd name="T23" fmla="*/ 903 h 1942"/>
              <a:gd name="T24" fmla="*/ 2767 w 2857"/>
              <a:gd name="T25" fmla="*/ 1298 h 1942"/>
              <a:gd name="T26" fmla="*/ 2372 w 2857"/>
              <a:gd name="T27" fmla="*/ 1545 h 1942"/>
              <a:gd name="T28" fmla="*/ 1804 w 2857"/>
              <a:gd name="T29" fmla="*/ 1734 h 1942"/>
              <a:gd name="T30" fmla="*/ 1467 w 2857"/>
              <a:gd name="T31" fmla="*/ 1916 h 1942"/>
              <a:gd name="T32" fmla="*/ 850 w 2857"/>
              <a:gd name="T33" fmla="*/ 1891 h 1942"/>
              <a:gd name="T34" fmla="*/ 578 w 2857"/>
              <a:gd name="T35" fmla="*/ 1743 h 194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857"/>
              <a:gd name="T55" fmla="*/ 0 h 1942"/>
              <a:gd name="T56" fmla="*/ 0 w 2857"/>
              <a:gd name="T57" fmla="*/ 0 h 194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857" h="1942">
                <a:moveTo>
                  <a:pt x="578" y="1743"/>
                </a:moveTo>
                <a:cubicBezTo>
                  <a:pt x="450" y="1683"/>
                  <a:pt x="168" y="1619"/>
                  <a:pt x="84" y="1529"/>
                </a:cubicBezTo>
                <a:cubicBezTo>
                  <a:pt x="0" y="1439"/>
                  <a:pt x="55" y="1292"/>
                  <a:pt x="76" y="1200"/>
                </a:cubicBezTo>
                <a:cubicBezTo>
                  <a:pt x="97" y="1108"/>
                  <a:pt x="137" y="1059"/>
                  <a:pt x="208" y="977"/>
                </a:cubicBezTo>
                <a:cubicBezTo>
                  <a:pt x="279" y="895"/>
                  <a:pt x="382" y="768"/>
                  <a:pt x="504" y="706"/>
                </a:cubicBezTo>
                <a:cubicBezTo>
                  <a:pt x="626" y="644"/>
                  <a:pt x="791" y="662"/>
                  <a:pt x="940" y="607"/>
                </a:cubicBezTo>
                <a:cubicBezTo>
                  <a:pt x="1089" y="552"/>
                  <a:pt x="1271" y="447"/>
                  <a:pt x="1401" y="377"/>
                </a:cubicBezTo>
                <a:cubicBezTo>
                  <a:pt x="1531" y="307"/>
                  <a:pt x="1589" y="248"/>
                  <a:pt x="1722" y="188"/>
                </a:cubicBezTo>
                <a:cubicBezTo>
                  <a:pt x="1855" y="128"/>
                  <a:pt x="2061" y="30"/>
                  <a:pt x="2199" y="15"/>
                </a:cubicBezTo>
                <a:cubicBezTo>
                  <a:pt x="2337" y="0"/>
                  <a:pt x="2458" y="30"/>
                  <a:pt x="2553" y="97"/>
                </a:cubicBezTo>
                <a:cubicBezTo>
                  <a:pt x="2648" y="164"/>
                  <a:pt x="2716" y="284"/>
                  <a:pt x="2767" y="418"/>
                </a:cubicBezTo>
                <a:cubicBezTo>
                  <a:pt x="2818" y="552"/>
                  <a:pt x="2857" y="756"/>
                  <a:pt x="2857" y="903"/>
                </a:cubicBezTo>
                <a:cubicBezTo>
                  <a:pt x="2857" y="1050"/>
                  <a:pt x="2848" y="1191"/>
                  <a:pt x="2767" y="1298"/>
                </a:cubicBezTo>
                <a:cubicBezTo>
                  <a:pt x="2686" y="1405"/>
                  <a:pt x="2532" y="1472"/>
                  <a:pt x="2372" y="1545"/>
                </a:cubicBezTo>
                <a:cubicBezTo>
                  <a:pt x="2212" y="1618"/>
                  <a:pt x="1955" y="1672"/>
                  <a:pt x="1804" y="1734"/>
                </a:cubicBezTo>
                <a:cubicBezTo>
                  <a:pt x="1653" y="1796"/>
                  <a:pt x="1626" y="1890"/>
                  <a:pt x="1467" y="1916"/>
                </a:cubicBezTo>
                <a:cubicBezTo>
                  <a:pt x="1308" y="1942"/>
                  <a:pt x="999" y="1918"/>
                  <a:pt x="850" y="1891"/>
                </a:cubicBezTo>
                <a:cubicBezTo>
                  <a:pt x="701" y="1864"/>
                  <a:pt x="706" y="1803"/>
                  <a:pt x="578" y="1743"/>
                </a:cubicBez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3733" name="Straight Connector 21513"/>
          <p:cNvSpPr>
            <a:spLocks noChangeShapeType="1"/>
          </p:cNvSpPr>
          <p:nvPr/>
        </p:nvSpPr>
        <p:spPr bwMode="auto">
          <a:xfrm flipV="1">
            <a:off x="4102100" y="3487738"/>
            <a:ext cx="2481263" cy="1017587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3734" name="Straight Connector 21514"/>
          <p:cNvSpPr>
            <a:spLocks noChangeShapeType="1"/>
          </p:cNvSpPr>
          <p:nvPr/>
        </p:nvSpPr>
        <p:spPr bwMode="auto">
          <a:xfrm flipV="1">
            <a:off x="5381625" y="3867150"/>
            <a:ext cx="2481263" cy="1017588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3735" name="Straight Connector 21515"/>
          <p:cNvSpPr>
            <a:spLocks noChangeShapeType="1"/>
          </p:cNvSpPr>
          <p:nvPr/>
        </p:nvSpPr>
        <p:spPr bwMode="auto">
          <a:xfrm flipV="1">
            <a:off x="5133975" y="4559300"/>
            <a:ext cx="2481263" cy="1017588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3736" name="TextBox 21516"/>
          <p:cNvSpPr txBox="1">
            <a:spLocks noChangeArrowheads="1"/>
          </p:cNvSpPr>
          <p:nvPr/>
        </p:nvSpPr>
        <p:spPr bwMode="auto">
          <a:xfrm>
            <a:off x="7378700" y="3446463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chemeClr val="accent2"/>
                </a:solidFill>
                <a:latin typeface="Times New Roman" pitchFamily="18" charset="0"/>
              </a:rPr>
              <a:t>a</a:t>
            </a:r>
            <a:endParaRPr lang="ru-RU" sz="3600" b="1" i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73737" name="TextBox 21517"/>
          <p:cNvSpPr txBox="1">
            <a:spLocks noChangeArrowheads="1"/>
          </p:cNvSpPr>
          <p:nvPr/>
        </p:nvSpPr>
        <p:spPr bwMode="auto">
          <a:xfrm>
            <a:off x="4029075" y="38925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ru-RU" sz="36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3738" name="TextBox 21518"/>
          <p:cNvSpPr txBox="1">
            <a:spLocks noChangeArrowheads="1"/>
          </p:cNvSpPr>
          <p:nvPr/>
        </p:nvSpPr>
        <p:spPr bwMode="auto">
          <a:xfrm>
            <a:off x="7327900" y="4443413"/>
            <a:ext cx="387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>
                <a:solidFill>
                  <a:srgbClr val="008000"/>
                </a:solidFill>
                <a:latin typeface="Times New Roman" pitchFamily="18" charset="0"/>
              </a:rPr>
              <a:t>с</a:t>
            </a:r>
          </a:p>
        </p:txBody>
      </p:sp>
      <p:sp>
        <p:nvSpPr>
          <p:cNvPr id="21520" name="Oval 21519"/>
          <p:cNvSpPr>
            <a:spLocks noChangeArrowheads="1"/>
          </p:cNvSpPr>
          <p:nvPr/>
        </p:nvSpPr>
        <p:spPr bwMode="auto">
          <a:xfrm flipH="1">
            <a:off x="6269038" y="5027613"/>
            <a:ext cx="119062" cy="119062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1521" name="TextBox 21520"/>
          <p:cNvSpPr txBox="1">
            <a:spLocks noChangeArrowheads="1"/>
          </p:cNvSpPr>
          <p:nvPr/>
        </p:nvSpPr>
        <p:spPr bwMode="auto">
          <a:xfrm>
            <a:off x="6126163" y="513080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>
                <a:latin typeface="Times New Roman" pitchFamily="18" charset="0"/>
              </a:rPr>
              <a:t>Р</a:t>
            </a:r>
          </a:p>
        </p:txBody>
      </p:sp>
      <p:graphicFrame>
        <p:nvGraphicFramePr>
          <p:cNvPr id="21530" name="Object 26"/>
          <p:cNvGraphicFramePr>
            <a:graphicFrameLocks noChangeAspect="1"/>
          </p:cNvGraphicFramePr>
          <p:nvPr/>
        </p:nvGraphicFramePr>
        <p:xfrm>
          <a:off x="8093075" y="5173663"/>
          <a:ext cx="527050" cy="350837"/>
        </p:xfrm>
        <a:graphic>
          <a:graphicData uri="http://schemas.openxmlformats.org/presentationml/2006/ole">
            <p:oleObj spid="_x0000_s73741" name="Формула" r:id="rId3" imgW="152280" imgH="139680" progId="Equation.3">
              <p:embed/>
            </p:oleObj>
          </a:graphicData>
        </a:graphic>
      </p:graphicFrame>
      <p:sp>
        <p:nvSpPr>
          <p:cNvPr id="73748" name="Text Box 20"/>
          <p:cNvSpPr txBox="1">
            <a:spLocks noChangeArrowheads="1"/>
          </p:cNvSpPr>
          <p:nvPr/>
        </p:nvSpPr>
        <p:spPr bwMode="auto">
          <a:xfrm>
            <a:off x="0" y="3157538"/>
            <a:ext cx="4051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sz="2800" b="1">
                <a:solidFill>
                  <a:srgbClr val="FF0000"/>
                </a:solidFill>
              </a:rPr>
              <a:t>Доказать:</a:t>
            </a:r>
          </a:p>
          <a:p>
            <a:pPr marL="342900" indent="-342900">
              <a:buFontTx/>
              <a:buAutoNum type="arabicParenR"/>
            </a:pPr>
            <a:r>
              <a:rPr lang="ru-RU" sz="2800" b="1">
                <a:solidFill>
                  <a:srgbClr val="0000FF"/>
                </a:solidFill>
              </a:rPr>
              <a:t>Прямые а и </a:t>
            </a:r>
            <a:r>
              <a:rPr lang="en-US" sz="2800" b="1">
                <a:solidFill>
                  <a:srgbClr val="0000FF"/>
                </a:solidFill>
              </a:rPr>
              <a:t>b</a:t>
            </a:r>
            <a:r>
              <a:rPr lang="ru-RU" sz="2800" b="1">
                <a:solidFill>
                  <a:srgbClr val="0000FF"/>
                </a:solidFill>
              </a:rPr>
              <a:t> лежат</a:t>
            </a:r>
          </a:p>
          <a:p>
            <a:pPr marL="342900" indent="-342900"/>
            <a:r>
              <a:rPr lang="ru-RU" sz="2800" b="1">
                <a:solidFill>
                  <a:srgbClr val="0000FF"/>
                </a:solidFill>
              </a:rPr>
              <a:t>    в одной плоскости.</a:t>
            </a:r>
          </a:p>
          <a:p>
            <a:pPr marL="342900" indent="-342900"/>
            <a:r>
              <a:rPr lang="ru-RU" sz="2800" b="1">
                <a:solidFill>
                  <a:srgbClr val="0000FF"/>
                </a:solidFill>
              </a:rPr>
              <a:t>2) Не пересекаются.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3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3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3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3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737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0" grpId="0" animBg="1"/>
      <p:bldP spid="21521" grpId="0"/>
      <p:bldP spid="73748" grpId="0"/>
      <p:bldP spid="7374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Задача №17.</a:t>
            </a:r>
          </a:p>
        </p:txBody>
      </p:sp>
      <p:grpSp>
        <p:nvGrpSpPr>
          <p:cNvPr id="75780" name="Group 4"/>
          <p:cNvGrpSpPr>
            <a:grpSpLocks/>
          </p:cNvGrpSpPr>
          <p:nvPr/>
        </p:nvGrpSpPr>
        <p:grpSpPr bwMode="auto">
          <a:xfrm>
            <a:off x="741363" y="1993900"/>
            <a:ext cx="3206750" cy="3889375"/>
            <a:chOff x="1519" y="799"/>
            <a:chExt cx="2586" cy="3266"/>
          </a:xfrm>
        </p:grpSpPr>
        <p:sp>
          <p:nvSpPr>
            <p:cNvPr id="75781" name="Line 5"/>
            <p:cNvSpPr>
              <a:spLocks noChangeShapeType="1"/>
            </p:cNvSpPr>
            <p:nvPr/>
          </p:nvSpPr>
          <p:spPr bwMode="auto">
            <a:xfrm flipH="1">
              <a:off x="1519" y="799"/>
              <a:ext cx="1361" cy="24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782" name="Line 6"/>
            <p:cNvSpPr>
              <a:spLocks noChangeShapeType="1"/>
            </p:cNvSpPr>
            <p:nvPr/>
          </p:nvSpPr>
          <p:spPr bwMode="auto">
            <a:xfrm flipH="1">
              <a:off x="2789" y="799"/>
              <a:ext cx="91" cy="32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783" name="Line 7"/>
            <p:cNvSpPr>
              <a:spLocks noChangeShapeType="1"/>
            </p:cNvSpPr>
            <p:nvPr/>
          </p:nvSpPr>
          <p:spPr bwMode="auto">
            <a:xfrm>
              <a:off x="1519" y="3249"/>
              <a:ext cx="127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784" name="Line 8"/>
            <p:cNvSpPr>
              <a:spLocks noChangeShapeType="1"/>
            </p:cNvSpPr>
            <p:nvPr/>
          </p:nvSpPr>
          <p:spPr bwMode="auto">
            <a:xfrm flipH="1">
              <a:off x="2789" y="2568"/>
              <a:ext cx="1316" cy="14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785" name="Line 9"/>
            <p:cNvSpPr>
              <a:spLocks noChangeShapeType="1"/>
            </p:cNvSpPr>
            <p:nvPr/>
          </p:nvSpPr>
          <p:spPr bwMode="auto">
            <a:xfrm flipV="1">
              <a:off x="1519" y="2568"/>
              <a:ext cx="2586" cy="6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786" name="Line 10"/>
            <p:cNvSpPr>
              <a:spLocks noChangeShapeType="1"/>
            </p:cNvSpPr>
            <p:nvPr/>
          </p:nvSpPr>
          <p:spPr bwMode="auto">
            <a:xfrm>
              <a:off x="2880" y="799"/>
              <a:ext cx="1225" cy="17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4129088" y="1619250"/>
            <a:ext cx="4359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FF"/>
                </a:solidFill>
              </a:rPr>
              <a:t>Дано: </a:t>
            </a:r>
            <a:r>
              <a:rPr lang="ru-RU" sz="2800" b="1"/>
              <a:t>М – середина</a:t>
            </a:r>
            <a:r>
              <a:rPr lang="en-US" sz="2800" b="1"/>
              <a:t> BD</a:t>
            </a:r>
            <a:r>
              <a:rPr lang="ru-RU" sz="2800" b="1"/>
              <a:t> </a:t>
            </a:r>
            <a:endParaRPr lang="ru-RU" sz="2800" b="1">
              <a:solidFill>
                <a:srgbClr val="0000FF"/>
              </a:solidFill>
            </a:endParaRPr>
          </a:p>
        </p:txBody>
      </p:sp>
      <p:sp>
        <p:nvSpPr>
          <p:cNvPr id="75788" name="Oval 12"/>
          <p:cNvSpPr>
            <a:spLocks noChangeArrowheads="1"/>
          </p:cNvSpPr>
          <p:nvPr/>
        </p:nvSpPr>
        <p:spPr bwMode="auto">
          <a:xfrm flipH="1" flipV="1">
            <a:off x="1389063" y="3597275"/>
            <a:ext cx="120650" cy="1206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auto">
          <a:xfrm>
            <a:off x="3930650" y="37719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/>
              <a:t>A</a:t>
            </a:r>
            <a:endParaRPr lang="ru-RU" sz="2400" b="1" i="1"/>
          </a:p>
        </p:txBody>
      </p:sp>
      <p:sp>
        <p:nvSpPr>
          <p:cNvPr id="75790" name="Text Box 14"/>
          <p:cNvSpPr txBox="1">
            <a:spLocks noChangeArrowheads="1"/>
          </p:cNvSpPr>
          <p:nvPr/>
        </p:nvSpPr>
        <p:spPr bwMode="auto">
          <a:xfrm>
            <a:off x="366713" y="4689475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/>
              <a:t>B</a:t>
            </a:r>
            <a:endParaRPr lang="ru-RU" sz="2400" b="1" i="1"/>
          </a:p>
        </p:txBody>
      </p:sp>
      <p:sp>
        <p:nvSpPr>
          <p:cNvPr id="75791" name="Text Box 15"/>
          <p:cNvSpPr txBox="1">
            <a:spLocks noChangeArrowheads="1"/>
          </p:cNvSpPr>
          <p:nvPr/>
        </p:nvSpPr>
        <p:spPr bwMode="auto">
          <a:xfrm>
            <a:off x="2136775" y="1643063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/>
              <a:t>D</a:t>
            </a:r>
            <a:endParaRPr lang="ru-RU" sz="2400" b="1" i="1"/>
          </a:p>
        </p:txBody>
      </p:sp>
      <p:sp>
        <p:nvSpPr>
          <p:cNvPr id="75792" name="Text Box 16"/>
          <p:cNvSpPr txBox="1">
            <a:spLocks noChangeArrowheads="1"/>
          </p:cNvSpPr>
          <p:nvPr/>
        </p:nvSpPr>
        <p:spPr bwMode="auto">
          <a:xfrm>
            <a:off x="2049463" y="5807075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/>
              <a:t>C</a:t>
            </a:r>
            <a:endParaRPr lang="ru-RU" sz="2400" b="1" i="1"/>
          </a:p>
        </p:txBody>
      </p:sp>
      <p:sp>
        <p:nvSpPr>
          <p:cNvPr id="75793" name="Text Box 17"/>
          <p:cNvSpPr txBox="1">
            <a:spLocks noChangeArrowheads="1"/>
          </p:cNvSpPr>
          <p:nvPr/>
        </p:nvSpPr>
        <p:spPr bwMode="auto">
          <a:xfrm>
            <a:off x="1905000" y="34671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>
                <a:solidFill>
                  <a:srgbClr val="008080"/>
                </a:solidFill>
              </a:rPr>
              <a:t>N</a:t>
            </a:r>
            <a:endParaRPr lang="ru-RU" sz="2400" b="1" i="1">
              <a:solidFill>
                <a:srgbClr val="008080"/>
              </a:solidFill>
            </a:endParaRPr>
          </a:p>
        </p:txBody>
      </p:sp>
      <p:sp>
        <p:nvSpPr>
          <p:cNvPr id="75794" name="Text Box 18"/>
          <p:cNvSpPr txBox="1">
            <a:spLocks noChangeArrowheads="1"/>
          </p:cNvSpPr>
          <p:nvPr/>
        </p:nvSpPr>
        <p:spPr bwMode="auto">
          <a:xfrm>
            <a:off x="1039813" y="3195638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>
                <a:solidFill>
                  <a:srgbClr val="0000FF"/>
                </a:solidFill>
              </a:rPr>
              <a:t>M</a:t>
            </a:r>
            <a:endParaRPr lang="ru-RU" sz="2400" b="1" i="1">
              <a:solidFill>
                <a:srgbClr val="0000FF"/>
              </a:solidFill>
            </a:endParaRPr>
          </a:p>
        </p:txBody>
      </p:sp>
      <p:sp>
        <p:nvSpPr>
          <p:cNvPr id="75795" name="Text Box 19"/>
          <p:cNvSpPr txBox="1">
            <a:spLocks noChangeArrowheads="1"/>
          </p:cNvSpPr>
          <p:nvPr/>
        </p:nvSpPr>
        <p:spPr bwMode="auto">
          <a:xfrm>
            <a:off x="1558925" y="46164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CC00CC"/>
                </a:solidFill>
              </a:rPr>
              <a:t>Р</a:t>
            </a:r>
          </a:p>
        </p:txBody>
      </p:sp>
      <p:sp>
        <p:nvSpPr>
          <p:cNvPr id="75796" name="Text Box 20"/>
          <p:cNvSpPr txBox="1">
            <a:spLocks noChangeArrowheads="1"/>
          </p:cNvSpPr>
          <p:nvPr/>
        </p:nvSpPr>
        <p:spPr bwMode="auto">
          <a:xfrm>
            <a:off x="3114675" y="4878388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>
                <a:solidFill>
                  <a:srgbClr val="FF0000"/>
                </a:solidFill>
              </a:rPr>
              <a:t>Q</a:t>
            </a:r>
            <a:endParaRPr lang="ru-RU" sz="2400" b="1" i="1">
              <a:solidFill>
                <a:srgbClr val="FF0000"/>
              </a:solidFill>
            </a:endParaRPr>
          </a:p>
        </p:txBody>
      </p:sp>
      <p:sp>
        <p:nvSpPr>
          <p:cNvPr id="75797" name="Text Box 21"/>
          <p:cNvSpPr txBox="1">
            <a:spLocks noChangeArrowheads="1"/>
          </p:cNvSpPr>
          <p:nvPr/>
        </p:nvSpPr>
        <p:spPr bwMode="auto">
          <a:xfrm>
            <a:off x="5211763" y="19399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2800" b="1"/>
          </a:p>
        </p:txBody>
      </p:sp>
      <p:sp>
        <p:nvSpPr>
          <p:cNvPr id="75798" name="Text Box 22"/>
          <p:cNvSpPr txBox="1">
            <a:spLocks noChangeArrowheads="1"/>
          </p:cNvSpPr>
          <p:nvPr/>
        </p:nvSpPr>
        <p:spPr bwMode="auto">
          <a:xfrm>
            <a:off x="5240338" y="2092325"/>
            <a:ext cx="31194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N – </a:t>
            </a:r>
            <a:r>
              <a:rPr lang="ru-RU" sz="2800" b="1"/>
              <a:t>середина</a:t>
            </a:r>
            <a:r>
              <a:rPr lang="en-US" sz="2800" b="1"/>
              <a:t> CD</a:t>
            </a:r>
            <a:endParaRPr lang="ru-RU" sz="2800" b="1"/>
          </a:p>
        </p:txBody>
      </p:sp>
      <p:sp>
        <p:nvSpPr>
          <p:cNvPr id="75799" name="Oval 23"/>
          <p:cNvSpPr>
            <a:spLocks noChangeArrowheads="1"/>
          </p:cNvSpPr>
          <p:nvPr/>
        </p:nvSpPr>
        <p:spPr bwMode="auto">
          <a:xfrm flipH="1" flipV="1">
            <a:off x="2322513" y="3827463"/>
            <a:ext cx="120650" cy="120650"/>
          </a:xfrm>
          <a:prstGeom prst="ellipse">
            <a:avLst/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800" name="Text Box 24"/>
          <p:cNvSpPr txBox="1">
            <a:spLocks noChangeArrowheads="1"/>
          </p:cNvSpPr>
          <p:nvPr/>
        </p:nvSpPr>
        <p:spPr bwMode="auto">
          <a:xfrm>
            <a:off x="5210175" y="2503488"/>
            <a:ext cx="31384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Q – </a:t>
            </a:r>
            <a:r>
              <a:rPr lang="ru-RU" sz="2800" b="1"/>
              <a:t>середина АС</a:t>
            </a:r>
          </a:p>
        </p:txBody>
      </p:sp>
      <p:sp>
        <p:nvSpPr>
          <p:cNvPr id="75801" name="Oval 25"/>
          <p:cNvSpPr>
            <a:spLocks noChangeArrowheads="1"/>
          </p:cNvSpPr>
          <p:nvPr/>
        </p:nvSpPr>
        <p:spPr bwMode="auto">
          <a:xfrm flipH="1" flipV="1">
            <a:off x="3052763" y="4941888"/>
            <a:ext cx="120650" cy="1206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802" name="Text Box 26"/>
          <p:cNvSpPr txBox="1">
            <a:spLocks noChangeArrowheads="1"/>
          </p:cNvSpPr>
          <p:nvPr/>
        </p:nvSpPr>
        <p:spPr bwMode="auto">
          <a:xfrm>
            <a:off x="5256213" y="2944813"/>
            <a:ext cx="3098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P</a:t>
            </a:r>
            <a:r>
              <a:rPr lang="ru-RU" sz="2800" b="1"/>
              <a:t> – середина АВ</a:t>
            </a:r>
          </a:p>
        </p:txBody>
      </p:sp>
      <p:sp>
        <p:nvSpPr>
          <p:cNvPr id="75803" name="Oval 27"/>
          <p:cNvSpPr>
            <a:spLocks noChangeArrowheads="1"/>
          </p:cNvSpPr>
          <p:nvPr/>
        </p:nvSpPr>
        <p:spPr bwMode="auto">
          <a:xfrm flipH="1" flipV="1">
            <a:off x="1925638" y="4514850"/>
            <a:ext cx="120650" cy="12065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804" name="Text Box 28"/>
          <p:cNvSpPr txBox="1">
            <a:spLocks noChangeArrowheads="1"/>
          </p:cNvSpPr>
          <p:nvPr/>
        </p:nvSpPr>
        <p:spPr bwMode="auto">
          <a:xfrm>
            <a:off x="4891088" y="3371850"/>
            <a:ext cx="42529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А</a:t>
            </a:r>
            <a:r>
              <a:rPr lang="en-US" sz="2800" b="1"/>
              <a:t>D</a:t>
            </a:r>
            <a:r>
              <a:rPr lang="ru-RU" sz="2800" b="1"/>
              <a:t> = 12 см;  ВС = 14 см</a:t>
            </a:r>
          </a:p>
        </p:txBody>
      </p:sp>
      <p:sp>
        <p:nvSpPr>
          <p:cNvPr id="75805" name="Text Box 29"/>
          <p:cNvSpPr txBox="1">
            <a:spLocks noChangeArrowheads="1"/>
          </p:cNvSpPr>
          <p:nvPr/>
        </p:nvSpPr>
        <p:spPr bwMode="auto">
          <a:xfrm>
            <a:off x="4265613" y="4027488"/>
            <a:ext cx="25955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FF"/>
                </a:solidFill>
              </a:rPr>
              <a:t>Найти: </a:t>
            </a:r>
            <a:r>
              <a:rPr lang="en-US" sz="2800" b="1"/>
              <a:t>P</a:t>
            </a:r>
            <a:r>
              <a:rPr lang="en-US" sz="2800" b="1" baseline="-25000"/>
              <a:t>MNQP </a:t>
            </a:r>
            <a:r>
              <a:rPr lang="ru-RU" sz="2800" b="1"/>
              <a:t>.</a:t>
            </a:r>
            <a:endParaRPr lang="ru-RU" sz="2800" b="1">
              <a:solidFill>
                <a:srgbClr val="0000FF"/>
              </a:solidFill>
            </a:endParaRPr>
          </a:p>
        </p:txBody>
      </p:sp>
      <p:sp>
        <p:nvSpPr>
          <p:cNvPr id="75806" name="Freeform 30"/>
          <p:cNvSpPr>
            <a:spLocks/>
          </p:cNvSpPr>
          <p:nvPr/>
        </p:nvSpPr>
        <p:spPr bwMode="auto">
          <a:xfrm>
            <a:off x="1493838" y="3657600"/>
            <a:ext cx="898525" cy="244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6" y="154"/>
              </a:cxn>
            </a:cxnLst>
            <a:rect l="0" t="0" r="r" b="b"/>
            <a:pathLst>
              <a:path w="566" h="154">
                <a:moveTo>
                  <a:pt x="0" y="0"/>
                </a:moveTo>
                <a:lnTo>
                  <a:pt x="566" y="154"/>
                </a:lnTo>
              </a:path>
            </a:pathLst>
          </a:custGeom>
          <a:noFill/>
          <a:ln w="38100">
            <a:solidFill>
              <a:srgbClr val="00008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5807" name="Freeform 31"/>
          <p:cNvSpPr>
            <a:spLocks/>
          </p:cNvSpPr>
          <p:nvPr/>
        </p:nvSpPr>
        <p:spPr bwMode="auto">
          <a:xfrm>
            <a:off x="2378075" y="3886200"/>
            <a:ext cx="746125" cy="11128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0" y="701"/>
              </a:cxn>
            </a:cxnLst>
            <a:rect l="0" t="0" r="r" b="b"/>
            <a:pathLst>
              <a:path w="470" h="701">
                <a:moveTo>
                  <a:pt x="0" y="0"/>
                </a:moveTo>
                <a:lnTo>
                  <a:pt x="470" y="701"/>
                </a:lnTo>
              </a:path>
            </a:pathLst>
          </a:custGeom>
          <a:noFill/>
          <a:ln w="38100">
            <a:solidFill>
              <a:srgbClr val="00008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5808" name="Freeform 32"/>
          <p:cNvSpPr>
            <a:spLocks/>
          </p:cNvSpPr>
          <p:nvPr/>
        </p:nvSpPr>
        <p:spPr bwMode="auto">
          <a:xfrm>
            <a:off x="1981200" y="4602163"/>
            <a:ext cx="1112838" cy="411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01" y="259"/>
              </a:cxn>
            </a:cxnLst>
            <a:rect l="0" t="0" r="r" b="b"/>
            <a:pathLst>
              <a:path w="701" h="259">
                <a:moveTo>
                  <a:pt x="0" y="0"/>
                </a:moveTo>
                <a:lnTo>
                  <a:pt x="701" y="259"/>
                </a:lnTo>
              </a:path>
            </a:pathLst>
          </a:custGeom>
          <a:noFill/>
          <a:ln w="38100" cap="flat">
            <a:solidFill>
              <a:srgbClr val="00008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5809" name="Freeform 33"/>
          <p:cNvSpPr>
            <a:spLocks/>
          </p:cNvSpPr>
          <p:nvPr/>
        </p:nvSpPr>
        <p:spPr bwMode="auto">
          <a:xfrm>
            <a:off x="1463675" y="3657600"/>
            <a:ext cx="517525" cy="914400"/>
          </a:xfrm>
          <a:custGeom>
            <a:avLst/>
            <a:gdLst/>
            <a:ahLst/>
            <a:cxnLst>
              <a:cxn ang="0">
                <a:pos x="326" y="576"/>
              </a:cxn>
              <a:cxn ang="0">
                <a:pos x="0" y="0"/>
              </a:cxn>
            </a:cxnLst>
            <a:rect l="0" t="0" r="r" b="b"/>
            <a:pathLst>
              <a:path w="326" h="576">
                <a:moveTo>
                  <a:pt x="326" y="576"/>
                </a:moveTo>
                <a:lnTo>
                  <a:pt x="0" y="0"/>
                </a:lnTo>
              </a:path>
            </a:pathLst>
          </a:custGeom>
          <a:noFill/>
          <a:ln w="38100" cap="flat">
            <a:solidFill>
              <a:srgbClr val="00008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5810" name="Rectangle 34"/>
          <p:cNvSpPr>
            <a:spLocks noChangeArrowheads="1"/>
          </p:cNvSpPr>
          <p:nvPr/>
        </p:nvSpPr>
        <p:spPr bwMode="auto">
          <a:xfrm>
            <a:off x="4313238" y="5745163"/>
            <a:ext cx="4206875" cy="914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0000FF"/>
                </a:solidFill>
              </a:rPr>
              <a:t>Ответ:  </a:t>
            </a:r>
            <a:r>
              <a:rPr lang="ru-RU" sz="2800" b="1">
                <a:solidFill>
                  <a:schemeClr val="tx2"/>
                </a:solidFill>
              </a:rPr>
              <a:t>26 см.</a:t>
            </a:r>
            <a:endParaRPr lang="ru-RU" sz="28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5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5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57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57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5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5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75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00"/>
                            </p:stCondLst>
                            <p:childTnLst>
                              <p:par>
                                <p:cTn id="5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5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5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5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5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5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75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5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5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50"/>
                            </p:stCondLst>
                            <p:childTnLst>
                              <p:par>
                                <p:cTn id="7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57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5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5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5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5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5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5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7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5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5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50"/>
                            </p:stCondLst>
                            <p:childTnLst>
                              <p:par>
                                <p:cTn id="9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5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5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5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5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5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75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"/>
                            </p:stCondLst>
                            <p:childTnLst>
                              <p:par>
                                <p:cTn id="10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5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5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75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50"/>
                            </p:stCondLst>
                            <p:childTnLst>
                              <p:par>
                                <p:cTn id="1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5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5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5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5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5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 tmFilter="0,0; .5, 1; 1, 1"/>
                                        <p:tgtEl>
                                          <p:spTgt spid="7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5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5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5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5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 tmFilter="0,0; .5, 1; 1, 1"/>
                                        <p:tgtEl>
                                          <p:spTgt spid="75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1000"/>
                                        <p:tgtEl>
                                          <p:spTgt spid="75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1000"/>
                                        <p:tgtEl>
                                          <p:spTgt spid="75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0" dur="1000"/>
                                        <p:tgtEl>
                                          <p:spTgt spid="75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1000"/>
                                        <p:tgtEl>
                                          <p:spTgt spid="75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5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5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5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5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 tmFilter="0,0; .5, 1; 1, 1"/>
                                        <p:tgtEl>
                                          <p:spTgt spid="75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87" grpId="0"/>
      <p:bldP spid="75788" grpId="0" animBg="1"/>
      <p:bldP spid="75789" grpId="0"/>
      <p:bldP spid="75790" grpId="0"/>
      <p:bldP spid="75791" grpId="0"/>
      <p:bldP spid="75792" grpId="0"/>
      <p:bldP spid="75793" grpId="0"/>
      <p:bldP spid="75794" grpId="0"/>
      <p:bldP spid="75795" grpId="0"/>
      <p:bldP spid="75796" grpId="0"/>
      <p:bldP spid="75798" grpId="0"/>
      <p:bldP spid="75799" grpId="0" animBg="1"/>
      <p:bldP spid="75800" grpId="0"/>
      <p:bldP spid="75801" grpId="0" animBg="1"/>
      <p:bldP spid="75802" grpId="0"/>
      <p:bldP spid="75803" grpId="0" animBg="1"/>
      <p:bldP spid="75804" grpId="0"/>
      <p:bldP spid="75805" grpId="0"/>
      <p:bldP spid="75806" grpId="0" animBg="1"/>
      <p:bldP spid="75807" grpId="0" animBg="1"/>
      <p:bldP spid="75808" grpId="0" animBg="1"/>
      <p:bldP spid="75809" grpId="0" animBg="1"/>
      <p:bldP spid="75810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4444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5000">
              <a:schemeClr val="phClr">
                <a:tint val="1000"/>
                <a:satMod val="15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10000" t="8000" r="155000" b="200000"/>
          </a:path>
        </a:gradFill>
        <a:gradFill rotWithShape="1">
          <a:gsLst>
            <a:gs pos="0">
              <a:schemeClr val="phClr">
                <a:tint val="45000"/>
                <a:satMod val="1500000"/>
              </a:schemeClr>
            </a:gs>
            <a:gs pos="1000">
              <a:schemeClr val="phClr">
                <a:tint val="45000"/>
                <a:satMod val="14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100000" t="100000" r="135000" b="145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D71600"/>
      </a:hlink>
      <a:folHlink>
        <a:srgbClr val="00AFE1"/>
      </a:folHlink>
    </a:clrScheme>
    <a:fontScheme name="Concourse">
      <a:majorFont>
        <a:latin typeface="Eras Medium ITC"/>
        <a:ea typeface=""/>
        <a:cs typeface=""/>
        <a:font script="Jpan" typeface="ＭＳ Ｐゴシック"/>
        <a:font script="Hang" typeface="굴림"/>
        <a:font script="Hans" typeface="黑体"/>
        <a:font script="Hant" typeface="新細明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Eras Medium ITC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38000"/>
                <a:satMod val="135000"/>
              </a:schemeClr>
            </a:gs>
            <a:gs pos="50000">
              <a:schemeClr val="phClr">
                <a:shade val="69000"/>
                <a:satMod val="135000"/>
              </a:schemeClr>
            </a:gs>
            <a:gs pos="100000">
              <a:schemeClr val="phClr">
                <a:shade val="98000"/>
                <a:satMod val="130000"/>
              </a:schemeClr>
            </a:gs>
          </a:gsLst>
          <a:lin ang="16200000" scaled="0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">
              <a:rot lat="0" lon="0" rev="7000000"/>
            </a:lightRig>
          </a:scene3d>
          <a:sp3d contourW="1000" prstMaterial="flat">
            <a:bevelT w="10200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130000" t="-95000" r="40000" b="218000"/>
          </a:path>
        </a:gradFill>
        <a:blipFill>
          <a:blip xmlns:r="http://schemas.openxmlformats.org/officeDocument/2006/relationships" r:embed="rId1">
            <a:duotone>
              <a:schemeClr val="phClr">
                <a:shade val="50000"/>
                <a:satMod val="110000"/>
              </a:schemeClr>
              <a:schemeClr val="phClr">
                <a:tint val="83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D71600"/>
    </a:hlink>
    <a:folHlink>
      <a:srgbClr val="00AFE1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D71600"/>
    </a:hlink>
    <a:folHlink>
      <a:srgbClr val="00AFE1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D71600"/>
    </a:hlink>
    <a:folHlink>
      <a:srgbClr val="00AFE1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D71600"/>
    </a:hlink>
    <a:folHlink>
      <a:srgbClr val="00AFE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405</Words>
  <Application>Microsoft Office PowerPoint</Application>
  <PresentationFormat>Экран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Оформление по умолчанию</vt:lpstr>
      <vt:lpstr>Deluxe</vt:lpstr>
      <vt:lpstr>Concourse</vt:lpstr>
      <vt:lpstr>Формула</vt:lpstr>
      <vt:lpstr>Параллельность прямых в пространстве</vt:lpstr>
      <vt:lpstr>ВСПОМНИМ  ПЛАНИМЕТРИЮ</vt:lpstr>
      <vt:lpstr>ВСПОМНИМ  ПЛАНИМЕТРИЮ</vt:lpstr>
      <vt:lpstr>ВСПОМНИМ  ПЛАНИМЕТРИЮ</vt:lpstr>
      <vt:lpstr>ВЕРНЕМСЯ В ПРОСТРАНСТВО.</vt:lpstr>
      <vt:lpstr>ВЕРНЕМСЯ В ПРОСТРАНСТВО</vt:lpstr>
      <vt:lpstr>Теорема о параллельных прямых.</vt:lpstr>
      <vt:lpstr>…они лежат на параллельных прямых</vt:lpstr>
      <vt:lpstr>Лемма о параллельных прямых</vt:lpstr>
      <vt:lpstr>Лемма о параллельных прямых</vt:lpstr>
      <vt:lpstr>Лемма о параллельных прямых</vt:lpstr>
      <vt:lpstr>Теорема о параллельности трех прямых в пространстве.</vt:lpstr>
      <vt:lpstr>Теорема о параллельности трех прямых в пространстве.</vt:lpstr>
      <vt:lpstr>Задача №17.</vt:lpstr>
    </vt:vector>
  </TitlesOfParts>
  <Company>Домашний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Параллельность прямых в пространстве</dc:title>
  <dc:creator>Домашний</dc:creator>
  <cp:lastModifiedBy>Николай</cp:lastModifiedBy>
  <cp:revision>15</cp:revision>
  <dcterms:created xsi:type="dcterms:W3CDTF">2006-09-21T16:50:13Z</dcterms:created>
  <dcterms:modified xsi:type="dcterms:W3CDTF">2013-04-01T11:24:19Z</dcterms:modified>
</cp:coreProperties>
</file>