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77" r:id="rId3"/>
    <p:sldId id="281" r:id="rId4"/>
    <p:sldId id="283" r:id="rId5"/>
    <p:sldId id="285" r:id="rId6"/>
    <p:sldId id="279" r:id="rId7"/>
    <p:sldId id="286" r:id="rId8"/>
    <p:sldId id="273" r:id="rId9"/>
    <p:sldId id="289" r:id="rId10"/>
    <p:sldId id="288" r:id="rId11"/>
    <p:sldId id="287" r:id="rId12"/>
    <p:sldId id="274" r:id="rId13"/>
    <p:sldId id="27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6B30EC92-524F-46A5-AC9F-AC8F864A3CA9}">
          <p14:sldIdLst>
            <p14:sldId id="275"/>
            <p14:sldId id="277"/>
            <p14:sldId id="282"/>
            <p14:sldId id="281"/>
            <p14:sldId id="283"/>
            <p14:sldId id="285"/>
            <p14:sldId id="279"/>
            <p14:sldId id="286"/>
            <p14:sldId id="273"/>
            <p14:sldId id="289"/>
            <p14:sldId id="288"/>
            <p14:sldId id="287"/>
            <p14:sldId id="274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F11"/>
    <a:srgbClr val="FFD243"/>
    <a:srgbClr val="75AC6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5" d="100"/>
          <a:sy n="45" d="100"/>
        </p:scale>
        <p:origin x="-605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vtatuzova.ru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596" y="1785926"/>
            <a:ext cx="1818173" cy="2408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00298" y="2479669"/>
            <a:ext cx="111112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857620" y="3122611"/>
            <a:ext cx="753568" cy="1008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42844" y="142852"/>
            <a:ext cx="74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«Моя математика» 1 класс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858148" y="357166"/>
            <a:ext cx="12171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24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1406" y="785794"/>
            <a:ext cx="87868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урока: «</a:t>
            </a:r>
            <a:r>
              <a:rPr lang="ru-RU" sz="3200" dirty="0" smtClean="0">
                <a:solidFill>
                  <a:srgbClr val="FF0000"/>
                </a:solidFill>
              </a:rPr>
              <a:t>Число четыре. Цифра 4»</a:t>
            </a: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285720" y="4143380"/>
            <a:ext cx="857256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Советы учителю.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Презентация к уроку составлена на основе заданий, расположенных в учебнике. Рекомендую открыть учебник на странице с данным уроком, прочитать задания и просмотреть их в данной презентации в режиме демонстрации.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Некоторые задания можно выполнять интерактивно. Например, продолжить ряд, сравнить или вставить пропущенные числа.</a:t>
            </a:r>
            <a:r>
              <a:rPr kumimoji="0" lang="ru-RU" b="0" i="1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этого презентацию надо перевести в режим редактирования.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48" y="1317278"/>
            <a:ext cx="4380843" cy="286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000628" y="1657798"/>
            <a:ext cx="37862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 презентации</a:t>
            </a:r>
          </a:p>
          <a:p>
            <a:pPr algn="ctr"/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Татузова Анна Васильевна</a:t>
            </a:r>
          </a:p>
          <a:p>
            <a:pPr algn="ctr"/>
            <a:r>
              <a:rPr lang="en-US" sz="24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http://avtatuzova.ru</a:t>
            </a:r>
            <a:endParaRPr lang="ru-RU" sz="2400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школы № 1702 </a:t>
            </a:r>
          </a:p>
          <a:p>
            <a:pPr algn="ctr"/>
            <a:r>
              <a:rPr lang="ru-RU" sz="2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Москвы</a:t>
            </a:r>
          </a:p>
        </p:txBody>
      </p:sp>
    </p:spTree>
    <p:extLst>
      <p:ext uri="{BB962C8B-B14F-4D97-AF65-F5344CB8AC3E}">
        <p14:creationId xmlns="" xmlns:p14="http://schemas.microsoft.com/office/powerpoint/2010/main" val="105538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Прямоугольник 88"/>
          <p:cNvSpPr/>
          <p:nvPr/>
        </p:nvSpPr>
        <p:spPr>
          <a:xfrm>
            <a:off x="6440364" y="4552044"/>
            <a:ext cx="562574" cy="64294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31" y="153330"/>
            <a:ext cx="5840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24. Число четыре. Цифра 4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4314" y="4359587"/>
            <a:ext cx="8786842" cy="7143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TextBox 102"/>
          <p:cNvSpPr txBox="1"/>
          <p:nvPr/>
        </p:nvSpPr>
        <p:spPr>
          <a:xfrm>
            <a:off x="214282" y="653787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Помоги Пете  ответить на вопросы.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59184" y="1196752"/>
            <a:ext cx="4000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Сколько вагонов было?</a:t>
            </a:r>
            <a:endParaRPr lang="ru-RU" sz="24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428596" y="2571744"/>
            <a:ext cx="2071797" cy="1071570"/>
            <a:chOff x="428596" y="2428868"/>
            <a:chExt cx="2009015" cy="1214446"/>
          </a:xfrm>
        </p:grpSpPr>
        <p:cxnSp>
          <p:nvCxnSpPr>
            <p:cNvPr id="28" name="Прямая соединительная линия 27"/>
            <p:cNvCxnSpPr/>
            <p:nvPr/>
          </p:nvCxnSpPr>
          <p:spPr>
            <a:xfrm>
              <a:off x="1723231" y="3143248"/>
              <a:ext cx="71438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Группа 95"/>
            <p:cNvGrpSpPr/>
            <p:nvPr/>
          </p:nvGrpSpPr>
          <p:grpSpPr>
            <a:xfrm>
              <a:off x="428596" y="2428868"/>
              <a:ext cx="1571636" cy="1214446"/>
              <a:chOff x="1928794" y="2143116"/>
              <a:chExt cx="1571636" cy="1214446"/>
            </a:xfrm>
          </p:grpSpPr>
          <p:sp>
            <p:nvSpPr>
              <p:cNvPr id="31" name="Прямоугольник 30"/>
              <p:cNvSpPr/>
              <p:nvPr/>
            </p:nvSpPr>
            <p:spPr>
              <a:xfrm>
                <a:off x="1928794" y="2143116"/>
                <a:ext cx="1571636" cy="857256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Овал 31"/>
              <p:cNvSpPr/>
              <p:nvPr/>
            </p:nvSpPr>
            <p:spPr>
              <a:xfrm>
                <a:off x="2071670" y="3000372"/>
                <a:ext cx="428628" cy="35719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Овал 32"/>
              <p:cNvSpPr/>
              <p:nvPr/>
            </p:nvSpPr>
            <p:spPr>
              <a:xfrm>
                <a:off x="2786050" y="3000372"/>
                <a:ext cx="428628" cy="35719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29" name="Прямая соединительная линия 28"/>
            <p:cNvCxnSpPr/>
            <p:nvPr/>
          </p:nvCxnSpPr>
          <p:spPr>
            <a:xfrm rot="5400000">
              <a:off x="2071543" y="3143248"/>
              <a:ext cx="142876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2211195" y="3143248"/>
              <a:ext cx="142876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5"/>
          <p:cNvGrpSpPr/>
          <p:nvPr/>
        </p:nvGrpSpPr>
        <p:grpSpPr>
          <a:xfrm>
            <a:off x="2411760" y="2834383"/>
            <a:ext cx="971350" cy="642942"/>
            <a:chOff x="2786050" y="2834383"/>
            <a:chExt cx="971350" cy="642942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3290106" y="3139045"/>
              <a:ext cx="467294" cy="126067"/>
              <a:chOff x="6003852" y="3292146"/>
              <a:chExt cx="467294" cy="126067"/>
            </a:xfrm>
          </p:grpSpPr>
          <p:cxnSp>
            <p:nvCxnSpPr>
              <p:cNvPr id="44" name="Прямая соединительная линия 43"/>
              <p:cNvCxnSpPr/>
              <p:nvPr/>
            </p:nvCxnSpPr>
            <p:spPr>
              <a:xfrm>
                <a:off x="6003852" y="3371492"/>
                <a:ext cx="46729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 rot="5400000">
                <a:off x="6276968" y="3354361"/>
                <a:ext cx="126067" cy="16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Группа 95"/>
            <p:cNvGrpSpPr/>
            <p:nvPr/>
          </p:nvGrpSpPr>
          <p:grpSpPr>
            <a:xfrm>
              <a:off x="2786050" y="2834383"/>
              <a:ext cx="736704" cy="642942"/>
              <a:chOff x="1928794" y="2143116"/>
              <a:chExt cx="1571636" cy="1214446"/>
            </a:xfrm>
          </p:grpSpPr>
          <p:sp>
            <p:nvSpPr>
              <p:cNvPr id="35" name="Прямоугольник 34"/>
              <p:cNvSpPr/>
              <p:nvPr/>
            </p:nvSpPr>
            <p:spPr>
              <a:xfrm>
                <a:off x="1928794" y="2143116"/>
                <a:ext cx="1571636" cy="857256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2071670" y="3000372"/>
                <a:ext cx="428628" cy="35719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Овал 36"/>
              <p:cNvSpPr/>
              <p:nvPr/>
            </p:nvSpPr>
            <p:spPr>
              <a:xfrm>
                <a:off x="2786050" y="3000372"/>
                <a:ext cx="428628" cy="35719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9" name="TextBox 38"/>
          <p:cNvSpPr txBox="1"/>
          <p:nvPr/>
        </p:nvSpPr>
        <p:spPr>
          <a:xfrm>
            <a:off x="5004048" y="1196752"/>
            <a:ext cx="2548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Сколько станет?</a:t>
            </a:r>
            <a:endParaRPr lang="ru-RU" sz="24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355365" y="2834383"/>
            <a:ext cx="951212" cy="642942"/>
            <a:chOff x="4411360" y="2834383"/>
            <a:chExt cx="951212" cy="642942"/>
          </a:xfrm>
        </p:grpSpPr>
        <p:grpSp>
          <p:nvGrpSpPr>
            <p:cNvPr id="49" name="Группа 48"/>
            <p:cNvGrpSpPr/>
            <p:nvPr/>
          </p:nvGrpSpPr>
          <p:grpSpPr>
            <a:xfrm>
              <a:off x="4895278" y="3140968"/>
              <a:ext cx="467294" cy="126067"/>
              <a:chOff x="5989602" y="3292146"/>
              <a:chExt cx="467294" cy="126067"/>
            </a:xfrm>
          </p:grpSpPr>
          <p:cxnSp>
            <p:nvCxnSpPr>
              <p:cNvPr id="50" name="Прямая соединительная линия 49"/>
              <p:cNvCxnSpPr/>
              <p:nvPr/>
            </p:nvCxnSpPr>
            <p:spPr>
              <a:xfrm>
                <a:off x="5989602" y="3371492"/>
                <a:ext cx="46729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единительная линия 50"/>
              <p:cNvCxnSpPr/>
              <p:nvPr/>
            </p:nvCxnSpPr>
            <p:spPr>
              <a:xfrm rot="5400000">
                <a:off x="6287428" y="3354361"/>
                <a:ext cx="126067" cy="16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Группа 95"/>
            <p:cNvGrpSpPr/>
            <p:nvPr/>
          </p:nvGrpSpPr>
          <p:grpSpPr>
            <a:xfrm>
              <a:off x="4411360" y="2834383"/>
              <a:ext cx="736704" cy="642942"/>
              <a:chOff x="1928794" y="2143116"/>
              <a:chExt cx="1571636" cy="1214446"/>
            </a:xfrm>
          </p:grpSpPr>
          <p:sp>
            <p:nvSpPr>
              <p:cNvPr id="41" name="Прямоугольник 40"/>
              <p:cNvSpPr/>
              <p:nvPr/>
            </p:nvSpPr>
            <p:spPr>
              <a:xfrm>
                <a:off x="1928794" y="2143116"/>
                <a:ext cx="1571636" cy="85725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Овал 41"/>
              <p:cNvSpPr/>
              <p:nvPr/>
            </p:nvSpPr>
            <p:spPr>
              <a:xfrm>
                <a:off x="2071670" y="3000372"/>
                <a:ext cx="428628" cy="35719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Овал 42"/>
              <p:cNvSpPr/>
              <p:nvPr/>
            </p:nvSpPr>
            <p:spPr>
              <a:xfrm>
                <a:off x="2786050" y="3000372"/>
                <a:ext cx="428628" cy="35719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61" name="TextBox 60"/>
          <p:cNvSpPr txBox="1"/>
          <p:nvPr/>
        </p:nvSpPr>
        <p:spPr>
          <a:xfrm>
            <a:off x="432446" y="4581128"/>
            <a:ext cx="5049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Составьте выражение к рисунку:    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81450" y="4581128"/>
            <a:ext cx="8803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788024" y="1196752"/>
            <a:ext cx="0" cy="1374992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03071" y="1692697"/>
            <a:ext cx="446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65" y="2836062"/>
            <a:ext cx="7493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" name="Прямоугольник 84"/>
          <p:cNvSpPr/>
          <p:nvPr/>
        </p:nvSpPr>
        <p:spPr>
          <a:xfrm>
            <a:off x="1482497" y="5610022"/>
            <a:ext cx="562574" cy="64294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455386" y="5610022"/>
            <a:ext cx="562574" cy="64294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585891" y="5610022"/>
            <a:ext cx="562574" cy="64294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925925" y="1700808"/>
            <a:ext cx="446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571868" y="5157629"/>
            <a:ext cx="5429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карточку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378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81481E-6 L 0.65572 -0.1548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78" y="-7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</p:childTnLst>
        </p:cTn>
      </p:par>
    </p:tnLst>
    <p:bldLst>
      <p:bldP spid="104" grpId="0"/>
      <p:bldP spid="39" grpId="0"/>
      <p:bldP spid="61" grpId="0"/>
      <p:bldP spid="9" grpId="0"/>
      <p:bldP spid="85" grpId="0" animBg="1"/>
      <p:bldP spid="86" grpId="0" animBg="1"/>
      <p:bldP spid="87" grpId="0" animBg="1"/>
      <p:bldP spid="90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431" y="153330"/>
            <a:ext cx="5840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24. Число четыре. Цифра 4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4314" y="4359587"/>
            <a:ext cx="8786842" cy="7143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TextBox 102"/>
          <p:cNvSpPr txBox="1"/>
          <p:nvPr/>
        </p:nvSpPr>
        <p:spPr>
          <a:xfrm>
            <a:off x="214282" y="653787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Какую карточку с точками надо поставить последней?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428596" y="2571744"/>
            <a:ext cx="2071797" cy="1071570"/>
            <a:chOff x="428596" y="2428868"/>
            <a:chExt cx="2009015" cy="1214446"/>
          </a:xfrm>
        </p:grpSpPr>
        <p:cxnSp>
          <p:nvCxnSpPr>
            <p:cNvPr id="28" name="Прямая соединительная линия 27"/>
            <p:cNvCxnSpPr/>
            <p:nvPr/>
          </p:nvCxnSpPr>
          <p:spPr>
            <a:xfrm>
              <a:off x="1723231" y="3143248"/>
              <a:ext cx="71438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Группа 95"/>
            <p:cNvGrpSpPr/>
            <p:nvPr/>
          </p:nvGrpSpPr>
          <p:grpSpPr>
            <a:xfrm>
              <a:off x="428596" y="2428868"/>
              <a:ext cx="1571636" cy="1214446"/>
              <a:chOff x="1928794" y="2143116"/>
              <a:chExt cx="1571636" cy="1214446"/>
            </a:xfrm>
          </p:grpSpPr>
          <p:sp>
            <p:nvSpPr>
              <p:cNvPr id="31" name="Прямоугольник 30"/>
              <p:cNvSpPr/>
              <p:nvPr/>
            </p:nvSpPr>
            <p:spPr>
              <a:xfrm>
                <a:off x="1928794" y="2143116"/>
                <a:ext cx="1571636" cy="857256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Овал 31"/>
              <p:cNvSpPr/>
              <p:nvPr/>
            </p:nvSpPr>
            <p:spPr>
              <a:xfrm>
                <a:off x="2071670" y="3000372"/>
                <a:ext cx="428628" cy="35719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Овал 32"/>
              <p:cNvSpPr/>
              <p:nvPr/>
            </p:nvSpPr>
            <p:spPr>
              <a:xfrm>
                <a:off x="2786050" y="3000372"/>
                <a:ext cx="428628" cy="35719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29" name="Прямая соединительная линия 28"/>
            <p:cNvCxnSpPr/>
            <p:nvPr/>
          </p:nvCxnSpPr>
          <p:spPr>
            <a:xfrm rot="5400000">
              <a:off x="2071543" y="3143248"/>
              <a:ext cx="142876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2211195" y="3143248"/>
              <a:ext cx="142876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5"/>
          <p:cNvGrpSpPr/>
          <p:nvPr/>
        </p:nvGrpSpPr>
        <p:grpSpPr>
          <a:xfrm>
            <a:off x="2411760" y="2834383"/>
            <a:ext cx="971350" cy="642942"/>
            <a:chOff x="2786050" y="2834383"/>
            <a:chExt cx="971350" cy="642942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3290106" y="3139045"/>
              <a:ext cx="467294" cy="126067"/>
              <a:chOff x="6003852" y="3292146"/>
              <a:chExt cx="467294" cy="126067"/>
            </a:xfrm>
          </p:grpSpPr>
          <p:cxnSp>
            <p:nvCxnSpPr>
              <p:cNvPr id="44" name="Прямая соединительная линия 43"/>
              <p:cNvCxnSpPr/>
              <p:nvPr/>
            </p:nvCxnSpPr>
            <p:spPr>
              <a:xfrm>
                <a:off x="6003852" y="3371492"/>
                <a:ext cx="46729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 rot="5400000">
                <a:off x="6276968" y="3354361"/>
                <a:ext cx="126067" cy="16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Группа 95"/>
            <p:cNvGrpSpPr/>
            <p:nvPr/>
          </p:nvGrpSpPr>
          <p:grpSpPr>
            <a:xfrm>
              <a:off x="2786050" y="2834383"/>
              <a:ext cx="736704" cy="642942"/>
              <a:chOff x="1928794" y="2143116"/>
              <a:chExt cx="1571636" cy="1214446"/>
            </a:xfrm>
          </p:grpSpPr>
          <p:sp>
            <p:nvSpPr>
              <p:cNvPr id="35" name="Прямоугольник 34"/>
              <p:cNvSpPr/>
              <p:nvPr/>
            </p:nvSpPr>
            <p:spPr>
              <a:xfrm>
                <a:off x="1928794" y="2143116"/>
                <a:ext cx="1571636" cy="857256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2071670" y="3000372"/>
                <a:ext cx="428628" cy="35719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Овал 36"/>
              <p:cNvSpPr/>
              <p:nvPr/>
            </p:nvSpPr>
            <p:spPr>
              <a:xfrm>
                <a:off x="2786050" y="3000372"/>
                <a:ext cx="428628" cy="35719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5" name="Группа 4"/>
          <p:cNvGrpSpPr/>
          <p:nvPr/>
        </p:nvGrpSpPr>
        <p:grpSpPr>
          <a:xfrm>
            <a:off x="3355365" y="2834383"/>
            <a:ext cx="951212" cy="642942"/>
            <a:chOff x="4411360" y="2834383"/>
            <a:chExt cx="951212" cy="642942"/>
          </a:xfrm>
        </p:grpSpPr>
        <p:grpSp>
          <p:nvGrpSpPr>
            <p:cNvPr id="49" name="Группа 48"/>
            <p:cNvGrpSpPr/>
            <p:nvPr/>
          </p:nvGrpSpPr>
          <p:grpSpPr>
            <a:xfrm>
              <a:off x="4895278" y="3140968"/>
              <a:ext cx="467294" cy="126067"/>
              <a:chOff x="5989602" y="3292146"/>
              <a:chExt cx="467294" cy="126067"/>
            </a:xfrm>
          </p:grpSpPr>
          <p:cxnSp>
            <p:nvCxnSpPr>
              <p:cNvPr id="50" name="Прямая соединительная линия 49"/>
              <p:cNvCxnSpPr/>
              <p:nvPr/>
            </p:nvCxnSpPr>
            <p:spPr>
              <a:xfrm>
                <a:off x="5989602" y="3371492"/>
                <a:ext cx="46729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единительная линия 50"/>
              <p:cNvCxnSpPr/>
              <p:nvPr/>
            </p:nvCxnSpPr>
            <p:spPr>
              <a:xfrm rot="5400000">
                <a:off x="6287428" y="3354361"/>
                <a:ext cx="126067" cy="16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Группа 95"/>
            <p:cNvGrpSpPr/>
            <p:nvPr/>
          </p:nvGrpSpPr>
          <p:grpSpPr>
            <a:xfrm>
              <a:off x="4411360" y="2834383"/>
              <a:ext cx="736704" cy="642942"/>
              <a:chOff x="1928794" y="2143116"/>
              <a:chExt cx="1571636" cy="1214446"/>
            </a:xfrm>
          </p:grpSpPr>
          <p:sp>
            <p:nvSpPr>
              <p:cNvPr id="41" name="Прямоугольник 40"/>
              <p:cNvSpPr/>
              <p:nvPr/>
            </p:nvSpPr>
            <p:spPr>
              <a:xfrm>
                <a:off x="1928794" y="2143116"/>
                <a:ext cx="1571636" cy="85725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Овал 41"/>
              <p:cNvSpPr/>
              <p:nvPr/>
            </p:nvSpPr>
            <p:spPr>
              <a:xfrm>
                <a:off x="2071670" y="3000372"/>
                <a:ext cx="428628" cy="35719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Овал 42"/>
              <p:cNvSpPr/>
              <p:nvPr/>
            </p:nvSpPr>
            <p:spPr>
              <a:xfrm>
                <a:off x="2786050" y="3000372"/>
                <a:ext cx="428628" cy="35719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62" y="5612721"/>
            <a:ext cx="66516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171" y="5607959"/>
            <a:ext cx="66992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642" y="5607959"/>
            <a:ext cx="66992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113" y="5607959"/>
            <a:ext cx="6762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934" y="5612721"/>
            <a:ext cx="66516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643" y="5607959"/>
            <a:ext cx="6762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64" y="5607959"/>
            <a:ext cx="6762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285" y="5607959"/>
            <a:ext cx="66992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756" y="5607959"/>
            <a:ext cx="6762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578" y="5601609"/>
            <a:ext cx="66992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65" y="2836062"/>
            <a:ext cx="7493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49786"/>
            <a:ext cx="66516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645024"/>
            <a:ext cx="66992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027" y="3645024"/>
            <a:ext cx="66992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Прямоугольник 67"/>
          <p:cNvSpPr/>
          <p:nvPr/>
        </p:nvSpPr>
        <p:spPr>
          <a:xfrm>
            <a:off x="359470" y="4437112"/>
            <a:ext cx="8078272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задание можно выполнить интерактивно.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этого презентацию надо перевести в режим редактирования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866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431" y="153330"/>
            <a:ext cx="5840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24. Число четыре. Цифра 4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4314" y="4359587"/>
            <a:ext cx="8786842" cy="7143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TextBox 102"/>
          <p:cNvSpPr txBox="1"/>
          <p:nvPr/>
        </p:nvSpPr>
        <p:spPr>
          <a:xfrm>
            <a:off x="214282" y="653787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Какую карточку с точками надо поставить последней?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428596" y="2571744"/>
            <a:ext cx="2071797" cy="1071570"/>
            <a:chOff x="428596" y="2428868"/>
            <a:chExt cx="2009015" cy="1214446"/>
          </a:xfrm>
        </p:grpSpPr>
        <p:cxnSp>
          <p:nvCxnSpPr>
            <p:cNvPr id="28" name="Прямая соединительная линия 27"/>
            <p:cNvCxnSpPr/>
            <p:nvPr/>
          </p:nvCxnSpPr>
          <p:spPr>
            <a:xfrm>
              <a:off x="1723231" y="3143248"/>
              <a:ext cx="71438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Группа 95"/>
            <p:cNvGrpSpPr/>
            <p:nvPr/>
          </p:nvGrpSpPr>
          <p:grpSpPr>
            <a:xfrm>
              <a:off x="428596" y="2428868"/>
              <a:ext cx="1571636" cy="1214446"/>
              <a:chOff x="1928794" y="2143116"/>
              <a:chExt cx="1571636" cy="1214446"/>
            </a:xfrm>
          </p:grpSpPr>
          <p:sp>
            <p:nvSpPr>
              <p:cNvPr id="31" name="Прямоугольник 30"/>
              <p:cNvSpPr/>
              <p:nvPr/>
            </p:nvSpPr>
            <p:spPr>
              <a:xfrm>
                <a:off x="1928794" y="2143116"/>
                <a:ext cx="1571636" cy="857256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Овал 31"/>
              <p:cNvSpPr/>
              <p:nvPr/>
            </p:nvSpPr>
            <p:spPr>
              <a:xfrm>
                <a:off x="2071670" y="3000372"/>
                <a:ext cx="428628" cy="35719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Овал 32"/>
              <p:cNvSpPr/>
              <p:nvPr/>
            </p:nvSpPr>
            <p:spPr>
              <a:xfrm>
                <a:off x="2786050" y="3000372"/>
                <a:ext cx="428628" cy="35719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29" name="Прямая соединительная линия 28"/>
            <p:cNvCxnSpPr/>
            <p:nvPr/>
          </p:nvCxnSpPr>
          <p:spPr>
            <a:xfrm rot="5400000">
              <a:off x="2071543" y="3143248"/>
              <a:ext cx="142876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2211195" y="3143248"/>
              <a:ext cx="142876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5"/>
          <p:cNvGrpSpPr/>
          <p:nvPr/>
        </p:nvGrpSpPr>
        <p:grpSpPr>
          <a:xfrm>
            <a:off x="2411760" y="2834383"/>
            <a:ext cx="971350" cy="642942"/>
            <a:chOff x="2786050" y="2834383"/>
            <a:chExt cx="971350" cy="642942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3290106" y="3139045"/>
              <a:ext cx="467294" cy="126067"/>
              <a:chOff x="6003852" y="3292146"/>
              <a:chExt cx="467294" cy="126067"/>
            </a:xfrm>
          </p:grpSpPr>
          <p:cxnSp>
            <p:nvCxnSpPr>
              <p:cNvPr id="44" name="Прямая соединительная линия 43"/>
              <p:cNvCxnSpPr/>
              <p:nvPr/>
            </p:nvCxnSpPr>
            <p:spPr>
              <a:xfrm>
                <a:off x="6003852" y="3371492"/>
                <a:ext cx="46729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 rot="5400000">
                <a:off x="6276968" y="3354361"/>
                <a:ext cx="126067" cy="16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Группа 95"/>
            <p:cNvGrpSpPr/>
            <p:nvPr/>
          </p:nvGrpSpPr>
          <p:grpSpPr>
            <a:xfrm>
              <a:off x="2786050" y="2834383"/>
              <a:ext cx="736704" cy="642942"/>
              <a:chOff x="1928794" y="2143116"/>
              <a:chExt cx="1571636" cy="1214446"/>
            </a:xfrm>
          </p:grpSpPr>
          <p:sp>
            <p:nvSpPr>
              <p:cNvPr id="35" name="Прямоугольник 34"/>
              <p:cNvSpPr/>
              <p:nvPr/>
            </p:nvSpPr>
            <p:spPr>
              <a:xfrm>
                <a:off x="1928794" y="2143116"/>
                <a:ext cx="1571636" cy="857256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2071670" y="3000372"/>
                <a:ext cx="428628" cy="35719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Овал 36"/>
              <p:cNvSpPr/>
              <p:nvPr/>
            </p:nvSpPr>
            <p:spPr>
              <a:xfrm>
                <a:off x="2786050" y="3000372"/>
                <a:ext cx="428628" cy="35719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5" name="Группа 4"/>
          <p:cNvGrpSpPr/>
          <p:nvPr/>
        </p:nvGrpSpPr>
        <p:grpSpPr>
          <a:xfrm>
            <a:off x="3355365" y="2834383"/>
            <a:ext cx="951212" cy="642942"/>
            <a:chOff x="4411360" y="2834383"/>
            <a:chExt cx="951212" cy="642942"/>
          </a:xfrm>
        </p:grpSpPr>
        <p:grpSp>
          <p:nvGrpSpPr>
            <p:cNvPr id="49" name="Группа 48"/>
            <p:cNvGrpSpPr/>
            <p:nvPr/>
          </p:nvGrpSpPr>
          <p:grpSpPr>
            <a:xfrm>
              <a:off x="4895278" y="3140968"/>
              <a:ext cx="467294" cy="126067"/>
              <a:chOff x="5989602" y="3292146"/>
              <a:chExt cx="467294" cy="126067"/>
            </a:xfrm>
          </p:grpSpPr>
          <p:cxnSp>
            <p:nvCxnSpPr>
              <p:cNvPr id="50" name="Прямая соединительная линия 49"/>
              <p:cNvCxnSpPr/>
              <p:nvPr/>
            </p:nvCxnSpPr>
            <p:spPr>
              <a:xfrm>
                <a:off x="5989602" y="3371492"/>
                <a:ext cx="46729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единительная линия 50"/>
              <p:cNvCxnSpPr/>
              <p:nvPr/>
            </p:nvCxnSpPr>
            <p:spPr>
              <a:xfrm rot="5400000">
                <a:off x="6287428" y="3354361"/>
                <a:ext cx="126067" cy="16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Группа 95"/>
            <p:cNvGrpSpPr/>
            <p:nvPr/>
          </p:nvGrpSpPr>
          <p:grpSpPr>
            <a:xfrm>
              <a:off x="4411360" y="2834383"/>
              <a:ext cx="736704" cy="642942"/>
              <a:chOff x="1928794" y="2143116"/>
              <a:chExt cx="1571636" cy="1214446"/>
            </a:xfrm>
          </p:grpSpPr>
          <p:sp>
            <p:nvSpPr>
              <p:cNvPr id="41" name="Прямоугольник 40"/>
              <p:cNvSpPr/>
              <p:nvPr/>
            </p:nvSpPr>
            <p:spPr>
              <a:xfrm>
                <a:off x="1928794" y="2143116"/>
                <a:ext cx="1571636" cy="85725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Овал 41"/>
              <p:cNvSpPr/>
              <p:nvPr/>
            </p:nvSpPr>
            <p:spPr>
              <a:xfrm>
                <a:off x="2071670" y="3000372"/>
                <a:ext cx="428628" cy="35719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Овал 42"/>
              <p:cNvSpPr/>
              <p:nvPr/>
            </p:nvSpPr>
            <p:spPr>
              <a:xfrm>
                <a:off x="2786050" y="3000372"/>
                <a:ext cx="428628" cy="35719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62" y="5612721"/>
            <a:ext cx="66516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171" y="5607959"/>
            <a:ext cx="66992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642" y="5607959"/>
            <a:ext cx="66992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113" y="5607959"/>
            <a:ext cx="6762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934" y="5612721"/>
            <a:ext cx="66516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643" y="5607959"/>
            <a:ext cx="6762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64" y="5607959"/>
            <a:ext cx="6762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285" y="5607959"/>
            <a:ext cx="66992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756" y="5607959"/>
            <a:ext cx="6762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578" y="5601609"/>
            <a:ext cx="66992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65" y="2836062"/>
            <a:ext cx="7493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49786"/>
            <a:ext cx="66516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645024"/>
            <a:ext cx="66992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027" y="3645024"/>
            <a:ext cx="66992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TextBox 41"/>
          <p:cNvSpPr txBox="1"/>
          <p:nvPr/>
        </p:nvSpPr>
        <p:spPr>
          <a:xfrm>
            <a:off x="6269982" y="1357298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ПРОВЕРЬ!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99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0.00231 L 0.14635 -0.2907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96" y="-1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Овал 93"/>
          <p:cNvSpPr/>
          <p:nvPr/>
        </p:nvSpPr>
        <p:spPr>
          <a:xfrm>
            <a:off x="6239767" y="1416890"/>
            <a:ext cx="1914811" cy="78422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rgbClr val="00B050"/>
            </a:solidFill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3438228" y="1416890"/>
            <a:ext cx="1914811" cy="784222"/>
          </a:xfrm>
          <a:prstGeom prst="ellipse">
            <a:avLst/>
          </a:prstGeom>
          <a:gradFill flip="none" rotWithShape="1">
            <a:gsLst>
              <a:gs pos="0">
                <a:srgbClr val="339F11">
                  <a:tint val="66000"/>
                  <a:satMod val="160000"/>
                </a:srgbClr>
              </a:gs>
              <a:gs pos="50000">
                <a:srgbClr val="339F11">
                  <a:tint val="44500"/>
                  <a:satMod val="160000"/>
                </a:srgbClr>
              </a:gs>
              <a:gs pos="100000">
                <a:srgbClr val="339F11">
                  <a:tint val="23500"/>
                  <a:satMod val="160000"/>
                </a:srgbClr>
              </a:gs>
            </a:gsLst>
            <a:lin ang="8100000" scaled="1"/>
            <a:tileRect/>
          </a:gradFill>
          <a:ln w="3175">
            <a:solidFill>
              <a:srgbClr val="00B050"/>
            </a:solidFill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64603" y="1114489"/>
            <a:ext cx="784760" cy="868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вал 2"/>
          <p:cNvSpPr/>
          <p:nvPr/>
        </p:nvSpPr>
        <p:spPr>
          <a:xfrm>
            <a:off x="457138" y="1381986"/>
            <a:ext cx="1914811" cy="784222"/>
          </a:xfrm>
          <a:prstGeom prst="ellipse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rgbClr val="00B050"/>
            </a:solidFill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214282" y="548680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Назови число предметов на каждом рисунке: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331640" y="2597024"/>
            <a:ext cx="1266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четыре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235195" y="3162818"/>
            <a:ext cx="7752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Число три записывают знаком - 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цифрой 4.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5" name="Прямая соединительная линия 134"/>
          <p:cNvCxnSpPr>
            <a:stCxn id="137" idx="0"/>
          </p:cNvCxnSpPr>
          <p:nvPr/>
        </p:nvCxnSpPr>
        <p:spPr>
          <a:xfrm flipH="1">
            <a:off x="4533266" y="3682939"/>
            <a:ext cx="3505" cy="2682617"/>
          </a:xfrm>
          <a:prstGeom prst="line">
            <a:avLst/>
          </a:prstGeom>
          <a:ln w="12700"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>
            <a:stCxn id="137" idx="1"/>
            <a:endCxn id="137" idx="3"/>
          </p:cNvCxnSpPr>
          <p:nvPr/>
        </p:nvCxnSpPr>
        <p:spPr>
          <a:xfrm>
            <a:off x="3195771" y="5024248"/>
            <a:ext cx="2682000" cy="0"/>
          </a:xfrm>
          <a:prstGeom prst="line">
            <a:avLst/>
          </a:prstGeom>
          <a:ln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Прямоугольник 136"/>
          <p:cNvSpPr/>
          <p:nvPr/>
        </p:nvSpPr>
        <p:spPr>
          <a:xfrm>
            <a:off x="3195771" y="3682939"/>
            <a:ext cx="2682000" cy="2682617"/>
          </a:xfrm>
          <a:prstGeom prst="rect">
            <a:avLst/>
          </a:prstGeom>
          <a:noFill/>
          <a:ln w="28575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32-конечная звезда 137"/>
          <p:cNvSpPr/>
          <p:nvPr/>
        </p:nvSpPr>
        <p:spPr>
          <a:xfrm>
            <a:off x="4806101" y="3586418"/>
            <a:ext cx="232832" cy="193041"/>
          </a:xfrm>
          <a:prstGeom prst="star32">
            <a:avLst>
              <a:gd name="adj" fmla="val 26255"/>
            </a:avLst>
          </a:prstGeom>
          <a:solidFill>
            <a:srgbClr val="FFFF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38" y="1164475"/>
            <a:ext cx="1047760" cy="384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81986"/>
            <a:ext cx="900386" cy="42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23923" y="1941404"/>
            <a:ext cx="948026" cy="449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45" y="1572500"/>
            <a:ext cx="904612" cy="430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1391" y="1071414"/>
            <a:ext cx="2215801" cy="1363046"/>
          </a:xfrm>
          <a:prstGeom prst="rect">
            <a:avLst/>
          </a:prstGeom>
          <a:noFill/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3282133" y="1071414"/>
            <a:ext cx="2215801" cy="1363046"/>
          </a:xfrm>
          <a:prstGeom prst="rect">
            <a:avLst/>
          </a:prstGeom>
          <a:noFill/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3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9812" flipH="1">
            <a:off x="7310846" y="1853215"/>
            <a:ext cx="1059637" cy="61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590" y="1809001"/>
            <a:ext cx="1059637" cy="61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3894">
            <a:off x="7160201" y="1278413"/>
            <a:ext cx="1059637" cy="61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93375"/>
            <a:ext cx="1059637" cy="61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7" name="Прямоугольник 86"/>
          <p:cNvSpPr/>
          <p:nvPr/>
        </p:nvSpPr>
        <p:spPr>
          <a:xfrm>
            <a:off x="6172623" y="1071414"/>
            <a:ext cx="2215801" cy="1363046"/>
          </a:xfrm>
          <a:prstGeom prst="rect">
            <a:avLst/>
          </a:prstGeom>
          <a:noFill/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59" y="1103646"/>
            <a:ext cx="784760" cy="868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362" y="1586226"/>
            <a:ext cx="784760" cy="868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53270">
            <a:off x="4533266" y="1630562"/>
            <a:ext cx="784760" cy="868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3452"/>
            <a:ext cx="6762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" name="TextBox 95"/>
          <p:cNvSpPr txBox="1"/>
          <p:nvPr/>
        </p:nvSpPr>
        <p:spPr>
          <a:xfrm>
            <a:off x="4427985" y="2597024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четыре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493452"/>
            <a:ext cx="6762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" name="TextBox 97"/>
          <p:cNvSpPr txBox="1"/>
          <p:nvPr/>
        </p:nvSpPr>
        <p:spPr>
          <a:xfrm>
            <a:off x="7202498" y="2597024"/>
            <a:ext cx="1209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четыре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981" y="2478704"/>
            <a:ext cx="6762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4395633" y="3682939"/>
            <a:ext cx="530013" cy="176228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390033" y="5445224"/>
            <a:ext cx="122537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5353039" y="4564081"/>
            <a:ext cx="524733" cy="18014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171431" y="153330"/>
            <a:ext cx="5840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24. Число четыре. Цифра 4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853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  <p:bldP spid="134" grpId="0"/>
      <p:bldP spid="138" grpId="0" animBg="1"/>
      <p:bldP spid="138" grpId="1" animBg="1"/>
      <p:bldP spid="96" grpId="0"/>
      <p:bldP spid="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Овал 36"/>
          <p:cNvSpPr/>
          <p:nvPr/>
        </p:nvSpPr>
        <p:spPr>
          <a:xfrm>
            <a:off x="992552" y="1967058"/>
            <a:ext cx="2060076" cy="92690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71432" y="4005064"/>
            <a:ext cx="8786842" cy="7143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TextBox 102"/>
          <p:cNvSpPr txBox="1"/>
          <p:nvPr/>
        </p:nvSpPr>
        <p:spPr>
          <a:xfrm>
            <a:off x="214282" y="653787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Помоги Кате назвать число вишен: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18576" y="1124103"/>
            <a:ext cx="4000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Сколько вишен было?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833393" y="1115452"/>
            <a:ext cx="3911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Сколько стало?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49036" y="3223333"/>
            <a:ext cx="665163" cy="676275"/>
          </a:xfrm>
          <a:prstGeom prst="rect">
            <a:avLst/>
          </a:prstGeom>
          <a:noFill/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5889601" y="3256781"/>
            <a:ext cx="665163" cy="676275"/>
          </a:xfrm>
          <a:prstGeom prst="rect">
            <a:avLst/>
          </a:prstGeom>
          <a:noFill/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14314" y="4521894"/>
            <a:ext cx="7375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задание можно выполнить интерактивно.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этого презентацию надо перевести в режим редактирования.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5248213" y="1951221"/>
            <a:ext cx="2060076" cy="92690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6227738" y="1805167"/>
            <a:ext cx="863472" cy="960951"/>
            <a:chOff x="5580112" y="1810057"/>
            <a:chExt cx="1549597" cy="1841509"/>
          </a:xfrm>
        </p:grpSpPr>
        <p:sp>
          <p:nvSpPr>
            <p:cNvPr id="32" name="10-конечная звезда 31"/>
            <p:cNvSpPr/>
            <p:nvPr/>
          </p:nvSpPr>
          <p:spPr>
            <a:xfrm>
              <a:off x="6757459" y="2860523"/>
              <a:ext cx="372250" cy="379912"/>
            </a:xfrm>
            <a:prstGeom prst="star10">
              <a:avLst>
                <a:gd name="adj" fmla="val 50000"/>
                <a:gd name="hf" fmla="val 105146"/>
              </a:avLst>
            </a:prstGeom>
            <a:gradFill flip="none" rotWithShape="1">
              <a:gsLst>
                <a:gs pos="0">
                  <a:srgbClr val="990000">
                    <a:shade val="30000"/>
                    <a:satMod val="115000"/>
                  </a:srgbClr>
                </a:gs>
                <a:gs pos="50000">
                  <a:srgbClr val="990000">
                    <a:shade val="67500"/>
                    <a:satMod val="115000"/>
                  </a:srgbClr>
                </a:gs>
                <a:gs pos="100000">
                  <a:srgbClr val="99000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3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2" y="1810057"/>
              <a:ext cx="1396279" cy="1841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822" y="1729464"/>
            <a:ext cx="1044744" cy="10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608" y="1772816"/>
            <a:ext cx="946741" cy="930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55" y="1777634"/>
            <a:ext cx="946741" cy="930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155515" y="1124103"/>
            <a:ext cx="0" cy="2592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71431" y="153330"/>
            <a:ext cx="5840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24. Число четыре. Цифра 4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847798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032941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96837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16149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20410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71432" y="4581128"/>
            <a:ext cx="8786842" cy="7143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TextBox 102"/>
          <p:cNvSpPr txBox="1"/>
          <p:nvPr/>
        </p:nvSpPr>
        <p:spPr>
          <a:xfrm>
            <a:off x="194332" y="646044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Помоги Кате назвать число вишен: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18576" y="1124103"/>
            <a:ext cx="4000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Сколько вишен было?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00043" y="2741298"/>
            <a:ext cx="2907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Сколько стало?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37" name="Овал 36"/>
          <p:cNvSpPr/>
          <p:nvPr/>
        </p:nvSpPr>
        <p:spPr>
          <a:xfrm>
            <a:off x="4456000" y="2029614"/>
            <a:ext cx="2740414" cy="123301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5657938" y="1814260"/>
            <a:ext cx="973327" cy="1201399"/>
            <a:chOff x="5580112" y="1810057"/>
            <a:chExt cx="1549597" cy="1841509"/>
          </a:xfrm>
        </p:grpSpPr>
        <p:sp>
          <p:nvSpPr>
            <p:cNvPr id="32" name="10-конечная звезда 31"/>
            <p:cNvSpPr/>
            <p:nvPr/>
          </p:nvSpPr>
          <p:spPr>
            <a:xfrm>
              <a:off x="6757459" y="2860523"/>
              <a:ext cx="372250" cy="379912"/>
            </a:xfrm>
            <a:prstGeom prst="star10">
              <a:avLst>
                <a:gd name="adj" fmla="val 50000"/>
                <a:gd name="hf" fmla="val 105146"/>
              </a:avLst>
            </a:prstGeom>
            <a:gradFill flip="none" rotWithShape="1">
              <a:gsLst>
                <a:gs pos="0">
                  <a:srgbClr val="990000">
                    <a:shade val="30000"/>
                    <a:satMod val="115000"/>
                  </a:srgbClr>
                </a:gs>
                <a:gs pos="50000">
                  <a:srgbClr val="990000">
                    <a:shade val="67500"/>
                    <a:satMod val="115000"/>
                  </a:srgbClr>
                </a:gs>
                <a:gs pos="100000">
                  <a:srgbClr val="99000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3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2" y="1810057"/>
              <a:ext cx="1396279" cy="1841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116" y="1801738"/>
            <a:ext cx="1259401" cy="1238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537" y="1777633"/>
            <a:ext cx="1259401" cy="1238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8684" flipH="1">
            <a:off x="6503771" y="2189313"/>
            <a:ext cx="1226042" cy="1116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171431" y="153330"/>
            <a:ext cx="5840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24. Число четыре. Цифра 4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096837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16149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704696" y="17275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782426" y="3284984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847798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032941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41"/>
          <p:cNvSpPr txBox="1"/>
          <p:nvPr/>
        </p:nvSpPr>
        <p:spPr>
          <a:xfrm>
            <a:off x="5984230" y="5357826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ПРОВЕРЬ!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04096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6 L -0.12223 -0.5833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11" y="-2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-0.03316 -0.35232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1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/>
      <p:bldP spid="43" grpId="0" animBg="1"/>
      <p:bldP spid="44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7168278" y="162880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2238" y="694984"/>
            <a:ext cx="8951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Как вагоны на рисунках Вовы и Лены разбить на группы? Какие 4 равенства можно записать к каждому рисунку?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95"/>
          <p:cNvGrpSpPr/>
          <p:nvPr/>
        </p:nvGrpSpPr>
        <p:grpSpPr>
          <a:xfrm>
            <a:off x="824253" y="2988891"/>
            <a:ext cx="1303400" cy="1052435"/>
            <a:chOff x="1928794" y="2143116"/>
            <a:chExt cx="1571636" cy="121444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95"/>
          <p:cNvGrpSpPr/>
          <p:nvPr/>
        </p:nvGrpSpPr>
        <p:grpSpPr>
          <a:xfrm>
            <a:off x="2656912" y="2638079"/>
            <a:ext cx="651700" cy="631461"/>
            <a:chOff x="1928794" y="2143116"/>
            <a:chExt cx="1571636" cy="1214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95"/>
          <p:cNvGrpSpPr/>
          <p:nvPr/>
        </p:nvGrpSpPr>
        <p:grpSpPr>
          <a:xfrm>
            <a:off x="1582594" y="4742949"/>
            <a:ext cx="651700" cy="631461"/>
            <a:chOff x="1928794" y="2143116"/>
            <a:chExt cx="1571636" cy="1214446"/>
          </a:xfrm>
          <a:solidFill>
            <a:srgbClr val="FFFF00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95"/>
          <p:cNvGrpSpPr/>
          <p:nvPr/>
        </p:nvGrpSpPr>
        <p:grpSpPr>
          <a:xfrm>
            <a:off x="2656912" y="3901001"/>
            <a:ext cx="651700" cy="631461"/>
            <a:chOff x="1928794" y="2143116"/>
            <a:chExt cx="1571636" cy="1214446"/>
          </a:xfrm>
          <a:solidFill>
            <a:srgbClr val="FFFF00"/>
          </a:solidFill>
        </p:grpSpPr>
        <p:sp>
          <p:nvSpPr>
            <p:cNvPr id="20" name="Прямоугольник 19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5596978" y="1711099"/>
            <a:ext cx="14622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+ 3 =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7224" y="1643051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размеру: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847798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032941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096837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16149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427984" y="1798068"/>
            <a:ext cx="0" cy="462029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48" name="TextBox 47"/>
          <p:cNvSpPr txBox="1"/>
          <p:nvPr/>
        </p:nvSpPr>
        <p:spPr>
          <a:xfrm>
            <a:off x="171431" y="153330"/>
            <a:ext cx="5840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24. Число четыре. Цифра 4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57158" y="162880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54870" y="4941030"/>
            <a:ext cx="45462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карточку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6 L 0.47621 -0.59375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02" y="-2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42" grpId="0" animBg="1"/>
      <p:bldP spid="28" grpId="0"/>
      <p:bldP spid="43" grpId="0" animBg="1"/>
      <p:bldP spid="44" grpId="0" animBg="1"/>
      <p:bldP spid="45" grpId="0" animBg="1"/>
      <p:bldP spid="46" grpId="0" animBg="1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7168278" y="162880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2238" y="694984"/>
            <a:ext cx="8951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Как вагоны на рисунках Вовы и Лены разбить на группы? Какие 4 равенства можно записать к каждому рисунку?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95"/>
          <p:cNvGrpSpPr/>
          <p:nvPr/>
        </p:nvGrpSpPr>
        <p:grpSpPr>
          <a:xfrm>
            <a:off x="824253" y="2988891"/>
            <a:ext cx="1303400" cy="1052435"/>
            <a:chOff x="1928794" y="2143116"/>
            <a:chExt cx="1571636" cy="121444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95"/>
          <p:cNvGrpSpPr/>
          <p:nvPr/>
        </p:nvGrpSpPr>
        <p:grpSpPr>
          <a:xfrm>
            <a:off x="2656912" y="2638079"/>
            <a:ext cx="651700" cy="631461"/>
            <a:chOff x="1928794" y="2143116"/>
            <a:chExt cx="1571636" cy="1214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95"/>
          <p:cNvGrpSpPr/>
          <p:nvPr/>
        </p:nvGrpSpPr>
        <p:grpSpPr>
          <a:xfrm>
            <a:off x="1582594" y="4742949"/>
            <a:ext cx="651700" cy="631461"/>
            <a:chOff x="1928794" y="2143116"/>
            <a:chExt cx="1571636" cy="1214446"/>
          </a:xfrm>
          <a:solidFill>
            <a:srgbClr val="FFFF00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95"/>
          <p:cNvGrpSpPr/>
          <p:nvPr/>
        </p:nvGrpSpPr>
        <p:grpSpPr>
          <a:xfrm>
            <a:off x="2656912" y="3901001"/>
            <a:ext cx="651700" cy="631461"/>
            <a:chOff x="1928794" y="2143116"/>
            <a:chExt cx="1571636" cy="1214446"/>
          </a:xfrm>
          <a:solidFill>
            <a:srgbClr val="FFFF00"/>
          </a:solidFill>
        </p:grpSpPr>
        <p:sp>
          <p:nvSpPr>
            <p:cNvPr id="20" name="Прямоугольник 19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5500694" y="1711099"/>
            <a:ext cx="1558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+ 3 =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500694" y="2714620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    =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215074" y="2643182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143768" y="2643182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7224" y="1643051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размеру: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847798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032941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96837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16149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4427984" y="1798068"/>
            <a:ext cx="0" cy="462029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171431" y="153330"/>
            <a:ext cx="5840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24. Число четыре. Цифра 4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57158" y="162880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454870" y="4941030"/>
            <a:ext cx="45462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карточку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883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6 L 0.65086 -0.4467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35" y="-2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6 L 0.47621 -0.4467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02" y="-2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30" grpId="0"/>
      <p:bldP spid="34" grpId="0" animBg="1"/>
      <p:bldP spid="36" grpId="0" animBg="1"/>
      <p:bldP spid="38" grpId="0" animBg="1"/>
      <p:bldP spid="40" grpId="0" animBg="1"/>
      <p:bldP spid="43" grpId="0" animBg="1"/>
      <p:bldP spid="44" grpId="0" animBg="1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7168278" y="162880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2238" y="694984"/>
            <a:ext cx="8951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Как вагоны на рисунках Вовы и Лены разбить на группы? Какие 4 равенства можно записать к каждому рисунку?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95"/>
          <p:cNvGrpSpPr/>
          <p:nvPr/>
        </p:nvGrpSpPr>
        <p:grpSpPr>
          <a:xfrm>
            <a:off x="824253" y="2988891"/>
            <a:ext cx="1303400" cy="1052435"/>
            <a:chOff x="1928794" y="2143116"/>
            <a:chExt cx="1571636" cy="121444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95"/>
          <p:cNvGrpSpPr/>
          <p:nvPr/>
        </p:nvGrpSpPr>
        <p:grpSpPr>
          <a:xfrm>
            <a:off x="2656912" y="2638079"/>
            <a:ext cx="651700" cy="631461"/>
            <a:chOff x="1928794" y="2143116"/>
            <a:chExt cx="1571636" cy="1214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95"/>
          <p:cNvGrpSpPr/>
          <p:nvPr/>
        </p:nvGrpSpPr>
        <p:grpSpPr>
          <a:xfrm>
            <a:off x="1582594" y="4742949"/>
            <a:ext cx="651700" cy="631461"/>
            <a:chOff x="1928794" y="2143116"/>
            <a:chExt cx="1571636" cy="1214446"/>
          </a:xfrm>
          <a:solidFill>
            <a:srgbClr val="FFFF00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95"/>
          <p:cNvGrpSpPr/>
          <p:nvPr/>
        </p:nvGrpSpPr>
        <p:grpSpPr>
          <a:xfrm>
            <a:off x="2656912" y="3901001"/>
            <a:ext cx="651700" cy="631461"/>
            <a:chOff x="1928794" y="2143116"/>
            <a:chExt cx="1571636" cy="1214446"/>
          </a:xfrm>
          <a:solidFill>
            <a:srgbClr val="FFFF00"/>
          </a:solidFill>
        </p:grpSpPr>
        <p:sp>
          <p:nvSpPr>
            <p:cNvPr id="20" name="Прямоугольник 19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5500694" y="1711099"/>
            <a:ext cx="1558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+ 3 =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500694" y="2714620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    =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572132" y="3714752"/>
            <a:ext cx="14494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– 1 =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143768" y="3643314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215074" y="2643182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143768" y="2643182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7224" y="1643051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размеру: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847798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032941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96837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16149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4427984" y="1798068"/>
            <a:ext cx="0" cy="462029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171431" y="153330"/>
            <a:ext cx="5840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24. Число четыре. Цифра 4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57158" y="162880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454870" y="4941030"/>
            <a:ext cx="45462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карточку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167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0.55747 -0.2997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65" y="-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32" grpId="0"/>
      <p:bldP spid="33" grpId="0" animBg="1"/>
      <p:bldP spid="38" grpId="0" animBg="1"/>
      <p:bldP spid="40" grpId="0" animBg="1"/>
      <p:bldP spid="43" grpId="0" animBg="1"/>
      <p:bldP spid="44" grpId="0" animBg="1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7168278" y="162880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2238" y="694984"/>
            <a:ext cx="8951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Как вагоны на рисунках Вовы и Лены разбить на группы? Какие 4 равенства можно записать к каждому рисунку?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95"/>
          <p:cNvGrpSpPr/>
          <p:nvPr/>
        </p:nvGrpSpPr>
        <p:grpSpPr>
          <a:xfrm>
            <a:off x="824253" y="2988891"/>
            <a:ext cx="1303400" cy="1052435"/>
            <a:chOff x="1928794" y="2143116"/>
            <a:chExt cx="1571636" cy="121444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95"/>
          <p:cNvGrpSpPr/>
          <p:nvPr/>
        </p:nvGrpSpPr>
        <p:grpSpPr>
          <a:xfrm>
            <a:off x="2656912" y="2638079"/>
            <a:ext cx="651700" cy="631461"/>
            <a:chOff x="1928794" y="2143116"/>
            <a:chExt cx="1571636" cy="1214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95"/>
          <p:cNvGrpSpPr/>
          <p:nvPr/>
        </p:nvGrpSpPr>
        <p:grpSpPr>
          <a:xfrm>
            <a:off x="1582594" y="4742949"/>
            <a:ext cx="651700" cy="631461"/>
            <a:chOff x="1928794" y="2143116"/>
            <a:chExt cx="1571636" cy="1214446"/>
          </a:xfrm>
          <a:solidFill>
            <a:srgbClr val="FFFF00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95"/>
          <p:cNvGrpSpPr/>
          <p:nvPr/>
        </p:nvGrpSpPr>
        <p:grpSpPr>
          <a:xfrm>
            <a:off x="2656912" y="3901001"/>
            <a:ext cx="651700" cy="631461"/>
            <a:chOff x="1928794" y="2143116"/>
            <a:chExt cx="1571636" cy="1214446"/>
          </a:xfrm>
          <a:solidFill>
            <a:srgbClr val="FFFF00"/>
          </a:solidFill>
        </p:grpSpPr>
        <p:sp>
          <p:nvSpPr>
            <p:cNvPr id="20" name="Прямоугольник 19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5572132" y="450057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500694" y="1711099"/>
            <a:ext cx="1558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+ 3 =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500694" y="2714620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+     =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072198" y="4500570"/>
            <a:ext cx="1585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- 3 =    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572132" y="3714752"/>
            <a:ext cx="14494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– 1 =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143768" y="3643314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215074" y="2643182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847798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143768" y="2643182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215206" y="450057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7224" y="1643051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размеру: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032941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96837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16149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4214810" y="1798068"/>
            <a:ext cx="0" cy="462029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46" name="TextBox 45"/>
          <p:cNvSpPr txBox="1"/>
          <p:nvPr/>
        </p:nvSpPr>
        <p:spPr>
          <a:xfrm>
            <a:off x="171431" y="153330"/>
            <a:ext cx="5840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24. Число четыре. Цифра 4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7158" y="162880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4282542" y="4941030"/>
            <a:ext cx="45462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</a:p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</a:t>
            </a:r>
            <a:r>
              <a:rPr lang="ru-RU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можно выполнять интерактивно.  Во время демонстрации навести курсор на  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нужную карточку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появления ладошки.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Кликнуть!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572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6 L 0.75312 -0.1738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56" y="-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6 L 0.29513 -0.1738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57" y="-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  <p:bldP spid="35" grpId="0" animBg="1"/>
      <p:bldP spid="37" grpId="0" animBg="1"/>
      <p:bldP spid="38" grpId="0" animBg="1"/>
      <p:bldP spid="40" grpId="0" animBg="1"/>
      <p:bldP spid="43" grpId="0" animBg="1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76550"/>
            <a:ext cx="8762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Как вагоны на рисунках Вовы и Лены разбить на группы? Какие 4 равенства можно записать к каждому рисунку?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95"/>
          <p:cNvGrpSpPr/>
          <p:nvPr/>
        </p:nvGrpSpPr>
        <p:grpSpPr>
          <a:xfrm>
            <a:off x="824253" y="2988891"/>
            <a:ext cx="1303400" cy="1052435"/>
            <a:chOff x="1928794" y="2143116"/>
            <a:chExt cx="1571636" cy="121444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" name="Группа 95"/>
          <p:cNvGrpSpPr/>
          <p:nvPr/>
        </p:nvGrpSpPr>
        <p:grpSpPr>
          <a:xfrm>
            <a:off x="2656912" y="2638079"/>
            <a:ext cx="651700" cy="631461"/>
            <a:chOff x="1928794" y="2143116"/>
            <a:chExt cx="1571636" cy="1214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95"/>
          <p:cNvGrpSpPr/>
          <p:nvPr/>
        </p:nvGrpSpPr>
        <p:grpSpPr>
          <a:xfrm>
            <a:off x="1582594" y="4742949"/>
            <a:ext cx="651700" cy="631461"/>
            <a:chOff x="1928794" y="2143116"/>
            <a:chExt cx="1571636" cy="1214446"/>
          </a:xfrm>
          <a:solidFill>
            <a:srgbClr val="FFFF00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" name="Группа 95"/>
          <p:cNvGrpSpPr/>
          <p:nvPr/>
        </p:nvGrpSpPr>
        <p:grpSpPr>
          <a:xfrm>
            <a:off x="2656912" y="3901001"/>
            <a:ext cx="651700" cy="631461"/>
            <a:chOff x="1928794" y="2143116"/>
            <a:chExt cx="1571636" cy="1214446"/>
          </a:xfrm>
          <a:solidFill>
            <a:srgbClr val="FFFF00"/>
          </a:solidFill>
        </p:grpSpPr>
        <p:sp>
          <p:nvSpPr>
            <p:cNvPr id="20" name="Прямоугольник 19"/>
            <p:cNvSpPr/>
            <p:nvPr/>
          </p:nvSpPr>
          <p:spPr>
            <a:xfrm>
              <a:off x="1928794" y="2143116"/>
              <a:ext cx="1571636" cy="857256"/>
            </a:xfrm>
            <a:prstGeom prst="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207167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86050" y="3000372"/>
              <a:ext cx="428628" cy="357190"/>
            </a:xfrm>
            <a:prstGeom prst="ellipse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57158" y="162880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7224" y="1643051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 цвету:</a:t>
            </a:r>
            <a:endParaRPr lang="ru-RU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Группа 39"/>
          <p:cNvGrpSpPr/>
          <p:nvPr/>
        </p:nvGrpSpPr>
        <p:grpSpPr>
          <a:xfrm>
            <a:off x="5429256" y="1714488"/>
            <a:ext cx="2357454" cy="3575290"/>
            <a:chOff x="5429256" y="1714488"/>
            <a:chExt cx="2357454" cy="3575290"/>
          </a:xfrm>
        </p:grpSpPr>
        <p:grpSp>
          <p:nvGrpSpPr>
            <p:cNvPr id="11" name="Группа 37"/>
            <p:cNvGrpSpPr/>
            <p:nvPr/>
          </p:nvGrpSpPr>
          <p:grpSpPr>
            <a:xfrm>
              <a:off x="5429256" y="1714488"/>
              <a:ext cx="2357454" cy="3575290"/>
              <a:chOff x="5357818" y="1643050"/>
              <a:chExt cx="2357454" cy="3575290"/>
            </a:xfrm>
          </p:grpSpPr>
          <p:sp>
            <p:nvSpPr>
              <p:cNvPr id="27" name="Прямоугольник 26"/>
              <p:cNvSpPr/>
              <p:nvPr/>
            </p:nvSpPr>
            <p:spPr>
              <a:xfrm>
                <a:off x="5357818" y="4500570"/>
                <a:ext cx="500066" cy="7143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6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5517629" y="1711099"/>
                <a:ext cx="162095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ru-RU" sz="3600" dirty="0" smtClean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2 + 2 =</a:t>
                </a:r>
                <a:endParaRPr lang="ru-RU" sz="36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5978064" y="2714620"/>
                <a:ext cx="123623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3600" dirty="0" smtClean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+ 2 =</a:t>
                </a:r>
                <a:endParaRPr lang="ru-RU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5382328" y="4572009"/>
                <a:ext cx="221457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dirty="0" smtClean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   –      =    </a:t>
                </a:r>
                <a:endParaRPr lang="ru-RU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5572132" y="3714752"/>
                <a:ext cx="160813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3600" dirty="0" smtClean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4 – 2 =</a:t>
                </a:r>
                <a:endParaRPr lang="ru-RU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7143768" y="3643314"/>
                <a:ext cx="500066" cy="7143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6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5500694" y="2643182"/>
                <a:ext cx="500066" cy="7143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6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7143768" y="1643050"/>
                <a:ext cx="500066" cy="7143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6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7143768" y="2643182"/>
                <a:ext cx="500066" cy="7143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6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7215206" y="4500570"/>
                <a:ext cx="500066" cy="7143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6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8" name="Прямоугольник 37"/>
            <p:cNvSpPr/>
            <p:nvPr/>
          </p:nvSpPr>
          <p:spPr>
            <a:xfrm>
              <a:off x="6286512" y="4572008"/>
              <a:ext cx="500066" cy="7143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2" name="Прямоугольник 41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  <p:sp>
        <p:nvSpPr>
          <p:cNvPr id="43" name="TextBox 42"/>
          <p:cNvSpPr txBox="1"/>
          <p:nvPr/>
        </p:nvSpPr>
        <p:spPr>
          <a:xfrm>
            <a:off x="171431" y="153330"/>
            <a:ext cx="5840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24. Число четыре. Цифра 4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3857620" y="1798068"/>
            <a:ext cx="0" cy="462029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2847798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032941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96837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16149" y="570397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847798" y="570376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032941" y="570376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096837" y="570376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316149" y="570376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840429" y="570889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025572" y="570889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089468" y="570889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308780" y="570889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840429" y="570868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025572" y="570868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089468" y="570868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308780" y="5708680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847798" y="5661466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032941" y="5661466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096837" y="5661466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16149" y="5661466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2847798" y="566124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2032941" y="566124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096837" y="566124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16149" y="5661248"/>
            <a:ext cx="500066" cy="7143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3928002" y="5143673"/>
            <a:ext cx="5215998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Внимание!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задание можно выполнить интерактивно.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этого презентацию надо перевести в режим редактирования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071670" y="2357431"/>
            <a:ext cx="4357718" cy="120032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7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Спасибо!</a:t>
            </a:r>
            <a:endParaRPr lang="ru-RU" sz="7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08000" y="142852"/>
            <a:ext cx="1693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i="1" dirty="0"/>
          </a:p>
        </p:txBody>
      </p:sp>
    </p:spTree>
    <p:extLst>
      <p:ext uri="{BB962C8B-B14F-4D97-AF65-F5344CB8AC3E}">
        <p14:creationId xmlns="" xmlns:p14="http://schemas.microsoft.com/office/powerpoint/2010/main" val="273016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нна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851</TotalTime>
  <Words>701</Words>
  <Application>Microsoft Office PowerPoint</Application>
  <PresentationFormat>Экран (4:3)</PresentationFormat>
  <Paragraphs>165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Официальная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Анна</cp:lastModifiedBy>
  <cp:revision>64</cp:revision>
  <dcterms:created xsi:type="dcterms:W3CDTF">2010-10-25T12:52:52Z</dcterms:created>
  <dcterms:modified xsi:type="dcterms:W3CDTF">2012-10-11T19:49:52Z</dcterms:modified>
</cp:coreProperties>
</file>