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23FD3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4FA21-987A-42C9-8B1D-C54CB3F2E3D8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FA84F-6AAA-487B-A706-5215661528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Прямоугольный параллелепипед. Куб.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Новикова Ольга Геннадиевна. Учитель математики ГОУ СОШ № 531 г. </a:t>
            </a:r>
            <a:r>
              <a:rPr lang="ru-RU" smtClean="0"/>
              <a:t>Москвы</a:t>
            </a:r>
            <a:endParaRPr lang="ru-RU" dirty="0"/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/>
          <p:cNvSpPr/>
          <p:nvPr/>
        </p:nvSpPr>
        <p:spPr>
          <a:xfrm>
            <a:off x="2143108" y="2571744"/>
            <a:ext cx="1216152" cy="1216152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Куб 4"/>
          <p:cNvSpPr/>
          <p:nvPr/>
        </p:nvSpPr>
        <p:spPr>
          <a:xfrm>
            <a:off x="4643438" y="1643050"/>
            <a:ext cx="3716482" cy="2930664"/>
          </a:xfrm>
          <a:prstGeom prst="cube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Куб 5"/>
          <p:cNvSpPr/>
          <p:nvPr/>
        </p:nvSpPr>
        <p:spPr>
          <a:xfrm>
            <a:off x="3357554" y="5000636"/>
            <a:ext cx="3502168" cy="1216152"/>
          </a:xfrm>
          <a:prstGeom prst="cub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000232" y="3929066"/>
            <a:ext cx="7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928926" y="3857628"/>
            <a:ext cx="524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428992" y="350043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428860" y="328612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000232" y="2857496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А1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928926" y="2786058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В1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428992" y="235743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С1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285984" y="235743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D1</a:t>
            </a:r>
            <a:endParaRPr lang="ru-RU" dirty="0"/>
          </a:p>
        </p:txBody>
      </p:sp>
      <p:cxnSp>
        <p:nvCxnSpPr>
          <p:cNvPr id="16" name="Прямая соединительная линия 15"/>
          <p:cNvCxnSpPr>
            <a:endCxn id="10" idx="1"/>
          </p:cNvCxnSpPr>
          <p:nvPr/>
        </p:nvCxnSpPr>
        <p:spPr>
          <a:xfrm flipV="1">
            <a:off x="2071670" y="3470790"/>
            <a:ext cx="357190" cy="31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10" idx="1"/>
          </p:cNvCxnSpPr>
          <p:nvPr/>
        </p:nvCxnSpPr>
        <p:spPr>
          <a:xfrm rot="10800000" flipH="1" flipV="1">
            <a:off x="2428860" y="3470790"/>
            <a:ext cx="928694" cy="31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endCxn id="10" idx="1"/>
          </p:cNvCxnSpPr>
          <p:nvPr/>
        </p:nvCxnSpPr>
        <p:spPr>
          <a:xfrm rot="5400000">
            <a:off x="2015056" y="3056986"/>
            <a:ext cx="827608" cy="15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Прямоугольный параллелепипед, куб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уб 2"/>
          <p:cNvSpPr/>
          <p:nvPr/>
        </p:nvSpPr>
        <p:spPr>
          <a:xfrm>
            <a:off x="3143240" y="857232"/>
            <a:ext cx="4929222" cy="5002366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86116" y="500063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Х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 rot="10592389" flipH="1" flipV="1">
            <a:off x="6903735" y="5369968"/>
            <a:ext cx="382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001024" y="464344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29124" y="378619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214678" y="1785926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Х1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357686" y="500042"/>
            <a:ext cx="42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У1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 flipH="1">
            <a:off x="7000892" y="200024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К1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8001024" y="50004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А1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2536017" y="2678901"/>
            <a:ext cx="371477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3143240" y="4572008"/>
            <a:ext cx="1285884" cy="12858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429124" y="4572008"/>
            <a:ext cx="357190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865200" y="176161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К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00034" y="107154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928662" y="928670"/>
            <a:ext cx="24897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Х,Х1 – вершины (8)</a:t>
            </a:r>
          </a:p>
          <a:p>
            <a:r>
              <a:rPr lang="ru-RU" b="1" dirty="0" smtClean="0">
                <a:latin typeface="Monotype Corsiva" pitchFamily="66" charset="0"/>
              </a:rPr>
              <a:t>ХК,КК1- рёбра (12)</a:t>
            </a:r>
          </a:p>
          <a:p>
            <a:r>
              <a:rPr lang="ru-RU" b="1" dirty="0" smtClean="0">
                <a:latin typeface="Monotype Corsiva" pitchFamily="66" charset="0"/>
              </a:rPr>
              <a:t>ХХ1К1К, ХХ1У1-грани (6)</a:t>
            </a:r>
          </a:p>
          <a:p>
            <a:endParaRPr lang="ru-RU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уб 1"/>
          <p:cNvSpPr/>
          <p:nvPr/>
        </p:nvSpPr>
        <p:spPr>
          <a:xfrm>
            <a:off x="3000364" y="857232"/>
            <a:ext cx="5500726" cy="2716350"/>
          </a:xfrm>
          <a:prstGeom prst="cube">
            <a:avLst/>
          </a:prstGeom>
          <a:solidFill>
            <a:srgbClr val="FFFF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214942" y="3786190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358214" y="335756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715404" y="1857364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3857628"/>
            <a:ext cx="4000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V= </a:t>
            </a:r>
            <a:r>
              <a:rPr lang="en-US" sz="6000" dirty="0" err="1" smtClean="0">
                <a:latin typeface="Monotype Corsiva" pitchFamily="66" charset="0"/>
              </a:rPr>
              <a:t>abc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5500702"/>
            <a:ext cx="47420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S= 2ab+2bc+2ac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24" y="4643446"/>
            <a:ext cx="37561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L=4a+4b+4c</a:t>
            </a:r>
            <a:endParaRPr lang="ru-RU" sz="60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уб 1"/>
          <p:cNvSpPr/>
          <p:nvPr/>
        </p:nvSpPr>
        <p:spPr>
          <a:xfrm>
            <a:off x="2357422" y="1500174"/>
            <a:ext cx="3716482" cy="3573606"/>
          </a:xfrm>
          <a:prstGeom prst="cube">
            <a:avLst/>
          </a:prstGeom>
          <a:solidFill>
            <a:srgbClr val="FFFF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857620" y="5429264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929322" y="4714884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357950" y="2857496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1071546"/>
            <a:ext cx="203132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V=a³</a:t>
            </a:r>
          </a:p>
          <a:p>
            <a:r>
              <a:rPr lang="en-US" sz="6000" dirty="0" smtClean="0">
                <a:latin typeface="Monotype Corsiva" pitchFamily="66" charset="0"/>
              </a:rPr>
              <a:t>S=6a²</a:t>
            </a:r>
          </a:p>
          <a:p>
            <a:r>
              <a:rPr lang="en-US" sz="6000" dirty="0" smtClean="0">
                <a:latin typeface="Monotype Corsiva" pitchFamily="66" charset="0"/>
              </a:rPr>
              <a:t>L=12a</a:t>
            </a:r>
            <a:endParaRPr lang="ru-RU" sz="60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уб 1"/>
          <p:cNvSpPr/>
          <p:nvPr/>
        </p:nvSpPr>
        <p:spPr>
          <a:xfrm>
            <a:off x="1214414" y="1643050"/>
            <a:ext cx="1216152" cy="1216152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Куб 2"/>
          <p:cNvSpPr/>
          <p:nvPr/>
        </p:nvSpPr>
        <p:spPr>
          <a:xfrm>
            <a:off x="5715008" y="428604"/>
            <a:ext cx="1216152" cy="2930664"/>
          </a:xfrm>
          <a:prstGeom prst="cub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Куб 3"/>
          <p:cNvSpPr/>
          <p:nvPr/>
        </p:nvSpPr>
        <p:spPr>
          <a:xfrm>
            <a:off x="2000232" y="4357694"/>
            <a:ext cx="4643470" cy="1216152"/>
          </a:xfrm>
          <a:prstGeom prst="cub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214414" y="2714620"/>
            <a:ext cx="951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7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57884" y="3286124"/>
            <a:ext cx="665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5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3702" y="2714620"/>
            <a:ext cx="7372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3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6578" y="1428736"/>
            <a:ext cx="5229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7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43174" y="5643578"/>
            <a:ext cx="2184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10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00166" y="4714884"/>
            <a:ext cx="5996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6000" dirty="0" smtClean="0">
                <a:solidFill>
                  <a:prstClr val="black"/>
                </a:solidFill>
                <a:latin typeface="Monotype Corsiva" pitchFamily="66" charset="0"/>
              </a:rPr>
              <a:t>3</a:t>
            </a:r>
            <a:endParaRPr lang="ru-RU" sz="6000" dirty="0">
              <a:solidFill>
                <a:prstClr val="black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2" y="5072074"/>
            <a:ext cx="7372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2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0430" y="357166"/>
            <a:ext cx="968535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V</a:t>
            </a:r>
            <a:r>
              <a:rPr lang="ru-RU" sz="6000" dirty="0" smtClean="0">
                <a:latin typeface="Monotype Corsiva" pitchFamily="66" charset="0"/>
              </a:rPr>
              <a:t>?</a:t>
            </a:r>
          </a:p>
          <a:p>
            <a:r>
              <a:rPr lang="en-US" sz="6000" dirty="0" smtClean="0">
                <a:latin typeface="Monotype Corsiva" pitchFamily="66" charset="0"/>
              </a:rPr>
              <a:t>S</a:t>
            </a:r>
            <a:r>
              <a:rPr lang="ru-RU" sz="6000" dirty="0" smtClean="0">
                <a:latin typeface="Monotype Corsiva" pitchFamily="66" charset="0"/>
              </a:rPr>
              <a:t>?</a:t>
            </a:r>
          </a:p>
          <a:p>
            <a:r>
              <a:rPr lang="en-US" sz="6000" dirty="0" smtClean="0">
                <a:latin typeface="Monotype Corsiva" pitchFamily="66" charset="0"/>
              </a:rPr>
              <a:t>L</a:t>
            </a:r>
            <a:r>
              <a:rPr lang="ru-RU" sz="6000" dirty="0" smtClean="0">
                <a:latin typeface="Monotype Corsiva" pitchFamily="66" charset="0"/>
              </a:rPr>
              <a:t>?</a:t>
            </a:r>
          </a:p>
          <a:p>
            <a:endParaRPr lang="ru-RU" sz="60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уб 1"/>
          <p:cNvSpPr/>
          <p:nvPr/>
        </p:nvSpPr>
        <p:spPr>
          <a:xfrm>
            <a:off x="2357422" y="1214422"/>
            <a:ext cx="2857520" cy="1928826"/>
          </a:xfrm>
          <a:prstGeom prst="cub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215074" y="2285992"/>
            <a:ext cx="24368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Monotype Corsiva" pitchFamily="66" charset="0"/>
              </a:rPr>
              <a:t>V=90</a:t>
            </a:r>
            <a:r>
              <a:rPr lang="ru-RU" sz="6000" dirty="0" smtClean="0">
                <a:latin typeface="Monotype Corsiva" pitchFamily="66" charset="0"/>
              </a:rPr>
              <a:t>м³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1954514" y="1714488"/>
            <a:ext cx="45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atin typeface="Monotype Corsiva" pitchFamily="66" charset="0"/>
              </a:rPr>
              <a:t>3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4876" y="2428868"/>
            <a:ext cx="951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atin typeface="Monotype Corsiva" pitchFamily="66" charset="0"/>
              </a:rPr>
              <a:t>5</a:t>
            </a:r>
            <a:endParaRPr lang="ru-RU" sz="6000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5918" y="4857760"/>
            <a:ext cx="68932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latin typeface="Monotype Corsiva" pitchFamily="66" charset="0"/>
              </a:rPr>
              <a:t>Найдите площадь стен</a:t>
            </a:r>
            <a:endParaRPr lang="ru-RU" sz="60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уб 1"/>
          <p:cNvSpPr/>
          <p:nvPr/>
        </p:nvSpPr>
        <p:spPr>
          <a:xfrm>
            <a:off x="1428728" y="142852"/>
            <a:ext cx="1216152" cy="2502036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357555" y="1500174"/>
            <a:ext cx="557216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atin typeface="Monotype Corsiva" pitchFamily="66" charset="0"/>
              </a:rPr>
              <a:t>Найдите </a:t>
            </a:r>
            <a:r>
              <a:rPr lang="en-US" sz="6000" dirty="0" smtClean="0">
                <a:latin typeface="Monotype Corsiva" pitchFamily="66" charset="0"/>
              </a:rPr>
              <a:t>S</a:t>
            </a:r>
            <a:r>
              <a:rPr lang="ru-RU" sz="6000" dirty="0" smtClean="0">
                <a:latin typeface="Monotype Corsiva" pitchFamily="66" charset="0"/>
              </a:rPr>
              <a:t> полной</a:t>
            </a:r>
          </a:p>
          <a:p>
            <a:r>
              <a:rPr lang="ru-RU" sz="6000" dirty="0" smtClean="0">
                <a:latin typeface="Monotype Corsiva" pitchFamily="66" charset="0"/>
              </a:rPr>
              <a:t>поверхности, если</a:t>
            </a:r>
          </a:p>
          <a:p>
            <a:r>
              <a:rPr lang="ru-RU" sz="6000" dirty="0" smtClean="0">
                <a:latin typeface="Monotype Corsiva" pitchFamily="66" charset="0"/>
              </a:rPr>
              <a:t>нижняя грань – квадрат со стороной 7см, а высота 10 см.</a:t>
            </a:r>
          </a:p>
          <a:p>
            <a:endParaRPr lang="ru-RU" sz="60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 rot="5400000">
            <a:off x="4500574" y="7143740"/>
            <a:ext cx="5714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28596" y="642918"/>
            <a:ext cx="8275022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Monotype Corsiva" pitchFamily="66" charset="0"/>
              </a:rPr>
              <a:t>1 вариант</a:t>
            </a:r>
          </a:p>
          <a:p>
            <a:r>
              <a:rPr lang="ru-RU" sz="2000" b="1" dirty="0" smtClean="0">
                <a:latin typeface="Monotype Corsiva" pitchFamily="66" charset="0"/>
              </a:rPr>
              <a:t>1.Найдите объём куба с ребром 7дм.</a:t>
            </a:r>
          </a:p>
          <a:p>
            <a:r>
              <a:rPr lang="ru-RU" sz="2000" b="1" dirty="0" smtClean="0">
                <a:latin typeface="Monotype Corsiva" pitchFamily="66" charset="0"/>
              </a:rPr>
              <a:t>2.Найдите объём прямоугольного параллелепипеда, если длина 4см,</a:t>
            </a:r>
          </a:p>
          <a:p>
            <a:r>
              <a:rPr lang="ru-RU" sz="2000" b="1" dirty="0" smtClean="0">
                <a:latin typeface="Monotype Corsiva" pitchFamily="66" charset="0"/>
              </a:rPr>
              <a:t>ширина 2см, высота 3см.</a:t>
            </a:r>
          </a:p>
          <a:p>
            <a:r>
              <a:rPr lang="ru-RU" sz="2000" b="1" dirty="0" smtClean="0">
                <a:latin typeface="Monotype Corsiva" pitchFamily="66" charset="0"/>
              </a:rPr>
              <a:t>3.Объём спортивного зала 320 м³, высота 4м,длина 10м. Найдите площадь стен.</a:t>
            </a:r>
          </a:p>
          <a:p>
            <a:endParaRPr lang="ru-RU" sz="2000" b="1" dirty="0" smtClean="0">
              <a:latin typeface="Monotype Corsiva" pitchFamily="66" charset="0"/>
            </a:endParaRPr>
          </a:p>
          <a:p>
            <a:endParaRPr lang="ru-RU" sz="2000" b="1" dirty="0" smtClean="0">
              <a:latin typeface="Monotype Corsiva" pitchFamily="66" charset="0"/>
            </a:endParaRPr>
          </a:p>
          <a:p>
            <a:endParaRPr lang="ru-RU" sz="2000" b="1" dirty="0" smtClean="0">
              <a:latin typeface="Monotype Corsiva" pitchFamily="66" charset="0"/>
            </a:endParaRPr>
          </a:p>
          <a:p>
            <a:endParaRPr lang="ru-RU" sz="2000" b="1" dirty="0" smtClean="0">
              <a:latin typeface="Monotype Corsiva" pitchFamily="66" charset="0"/>
            </a:endParaRPr>
          </a:p>
          <a:p>
            <a:r>
              <a:rPr lang="ru-RU" sz="2000" b="1" dirty="0" smtClean="0">
                <a:latin typeface="Monotype Corsiva" pitchFamily="66" charset="0"/>
              </a:rPr>
              <a:t>2 вариант</a:t>
            </a:r>
          </a:p>
          <a:p>
            <a:r>
              <a:rPr lang="ru-RU" sz="2000" b="1" dirty="0" smtClean="0">
                <a:latin typeface="Monotype Corsiva" pitchFamily="66" charset="0"/>
              </a:rPr>
              <a:t>1.Найдите объём куба с ребром 6см.</a:t>
            </a:r>
          </a:p>
          <a:p>
            <a:r>
              <a:rPr lang="ru-RU" sz="2000" b="1" dirty="0" smtClean="0">
                <a:latin typeface="Monotype Corsiva" pitchFamily="66" charset="0"/>
              </a:rPr>
              <a:t>2.Найдите объём прямоугольного параллелепипеда, если длина 5см, ширина2см,</a:t>
            </a:r>
          </a:p>
          <a:p>
            <a:r>
              <a:rPr lang="ru-RU" sz="2000" b="1" dirty="0" smtClean="0">
                <a:latin typeface="Monotype Corsiva" pitchFamily="66" charset="0"/>
              </a:rPr>
              <a:t>высота 3см.</a:t>
            </a:r>
          </a:p>
          <a:p>
            <a:r>
              <a:rPr lang="ru-RU" sz="2000" b="1" dirty="0" smtClean="0">
                <a:latin typeface="Monotype Corsiva" pitchFamily="66" charset="0"/>
              </a:rPr>
              <a:t>3.Объём комнаты 105м³, высота комнаты 3м, ширина 5м. Найдите площадь стен.</a:t>
            </a:r>
          </a:p>
          <a:p>
            <a:endParaRPr lang="ru-RU" sz="20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188</Words>
  <Application>Microsoft Office PowerPoint</Application>
  <PresentationFormat>Экран (4:3)</PresentationFormat>
  <Paragraphs>67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Прямоугольный параллелепипед. Куб.</vt:lpstr>
      <vt:lpstr>Прямоугольный параллелепипед, куб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Новикова</dc:creator>
  <cp:lastModifiedBy>Николай</cp:lastModifiedBy>
  <cp:revision>16</cp:revision>
  <dcterms:created xsi:type="dcterms:W3CDTF">2007-12-02T07:27:07Z</dcterms:created>
  <dcterms:modified xsi:type="dcterms:W3CDTF">2013-04-02T12:02:11Z</dcterms:modified>
</cp:coreProperties>
</file>