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70" r:id="rId3"/>
    <p:sldId id="289" r:id="rId4"/>
    <p:sldId id="257" r:id="rId5"/>
    <p:sldId id="258" r:id="rId6"/>
    <p:sldId id="259" r:id="rId7"/>
    <p:sldId id="260" r:id="rId8"/>
    <p:sldId id="261" r:id="rId9"/>
    <p:sldId id="262" r:id="rId10"/>
    <p:sldId id="295" r:id="rId11"/>
    <p:sldId id="263" r:id="rId12"/>
    <p:sldId id="264" r:id="rId13"/>
    <p:sldId id="290" r:id="rId14"/>
    <p:sldId id="265" r:id="rId15"/>
    <p:sldId id="288" r:id="rId16"/>
    <p:sldId id="296" r:id="rId17"/>
    <p:sldId id="266" r:id="rId18"/>
    <p:sldId id="267" r:id="rId19"/>
    <p:sldId id="268" r:id="rId20"/>
    <p:sldId id="269" r:id="rId21"/>
    <p:sldId id="271" r:id="rId22"/>
    <p:sldId id="280" r:id="rId23"/>
    <p:sldId id="272" r:id="rId24"/>
    <p:sldId id="273" r:id="rId25"/>
    <p:sldId id="275" r:id="rId26"/>
    <p:sldId id="277" r:id="rId27"/>
    <p:sldId id="278" r:id="rId28"/>
    <p:sldId id="291" r:id="rId29"/>
    <p:sldId id="281" r:id="rId30"/>
    <p:sldId id="292" r:id="rId31"/>
    <p:sldId id="282" r:id="rId32"/>
    <p:sldId id="294" r:id="rId33"/>
    <p:sldId id="293" r:id="rId34"/>
    <p:sldId id="283" r:id="rId35"/>
    <p:sldId id="284" r:id="rId36"/>
    <p:sldId id="285" r:id="rId37"/>
    <p:sldId id="286" r:id="rId38"/>
    <p:sldId id="287" r:id="rId39"/>
    <p:sldId id="297" r:id="rId40"/>
    <p:sldId id="298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accent6">
                <a:lumMod val="75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solidFill>
                  <a:schemeClr val="accent6">
                    <a:lumMod val="50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dirty="0" smtClean="0"/>
              <a:t>Образец подзаголовка</a:t>
            </a:r>
            <a:endParaRPr kumimoji="0" lang="en-US" dirty="0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90576266-F9F6-473D-8BB9-9043D2AAF62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ru-RU" dirty="0" smtClean="0"/>
              <a:t>Образец текста</a:t>
            </a:r>
          </a:p>
          <a:p>
            <a:pPr lvl="1" eaLnBrk="1" latinLnBrk="0" hangingPunct="1"/>
            <a:r>
              <a:rPr lang="ru-RU" dirty="0" smtClean="0"/>
              <a:t>Второй уровень</a:t>
            </a:r>
          </a:p>
          <a:p>
            <a:pPr lvl="2" eaLnBrk="1" latinLnBrk="0" hangingPunct="1"/>
            <a:r>
              <a:rPr lang="ru-RU" dirty="0" smtClean="0"/>
              <a:t>Третий уровень</a:t>
            </a:r>
          </a:p>
          <a:p>
            <a:pPr lvl="3" eaLnBrk="1" latinLnBrk="0" hangingPunct="1"/>
            <a:r>
              <a:rPr lang="ru-RU" dirty="0" smtClean="0"/>
              <a:t>Четвертый уровень</a:t>
            </a:r>
          </a:p>
          <a:p>
            <a:pPr lvl="4" eaLnBrk="1" latinLnBrk="0" hangingPunct="1"/>
            <a:r>
              <a:rPr lang="ru-RU" dirty="0" smtClean="0"/>
              <a:t>Пятый уровень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A8505A0-037A-4E7B-8FD0-85C57844C5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8D00EA64-E387-4D98-B76F-185346FB953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pPr>
              <a:defRPr/>
            </a:pPr>
            <a:fld id="{A23CB0AC-BBE2-443F-A2D7-BF8E821200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pPr>
              <a:defRPr/>
            </a:pPr>
            <a:fld id="{69B9412D-A69B-4E64-AA1A-880F0033D39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4EB7781-6E70-4D7C-801F-64D328F6D2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599BDF-FE88-4641-9E62-74DEF4E7E15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0283AFF0-6120-400F-B3B9-F6A329D151B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EAD7607A-3DC5-4BC1-A7AC-DB94DCACD5B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6A07EDE-E7FC-459E-9789-A4BCA4001F1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D3A0395-A033-4AA1-A6AC-20C19A548E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E4BA6-A44C-41CB-8CF6-9A612C257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400" y="1600200"/>
            <a:ext cx="77724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4CCFD-10D8-472B-B9BF-24F4FB9FEC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tile tx="0" ty="0" sx="50000" sy="50000" flip="none" algn="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333154" y="292608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accent6">
              <a:lumMod val="40000"/>
              <a:lumOff val="6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F657F00B-5A43-46E0-9130-54A412520A1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dirty="0" smtClean="0"/>
              <a:t>Образец текста</a:t>
            </a:r>
          </a:p>
          <a:p>
            <a:pPr lvl="1" eaLnBrk="1" latinLnBrk="0" hangingPunct="1"/>
            <a:r>
              <a:rPr kumimoji="0" lang="ru-RU" dirty="0" smtClean="0"/>
              <a:t>Второй уровень</a:t>
            </a:r>
          </a:p>
          <a:p>
            <a:pPr lvl="2" eaLnBrk="1" latinLnBrk="0" hangingPunct="1"/>
            <a:r>
              <a:rPr kumimoji="0" lang="ru-RU" dirty="0" smtClean="0"/>
              <a:t>Третий уровень</a:t>
            </a:r>
          </a:p>
          <a:p>
            <a:pPr lvl="3" eaLnBrk="1" latinLnBrk="0" hangingPunct="1"/>
            <a:r>
              <a:rPr kumimoji="0" lang="ru-RU" dirty="0" smtClean="0"/>
              <a:t>Четвертый уровень</a:t>
            </a:r>
          </a:p>
          <a:p>
            <a:pPr lvl="4" eaLnBrk="1" latinLnBrk="0" hangingPunct="1"/>
            <a:r>
              <a:rPr kumimoji="0" lang="ru-RU" dirty="0" smtClean="0"/>
              <a:t>Пятый уровень</a:t>
            </a:r>
            <a:endParaRPr kumimoji="0"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Углехимическое сырьё</a:t>
            </a:r>
            <a:r>
              <a:rPr lang="ru-RU" smtClean="0"/>
              <a:t>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 нему относят: торф, бурые угли, антрацит, горючие сланцы – ископаемые твердые топлива.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Экономическая справка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ru-RU" dirty="0" smtClean="0"/>
              <a:t>По данным угледобывающих и перерабатывающих предприятий в I полугодии 2006 года в Российской Федерации добыто 152 636,5 тыс. т угля. В сравнении с соответствующим периодом 2005 года добыча возросла на 8 229,3 тыс. т (рост 5,7%), при одновременном росте добычи угля как открытым, так и подземном способом (4,5% и 8,0% соответственно).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27384"/>
            <a:ext cx="7772400" cy="1143000"/>
          </a:xfrm>
        </p:spPr>
        <p:txBody>
          <a:bodyPr/>
          <a:lstStyle/>
          <a:p>
            <a:r>
              <a:rPr lang="ru-RU" dirty="0" smtClean="0"/>
              <a:t>Уголь мира</a:t>
            </a:r>
            <a:endParaRPr lang="ru-RU" dirty="0"/>
          </a:p>
        </p:txBody>
      </p:sp>
      <p:pic>
        <p:nvPicPr>
          <p:cNvPr id="4" name="Содержимое 3" descr="coal_ma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980728"/>
            <a:ext cx="8964488" cy="5825356"/>
          </a:xfrm>
        </p:spPr>
      </p:pic>
      <p:sp>
        <p:nvSpPr>
          <p:cNvPr id="5" name="TextBox 4"/>
          <p:cNvSpPr txBox="1"/>
          <p:nvPr/>
        </p:nvSpPr>
        <p:spPr>
          <a:xfrm>
            <a:off x="5265951" y="0"/>
            <a:ext cx="387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[http://www.vzg.ru/prod/prod05.html]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Уголь</a:t>
            </a:r>
            <a:endParaRPr lang="ru-RU" sz="3800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 остатки растений, погибших многие миллионы лет назад, гниение которых было прервано в результате прекращения доступа воздуха.</a:t>
            </a:r>
            <a:endParaRPr lang="ru-RU" dirty="0" smtClean="0"/>
          </a:p>
          <a:p>
            <a:pPr eaLnBrk="1" hangingPunct="1"/>
            <a:r>
              <a:rPr lang="ru-RU" dirty="0" smtClean="0"/>
              <a:t>торф, </a:t>
            </a:r>
          </a:p>
          <a:p>
            <a:pPr eaLnBrk="1" hangingPunct="1"/>
            <a:r>
              <a:rPr lang="ru-RU" dirty="0" smtClean="0"/>
              <a:t>бурые и каменные угли, </a:t>
            </a:r>
          </a:p>
          <a:p>
            <a:pPr eaLnBrk="1" hangingPunct="1"/>
            <a:r>
              <a:rPr lang="ru-RU" dirty="0" smtClean="0"/>
              <a:t>антрацит, </a:t>
            </a:r>
          </a:p>
          <a:p>
            <a:pPr eaLnBrk="1" hangingPunct="1"/>
            <a:r>
              <a:rPr lang="ru-RU" dirty="0" smtClean="0"/>
              <a:t>горючие сланцы. </a:t>
            </a:r>
          </a:p>
        </p:txBody>
      </p:sp>
      <p:pic>
        <p:nvPicPr>
          <p:cNvPr id="4" name="Рисунок 3" descr="coal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4293096"/>
            <a:ext cx="3419872" cy="2564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800" smtClean="0"/>
              <a:t>Искусственными топливами являются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каменноугольный</a:t>
            </a:r>
            <a:r>
              <a:rPr lang="ru-RU" dirty="0" smtClean="0"/>
              <a:t>, торфяной и нефтяной кокс, полученные пирогенетической переработкой различных видов природного топлива,</a:t>
            </a:r>
          </a:p>
          <a:p>
            <a:pPr eaLnBrk="1" hangingPunct="1"/>
            <a:r>
              <a:rPr lang="ru-RU" dirty="0" smtClean="0"/>
              <a:t>брикеты и угольная пыль – продукты механической переработки твердого топлива. 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77813"/>
            <a:ext cx="860425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smtClean="0"/>
              <a:t>Все ископаемые твердые топлива по материалу, из которого они образовались, делятся на</a:t>
            </a:r>
            <a:r>
              <a:rPr lang="ru-RU" sz="3800" smtClean="0"/>
              <a:t>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484784"/>
            <a:ext cx="8050088" cy="4752528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ru-RU" dirty="0" err="1" smtClean="0">
                <a:solidFill>
                  <a:srgbClr val="FF0000"/>
                </a:solidFill>
              </a:rPr>
              <a:t>гумолиты</a:t>
            </a:r>
            <a:r>
              <a:rPr lang="ru-RU" dirty="0" smtClean="0"/>
              <a:t> (возникли в результате окислительного разложения остатков высших растений):</a:t>
            </a:r>
          </a:p>
          <a:p>
            <a:pPr lvl="1" eaLnBrk="1" hangingPunct="1"/>
            <a:r>
              <a:rPr lang="ru-RU" dirty="0" err="1" smtClean="0"/>
              <a:t>Гумиты</a:t>
            </a:r>
            <a:r>
              <a:rPr lang="ru-RU" dirty="0" smtClean="0"/>
              <a:t>;</a:t>
            </a:r>
          </a:p>
          <a:p>
            <a:pPr lvl="1" eaLnBrk="1" hangingPunct="1"/>
            <a:r>
              <a:rPr lang="ru-RU" dirty="0" err="1" smtClean="0"/>
              <a:t>Липтобиолиты</a:t>
            </a:r>
            <a:r>
              <a:rPr lang="ru-RU" dirty="0" smtClean="0"/>
              <a:t>.</a:t>
            </a:r>
          </a:p>
          <a:p>
            <a:pPr eaLnBrk="1" hangingPunct="1"/>
            <a:r>
              <a:rPr lang="ru-RU" dirty="0" smtClean="0">
                <a:solidFill>
                  <a:srgbClr val="FF0000"/>
                </a:solidFill>
              </a:rPr>
              <a:t>сапропелиты </a:t>
            </a:r>
            <a:r>
              <a:rPr lang="ru-RU" dirty="0" smtClean="0"/>
              <a:t>(возникли в результате восстановительного разложения остатков сапропеля – илистых отложений, образовавшихся на дне водных бассейнов из планктона и низших растений)</a:t>
            </a:r>
          </a:p>
          <a:p>
            <a:pPr eaLnBrk="1" hangingPunct="1"/>
            <a:r>
              <a:rPr lang="ru-RU" dirty="0" err="1" smtClean="0">
                <a:solidFill>
                  <a:srgbClr val="FF0000"/>
                </a:solidFill>
              </a:rPr>
              <a:t>сапрогумолиты</a:t>
            </a:r>
            <a:r>
              <a:rPr lang="ru-RU" dirty="0" smtClean="0"/>
              <a:t>.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Степень углефикации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7329488" cy="965200"/>
          </a:xfrm>
        </p:spPr>
        <p:txBody>
          <a:bodyPr/>
          <a:lstStyle/>
          <a:p>
            <a:pPr eaLnBrk="1" hangingPunct="1"/>
            <a:r>
              <a:rPr lang="ru-RU" sz="2400" smtClean="0"/>
              <a:t>среднее содержание углерода в топливе (в масс. % или долях) </a:t>
            </a:r>
          </a:p>
        </p:txBody>
      </p:sp>
      <p:graphicFrame>
        <p:nvGraphicFramePr>
          <p:cNvPr id="9287" name="Group 71"/>
          <p:cNvGraphicFramePr>
            <a:graphicFrameLocks noGrp="1"/>
          </p:cNvGraphicFramePr>
          <p:nvPr>
            <p:ph sz="half" idx="2"/>
          </p:nvPr>
        </p:nvGraphicFramePr>
        <p:xfrm>
          <a:off x="0" y="4011613"/>
          <a:ext cx="9036050" cy="2846388"/>
        </p:xfrm>
        <a:graphic>
          <a:graphicData uri="http://schemas.openxmlformats.org/drawingml/2006/table">
            <a:tbl>
              <a:tblPr/>
              <a:tblGrid>
                <a:gridCol w="2736850"/>
                <a:gridCol w="1281113"/>
                <a:gridCol w="1354137"/>
                <a:gridCol w="1863725"/>
                <a:gridCol w="1800225"/>
              </a:tblGrid>
              <a:tr h="14239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Топливо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Торф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Бурые угли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Каменные угли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Антрацит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24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Степень углефикации, % масс.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58–62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67–75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76–92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93–96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64" name="Rectangle 72"/>
          <p:cNvSpPr>
            <a:spLocks noChangeArrowheads="1"/>
          </p:cNvSpPr>
          <p:nvPr/>
        </p:nvSpPr>
        <p:spPr bwMode="auto">
          <a:xfrm>
            <a:off x="0" y="3128963"/>
            <a:ext cx="9109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400"/>
              <a:t>Степень углефикации некоторых ископаемых твердых топлив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800" smtClean="0"/>
              <a:t>Превращение древесины в уголь протекает в следующем порядке: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дерево → торф → бурый уголь → каменный уголь → антрацит</a:t>
            </a:r>
          </a:p>
          <a:p>
            <a:pPr lvl="1" eaLnBrk="1" hangingPunct="1"/>
            <a:r>
              <a:rPr lang="ru-RU" dirty="0" smtClean="0"/>
              <a:t>Метаморфизм углей – это </a:t>
            </a:r>
            <a:r>
              <a:rPr lang="ru-RU" dirty="0" smtClean="0">
                <a:latin typeface="+mn-lt"/>
              </a:rPr>
              <a:t>необратимый процесс постепенного изменения химического состава, физических и технологических свойств органического вещества на стадии превращения от бурых углей до антрацитов</a:t>
            </a:r>
            <a:r>
              <a:rPr lang="ru-RU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800" smtClean="0"/>
              <a:t>Состав органической массы некоторых видов топлива </a:t>
            </a:r>
          </a:p>
        </p:txBody>
      </p:sp>
      <p:graphicFrame>
        <p:nvGraphicFramePr>
          <p:cNvPr id="12471" name="Group 183"/>
          <p:cNvGraphicFramePr>
            <a:graphicFrameLocks noGrp="1"/>
          </p:cNvGraphicFramePr>
          <p:nvPr>
            <p:ph type="tbl" idx="1"/>
          </p:nvPr>
        </p:nvGraphicFramePr>
        <p:xfrm>
          <a:off x="914400" y="1600200"/>
          <a:ext cx="7772400" cy="4530726"/>
        </p:xfrm>
        <a:graphic>
          <a:graphicData uri="http://schemas.openxmlformats.org/drawingml/2006/table">
            <a:tbl>
              <a:tblPr/>
              <a:tblGrid>
                <a:gridCol w="3254375"/>
                <a:gridCol w="1455738"/>
                <a:gridCol w="1782762"/>
                <a:gridCol w="1279525"/>
              </a:tblGrid>
              <a:tr h="6477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топлива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С, %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О+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N,</a:t>
                      </a: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Н, %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дерево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торф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55–64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39–35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5–7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Бурый уголь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60–75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34–17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4–8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Каменный уголь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78–90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19–4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4–6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Антрацит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94–98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3–1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1–3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Графит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774923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Фрагмент гипотетической структуры угля</a:t>
            </a:r>
            <a:endParaRPr lang="ru-RU" sz="3200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/>
          </a:blip>
          <a:srcRect/>
          <a:stretch>
            <a:fillRect/>
          </a:stretch>
        </p:blipFill>
        <p:spPr bwMode="auto">
          <a:xfrm>
            <a:off x="827584" y="692696"/>
            <a:ext cx="7567613" cy="59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277813"/>
            <a:ext cx="828198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smtClean="0"/>
              <a:t>Четыре типа макроингредиента, различающих по блеску, внешнему виду и составу:</a:t>
            </a:r>
            <a:r>
              <a:rPr lang="ru-RU" sz="3800" smtClean="0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блестящий (витрен), </a:t>
            </a:r>
          </a:p>
          <a:p>
            <a:pPr eaLnBrk="1" hangingPunct="1"/>
            <a:r>
              <a:rPr lang="ru-RU" smtClean="0"/>
              <a:t>полублестящий (кларен), </a:t>
            </a:r>
          </a:p>
          <a:p>
            <a:pPr eaLnBrk="1" hangingPunct="1"/>
            <a:r>
              <a:rPr lang="ru-RU" smtClean="0"/>
              <a:t>матовый (дюрен),</a:t>
            </a:r>
          </a:p>
          <a:p>
            <a:pPr eaLnBrk="1" hangingPunct="1"/>
            <a:r>
              <a:rPr lang="ru-RU" smtClean="0"/>
              <a:t>волнистый (фюзен).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800" smtClean="0"/>
              <a:t>Важнейшие характеристики каменных углей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зольность  (3 </a:t>
            </a:r>
            <a:r>
              <a:rPr lang="ru-RU" dirty="0" smtClean="0">
                <a:cs typeface="Times New Roman"/>
              </a:rPr>
              <a:t>÷ 30 %)</a:t>
            </a:r>
            <a:endParaRPr lang="ru-RU" dirty="0" smtClean="0"/>
          </a:p>
          <a:p>
            <a:pPr eaLnBrk="1" hangingPunct="1"/>
            <a:r>
              <a:rPr lang="ru-RU" dirty="0" smtClean="0"/>
              <a:t>влажность  (не более 7 %)</a:t>
            </a:r>
          </a:p>
          <a:p>
            <a:pPr eaLnBrk="1" hangingPunct="1"/>
            <a:r>
              <a:rPr lang="ru-RU" dirty="0" err="1" smtClean="0"/>
              <a:t>сернистость</a:t>
            </a:r>
            <a:r>
              <a:rPr lang="ru-RU" dirty="0" smtClean="0"/>
              <a:t> (0,4 </a:t>
            </a:r>
            <a:r>
              <a:rPr lang="ru-RU" dirty="0" smtClean="0">
                <a:cs typeface="Times New Roman"/>
              </a:rPr>
              <a:t>÷ 8 %)</a:t>
            </a:r>
            <a:endParaRPr lang="ru-RU" dirty="0" smtClean="0"/>
          </a:p>
          <a:p>
            <a:pPr eaLnBrk="1" hangingPunct="1"/>
            <a:r>
              <a:rPr lang="ru-RU" dirty="0" smtClean="0"/>
              <a:t>выход летучих веществ </a:t>
            </a:r>
            <a:r>
              <a:rPr lang="ru-RU" sz="2400" dirty="0" smtClean="0"/>
              <a:t>(для торфа –70 %, для бурых углей – 65 </a:t>
            </a:r>
            <a:r>
              <a:rPr lang="ru-RU" sz="2400" dirty="0" smtClean="0">
                <a:cs typeface="Times New Roman"/>
              </a:rPr>
              <a:t>÷ 45 %, для каменных – </a:t>
            </a:r>
            <a:r>
              <a:rPr lang="ru-RU" sz="2400" dirty="0" smtClean="0"/>
              <a:t>45 </a:t>
            </a:r>
            <a:r>
              <a:rPr lang="ru-RU" sz="2400" dirty="0" smtClean="0">
                <a:cs typeface="Times New Roman"/>
              </a:rPr>
              <a:t>÷ 10 %, для антрацита менее 10%)</a:t>
            </a:r>
            <a:endParaRPr lang="ru-RU" sz="2400" dirty="0" smtClean="0"/>
          </a:p>
          <a:p>
            <a:pPr eaLnBrk="1" hangingPunct="1"/>
            <a:r>
              <a:rPr lang="ru-RU" dirty="0" smtClean="0"/>
              <a:t>механические свойства </a:t>
            </a:r>
          </a:p>
          <a:p>
            <a:pPr eaLnBrk="1" hangingPunct="1"/>
            <a:r>
              <a:rPr lang="ru-RU" dirty="0" err="1" smtClean="0"/>
              <a:t>спекаемость</a:t>
            </a:r>
            <a:r>
              <a:rPr lang="ru-RU" dirty="0" smtClean="0"/>
              <a:t> и коксуемость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4624"/>
            <a:ext cx="797808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Технологическая классификация углей </a:t>
            </a:r>
            <a:endParaRPr lang="ru-RU" sz="3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7504" y="1052736"/>
          <a:ext cx="8964491" cy="5703606"/>
        </p:xfrm>
        <a:graphic>
          <a:graphicData uri="http://schemas.openxmlformats.org/drawingml/2006/table">
            <a:tbl>
              <a:tblPr/>
              <a:tblGrid>
                <a:gridCol w="903983"/>
                <a:gridCol w="1581969"/>
                <a:gridCol w="1280642"/>
                <a:gridCol w="1791390"/>
                <a:gridCol w="1523963"/>
                <a:gridCol w="986094"/>
                <a:gridCol w="896450"/>
              </a:tblGrid>
              <a:tr h="348215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Марка угля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Индекс марки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Стадия метаморфизма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Основные параметры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8832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Глубина погружения</a:t>
                      </a:r>
                      <a:b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</a:b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(м)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Температура</a:t>
                      </a:r>
                      <a:b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</a:b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(°С)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Давление</a:t>
                      </a:r>
                      <a:b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</a:b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(атм.)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49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Бурые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1-я группа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1Б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О1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100-200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50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500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4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2-я группа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2Б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О2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500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50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750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4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3-я группа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3Б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О3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1500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50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3300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5900"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Каменные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Длиннопламенные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Д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I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2500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90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6500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4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Газовые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Г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II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3500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120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8750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4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Жирные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Ж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III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4500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150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12000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4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Коксовые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К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IV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5500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170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13000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7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Отощенно-спекающиеся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ОС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V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5500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180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14000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4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Тощие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Т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VI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6600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220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17000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49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Антрациты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А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VII-X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6600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220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</a:rPr>
                        <a:t>20000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27305" marR="27305" marT="27305" marB="27305" anchor="ctr">
                    <a:lnL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D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800" dirty="0" smtClean="0"/>
              <a:t>Технологическая классификация каменных углей </a:t>
            </a:r>
          </a:p>
        </p:txBody>
      </p:sp>
      <p:graphicFrame>
        <p:nvGraphicFramePr>
          <p:cNvPr id="16620" name="Group 236"/>
          <p:cNvGraphicFramePr>
            <a:graphicFrameLocks noGrp="1"/>
          </p:cNvGraphicFramePr>
          <p:nvPr>
            <p:ph type="tbl" idx="1"/>
          </p:nvPr>
        </p:nvGraphicFramePr>
        <p:xfrm>
          <a:off x="0" y="1600200"/>
          <a:ext cx="9144000" cy="4927918"/>
        </p:xfrm>
        <a:graphic>
          <a:graphicData uri="http://schemas.openxmlformats.org/drawingml/2006/table">
            <a:tbl>
              <a:tblPr/>
              <a:tblGrid>
                <a:gridCol w="2771775"/>
                <a:gridCol w="1944688"/>
                <a:gridCol w="2016125"/>
                <a:gridCol w="2411412"/>
              </a:tblGrid>
              <a:tr h="485775"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Марка угля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Выход летучих веществ, %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Толщина пластического слоя, мм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Обозначение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57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Длиннопламенный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Газовый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6–15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Жирный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35–27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13–20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Коксовый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27–18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14–20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Отощенный спекающ.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22–14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6–13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Тощий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17–19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Антрацит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Добыча угля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Добыча угля ведется двумя</a:t>
            </a:r>
            <a:r>
              <a:rPr lang="en-US" dirty="0" smtClean="0"/>
              <a:t> </a:t>
            </a:r>
            <a:r>
              <a:rPr lang="ru-RU" dirty="0" smtClean="0"/>
              <a:t>способами: </a:t>
            </a:r>
            <a:r>
              <a:rPr lang="ru-RU" i="1" dirty="0" smtClean="0"/>
              <a:t>открытым</a:t>
            </a:r>
            <a:r>
              <a:rPr lang="ru-RU" dirty="0" smtClean="0"/>
              <a:t> (карьерным) (при</a:t>
            </a:r>
            <a:br>
              <a:rPr lang="ru-RU" dirty="0" smtClean="0"/>
            </a:br>
            <a:r>
              <a:rPr lang="ru-RU" dirty="0" smtClean="0"/>
              <a:t>глубине залегания угля не более 100 м) и </a:t>
            </a:r>
            <a:r>
              <a:rPr lang="ru-RU" i="1" dirty="0" smtClean="0"/>
              <a:t>подземным</a:t>
            </a:r>
            <a:r>
              <a:rPr lang="en-US" dirty="0" smtClean="0"/>
              <a:t> </a:t>
            </a:r>
            <a:r>
              <a:rPr lang="ru-RU" dirty="0" smtClean="0"/>
              <a:t>(шахтным).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Каталитические процессы химической переработки угля: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635896" y="1844824"/>
            <a:ext cx="18002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Уголь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59632" y="2924944"/>
            <a:ext cx="172819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Пиролиз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63888" y="3068960"/>
            <a:ext cx="1944216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Газификация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2924944"/>
            <a:ext cx="172819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Ожижение</a:t>
            </a:r>
            <a:endParaRPr lang="ru-RU" dirty="0"/>
          </a:p>
        </p:txBody>
      </p:sp>
      <p:cxnSp>
        <p:nvCxnSpPr>
          <p:cNvPr id="9" name="Shape 8"/>
          <p:cNvCxnSpPr>
            <a:stCxn id="4" idx="1"/>
            <a:endCxn id="5" idx="0"/>
          </p:cNvCxnSpPr>
          <p:nvPr/>
        </p:nvCxnSpPr>
        <p:spPr>
          <a:xfrm rot="10800000" flipV="1">
            <a:off x="2123728" y="2168860"/>
            <a:ext cx="1512168" cy="75608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>
            <a:stCxn id="4" idx="2"/>
            <a:endCxn id="6" idx="0"/>
          </p:cNvCxnSpPr>
          <p:nvPr/>
        </p:nvCxnSpPr>
        <p:spPr>
          <a:xfrm rot="5400000">
            <a:off x="4247964" y="2780928"/>
            <a:ext cx="576064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hape 12"/>
          <p:cNvCxnSpPr>
            <a:stCxn id="4" idx="3"/>
            <a:endCxn id="7" idx="0"/>
          </p:cNvCxnSpPr>
          <p:nvPr/>
        </p:nvCxnSpPr>
        <p:spPr>
          <a:xfrm>
            <a:off x="5436096" y="2168860"/>
            <a:ext cx="1656184" cy="75608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078840" y="3933056"/>
            <a:ext cx="190898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Полукокс</a:t>
            </a: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Кокс</a:t>
            </a: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Сорбенты</a:t>
            </a: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Смола</a:t>
            </a: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Топливный газ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464951" y="4005064"/>
            <a:ext cx="2106859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Синтез-газ</a:t>
            </a: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СО+Н</a:t>
            </a:r>
            <a:r>
              <a:rPr lang="ru-RU" b="1" baseline="-25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Топливный газ</a:t>
            </a: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Заменитель </a:t>
            </a: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природного газа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84465" y="4005064"/>
            <a:ext cx="2396425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Жидкое </a:t>
            </a: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котельное топливо</a:t>
            </a: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Легкие</a:t>
            </a: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углеводороды</a:t>
            </a: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Фенолы</a:t>
            </a: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Моторные</a:t>
            </a: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топлива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Пиролиз угля</a:t>
            </a:r>
            <a:r>
              <a:rPr lang="ru-RU" smtClean="0"/>
              <a:t>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Пиролизом или сухой перегонкой называется процесс нагревания углехимического сырья без доступа воздуха с целью получения твердых, жидких и газообразных продуктов различного назначения.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Полукоксование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500–580 °С </a:t>
            </a:r>
          </a:p>
          <a:p>
            <a:pPr eaLnBrk="1" hangingPunct="1"/>
            <a:r>
              <a:rPr lang="ru-RU" smtClean="0"/>
              <a:t>Сырьем для полукоксования служит низкосортные каменные угли с высоким содержанием золы, бурые угли и горючие сланцы. 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800" smtClean="0"/>
              <a:t>Продуктами полукоксования являются: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i="1" dirty="0" smtClean="0"/>
              <a:t>горючий </a:t>
            </a:r>
            <a:r>
              <a:rPr lang="ru-RU" i="1" dirty="0" smtClean="0"/>
              <a:t>газ</a:t>
            </a:r>
            <a:r>
              <a:rPr lang="ru-RU" dirty="0" smtClean="0"/>
              <a:t>, используемый в качестве топлива с высокой теплотой сгорания и сырья для органического синтеза;</a:t>
            </a:r>
          </a:p>
          <a:p>
            <a:pPr eaLnBrk="1" hangingPunct="1"/>
            <a:r>
              <a:rPr lang="ru-RU" i="1" dirty="0" smtClean="0"/>
              <a:t>смола</a:t>
            </a:r>
            <a:r>
              <a:rPr lang="ru-RU" dirty="0" smtClean="0"/>
              <a:t>, служащая источником получения моторных топлив, растворителей и мономеров;</a:t>
            </a:r>
          </a:p>
          <a:p>
            <a:pPr eaLnBrk="1" hangingPunct="1"/>
            <a:r>
              <a:rPr lang="ru-RU" i="1" dirty="0" smtClean="0"/>
              <a:t>полукокс</a:t>
            </a:r>
            <a:r>
              <a:rPr lang="ru-RU" dirty="0" smtClean="0"/>
              <a:t>, используемый как местное топливо и добавка к шихте для коксования.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Коксование угля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Коксованием называется разновидность сухой перегонки (пиролиза) каменного угля, проводимая при 900–1200 °С с целью получения кокса, горючих газов и сырья для химической промышленности.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800" smtClean="0"/>
              <a:t>Общая схема коксохимического производства </a:t>
            </a: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755576" y="5661248"/>
            <a:ext cx="7772400" cy="1036711"/>
          </a:xfrm>
        </p:spPr>
        <p:txBody>
          <a:bodyPr/>
          <a:lstStyle/>
          <a:p>
            <a:r>
              <a:rPr lang="ru-RU" sz="2400" dirty="0" smtClean="0"/>
              <a:t>Целевое назначение этого процесса состоит в производстве металлургического кокса.</a:t>
            </a:r>
            <a:endParaRPr lang="ru-RU" sz="2400" dirty="0"/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484784"/>
            <a:ext cx="5976664" cy="4133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800" smtClean="0"/>
              <a:t>Схема химических превращений при коксовании </a:t>
            </a: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755576" y="5013176"/>
            <a:ext cx="7992888" cy="1584176"/>
          </a:xfrm>
        </p:spPr>
        <p:txBody>
          <a:bodyPr/>
          <a:lstStyle/>
          <a:p>
            <a:r>
              <a:rPr lang="ru-RU" sz="2400" dirty="0" smtClean="0"/>
              <a:t>Коксование сопровождается глубокими химическими превращениями органической массы углей, при которых образуются кокс, жидкие продукты коксования и газ.</a:t>
            </a:r>
            <a:endParaRPr lang="ru-RU" sz="2400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7872413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200" smtClean="0"/>
              <a:t>К первичным реакциям, протекающим в шихте при ее нагревании, относятся:</a:t>
            </a:r>
            <a:r>
              <a:rPr lang="ru-RU" sz="3800" smtClean="0"/>
              <a:t>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реакции деструкции сложных молекул,</a:t>
            </a:r>
          </a:p>
          <a:p>
            <a:pPr eaLnBrk="1" hangingPunct="1"/>
            <a:r>
              <a:rPr lang="ru-RU" dirty="0" smtClean="0"/>
              <a:t>реакции </a:t>
            </a:r>
            <a:r>
              <a:rPr lang="ru-RU" dirty="0" err="1" smtClean="0"/>
              <a:t>фенолизации</a:t>
            </a:r>
            <a:r>
              <a:rPr lang="ru-RU" dirty="0" smtClean="0"/>
              <a:t>,</a:t>
            </a:r>
          </a:p>
          <a:p>
            <a:pPr eaLnBrk="1" hangingPunct="1"/>
            <a:r>
              <a:rPr lang="ru-RU" dirty="0" smtClean="0"/>
              <a:t>реакции карбонизации органической части угля,</a:t>
            </a:r>
          </a:p>
          <a:p>
            <a:pPr eaLnBrk="1" hangingPunct="1"/>
            <a:r>
              <a:rPr lang="ru-RU" dirty="0" smtClean="0"/>
              <a:t>реакции отщепления атомов водорода, гидроксильных,</a:t>
            </a:r>
            <a:r>
              <a:rPr lang="en-US" dirty="0" smtClean="0"/>
              <a:t> </a:t>
            </a:r>
            <a:r>
              <a:rPr lang="ru-RU" dirty="0" smtClean="0"/>
              <a:t>карбоксильной и </a:t>
            </a:r>
            <a:r>
              <a:rPr lang="ru-RU" dirty="0" err="1" smtClean="0"/>
              <a:t>метоксильной</a:t>
            </a:r>
            <a:r>
              <a:rPr lang="ru-RU" dirty="0" smtClean="0"/>
              <a:t> ОСН</a:t>
            </a:r>
            <a:r>
              <a:rPr lang="ru-RU" baseline="-25000" dirty="0" smtClean="0"/>
              <a:t>3</a:t>
            </a:r>
            <a:r>
              <a:rPr lang="ru-RU" dirty="0" smtClean="0"/>
              <a:t> групп.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2800" smtClean="0"/>
              <a:t>К вторичным реакциям, которые протекают при контакте выделившихся первичного газа и первичной смолы с нагретой стенкой печи, относятся: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772400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—	реакции крекинга </a:t>
            </a:r>
            <a:r>
              <a:rPr lang="ru-RU" sz="2400" dirty="0" err="1" smtClean="0"/>
              <a:t>алканов</a:t>
            </a:r>
            <a:r>
              <a:rPr lang="ru-RU" sz="2400" dirty="0" smtClean="0"/>
              <a:t>:</a:t>
            </a:r>
          </a:p>
          <a:p>
            <a:pPr eaLnBrk="1" hangingPunct="1">
              <a:lnSpc>
                <a:spcPct val="90000"/>
              </a:lnSpc>
            </a:pPr>
            <a:endParaRPr lang="ru-RU" sz="2400" dirty="0" smtClean="0"/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—	реакции полимеризации </a:t>
            </a:r>
            <a:r>
              <a:rPr lang="ru-RU" sz="2400" dirty="0" err="1" smtClean="0"/>
              <a:t>алкенов</a:t>
            </a:r>
            <a:r>
              <a:rPr lang="ru-RU" sz="2400" dirty="0" smtClean="0"/>
              <a:t>:</a:t>
            </a:r>
          </a:p>
          <a:p>
            <a:pPr eaLnBrk="1" hangingPunct="1">
              <a:lnSpc>
                <a:spcPct val="90000"/>
              </a:lnSpc>
            </a:pPr>
            <a:endParaRPr lang="ru-RU" sz="2400" dirty="0" smtClean="0"/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—	реакции дегидрогенизации нафтенов:</a:t>
            </a:r>
          </a:p>
          <a:p>
            <a:pPr eaLnBrk="1" hangingPunct="1">
              <a:lnSpc>
                <a:spcPct val="90000"/>
              </a:lnSpc>
            </a:pPr>
            <a:endParaRPr lang="ru-RU" sz="2400" dirty="0" smtClean="0"/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—	реакции конденсации ароматических углеводородов, например:</a:t>
            </a:r>
          </a:p>
          <a:p>
            <a:pPr eaLnBrk="1" hangingPunct="1">
              <a:lnSpc>
                <a:spcPct val="90000"/>
              </a:lnSpc>
            </a:pPr>
            <a:endParaRPr lang="ru-RU" sz="2400" dirty="0" smtClean="0"/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—	реакции образования </a:t>
            </a:r>
            <a:r>
              <a:rPr lang="ru-RU" sz="2400" dirty="0" err="1" smtClean="0"/>
              <a:t>карбенов</a:t>
            </a:r>
            <a:r>
              <a:rPr lang="ru-RU" sz="2400" dirty="0" smtClean="0"/>
              <a:t> с последующим превращением их в полукокс и кокс.</a:t>
            </a: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5843154" y="1988840"/>
          <a:ext cx="3300846" cy="432048"/>
        </p:xfrm>
        <a:graphic>
          <a:graphicData uri="http://schemas.openxmlformats.org/presentationml/2006/ole">
            <p:oleObj spid="_x0000_s3073" name="Equation" r:id="rId3" imgW="1816100" imgH="241300" progId="Equation.DSMT4">
              <p:embed/>
            </p:oleObj>
          </a:graphicData>
        </a:graphic>
      </p:graphicFrame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6084168" y="2636912"/>
          <a:ext cx="2304256" cy="442417"/>
        </p:xfrm>
        <a:graphic>
          <a:graphicData uri="http://schemas.openxmlformats.org/presentationml/2006/ole">
            <p:oleObj spid="_x0000_s3075" name="Equation" r:id="rId4" imgW="1193800" imgH="228600" progId="Equation.DSMT4">
              <p:embed/>
            </p:oleObj>
          </a:graphicData>
        </a:graphic>
      </p:graphicFrame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5580112" y="3212976"/>
          <a:ext cx="3042338" cy="432048"/>
        </p:xfrm>
        <a:graphic>
          <a:graphicData uri="http://schemas.openxmlformats.org/presentationml/2006/ole">
            <p:oleObj spid="_x0000_s3077" name="Equation" r:id="rId5" imgW="1612900" imgH="228600" progId="Equation.DSMT4">
              <p:embed/>
            </p:oleObj>
          </a:graphicData>
        </a:graphic>
      </p:graphicFrame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5292080" y="4005064"/>
          <a:ext cx="3304367" cy="504056"/>
        </p:xfrm>
        <a:graphic>
          <a:graphicData uri="http://schemas.openxmlformats.org/presentationml/2006/ole">
            <p:oleObj spid="_x0000_s3079" name="Equation" r:id="rId6" imgW="1498320" imgH="228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4352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dirty="0" smtClean="0"/>
              <a:t>Последовательность процессов, протекающих в шихте при повышении температуры </a:t>
            </a:r>
            <a:r>
              <a:rPr lang="en-US" sz="2800" dirty="0" smtClean="0"/>
              <a:t>:</a:t>
            </a:r>
            <a:r>
              <a:rPr lang="ru-RU" sz="3800" dirty="0" smtClean="0"/>
              <a:t> </a:t>
            </a:r>
            <a:endParaRPr lang="ru-RU" sz="3800" dirty="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46236"/>
            <a:ext cx="8229600" cy="502312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250 °</a:t>
            </a:r>
            <a:r>
              <a:rPr lang="en-US" sz="2800" dirty="0" smtClean="0">
                <a:latin typeface="Cambria" pitchFamily="18" charset="0"/>
              </a:rPr>
              <a:t>C</a:t>
            </a:r>
            <a:r>
              <a:rPr lang="ru-RU" sz="2800" dirty="0" smtClean="0"/>
              <a:t> – отщепление Н</a:t>
            </a:r>
            <a:r>
              <a:rPr lang="ru-RU" sz="2800" baseline="-25000" dirty="0" smtClean="0"/>
              <a:t>2</a:t>
            </a:r>
            <a:r>
              <a:rPr lang="ru-RU" sz="2800" dirty="0" smtClean="0"/>
              <a:t>О, СО, СО</a:t>
            </a:r>
            <a:r>
              <a:rPr lang="ru-RU" sz="2800" baseline="-25000" dirty="0" smtClean="0"/>
              <a:t>2</a:t>
            </a:r>
            <a:r>
              <a:rPr lang="ru-RU" sz="2800" dirty="0" smtClean="0"/>
              <a:t>, Н</a:t>
            </a:r>
            <a:r>
              <a:rPr lang="ru-RU" sz="2800" baseline="-25000" dirty="0" smtClean="0"/>
              <a:t>2</a:t>
            </a:r>
            <a:r>
              <a:rPr lang="ru-RU" sz="2800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300 °С – начало выделения КУС, выделение пирогенетической воды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350–500 °С – пластификация угольной шихты.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500–550 °С – разложение органической части угля с выделением первичного газа и паров первичной смолы, спекание твердого остатка с образованием полукокса.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600–700 °С – разложение полукокса и полное выделение летучих веществ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700 °С – упрочнение твердой массы и образование кокса.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1804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-215900" y="504825"/>
          <a:ext cx="9540875" cy="5803900"/>
        </p:xfrm>
        <a:graphic>
          <a:graphicData uri="http://schemas.openxmlformats.org/presentationml/2006/ole">
            <p:oleObj spid="_x0000_s1026" name="Visio" r:id="rId3" imgW="11278848" imgH="5392708" progId="Visio.Drawing.11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8050088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dirty="0" smtClean="0"/>
              <a:t>Основные компоненты </a:t>
            </a:r>
            <a:r>
              <a:rPr lang="ru-RU" dirty="0" smtClean="0"/>
              <a:t>ПКГ</a:t>
            </a:r>
            <a:endParaRPr 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32048" y="1844824"/>
          <a:ext cx="8676456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4128"/>
                <a:gridCol w="29523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Вещество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Содержание,</a:t>
                      </a:r>
                      <a:r>
                        <a:rPr lang="ru-RU" sz="2400" baseline="0" dirty="0" smtClean="0"/>
                        <a:t> г/м</a:t>
                      </a:r>
                      <a:r>
                        <a:rPr lang="ru-RU" sz="2400" baseline="30000" dirty="0" smtClean="0"/>
                        <a:t>3</a:t>
                      </a:r>
                      <a:endParaRPr lang="ru-RU" sz="2400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/>
                        <a:t>Пары воды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250-450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/>
                        <a:t>Каменноугольная смола (пары)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80-150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/>
                        <a:t>Ароматические углеводороды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30-40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/>
                        <a:t>Аммиак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8-13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/>
                        <a:t>Нафталин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До 10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/>
                        <a:t>Сероводород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6-40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/>
                        <a:t>Цианистый водород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0,5-2,5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/>
                        <a:t>С</a:t>
                      </a:r>
                      <a:r>
                        <a:rPr lang="en-US" sz="2400" dirty="0" smtClean="0"/>
                        <a:t>S</a:t>
                      </a:r>
                      <a:r>
                        <a:rPr lang="en-US" sz="2400" baseline="-25000" dirty="0" smtClean="0"/>
                        <a:t>2</a:t>
                      </a:r>
                      <a:r>
                        <a:rPr lang="en-US" sz="2400" dirty="0" smtClean="0"/>
                        <a:t>,COS,C</a:t>
                      </a:r>
                      <a:r>
                        <a:rPr lang="en-US" sz="2400" baseline="-25000" dirty="0" smtClean="0"/>
                        <a:t>4</a:t>
                      </a:r>
                      <a:r>
                        <a:rPr lang="en-US" sz="2400" dirty="0" smtClean="0"/>
                        <a:t>H</a:t>
                      </a:r>
                      <a:r>
                        <a:rPr lang="en-US" sz="2400" baseline="-25000" dirty="0" smtClean="0"/>
                        <a:t>4</a:t>
                      </a:r>
                      <a:r>
                        <a:rPr lang="en-US" sz="2400" dirty="0" smtClean="0"/>
                        <a:t>S</a:t>
                      </a:r>
                      <a:r>
                        <a:rPr lang="ru-RU" sz="2400" dirty="0" smtClean="0"/>
                        <a:t>(тиофен),</a:t>
                      </a:r>
                      <a:r>
                        <a:rPr lang="ru-RU" sz="2400" baseline="0" dirty="0" smtClean="0"/>
                        <a:t> С</a:t>
                      </a:r>
                      <a:r>
                        <a:rPr lang="ru-RU" sz="2400" baseline="-25000" dirty="0" smtClean="0"/>
                        <a:t>5</a:t>
                      </a:r>
                      <a:r>
                        <a:rPr lang="en-US" sz="2400" baseline="0" dirty="0" smtClean="0"/>
                        <a:t>H</a:t>
                      </a:r>
                      <a:r>
                        <a:rPr lang="en-US" sz="2400" baseline="-25000" dirty="0" smtClean="0"/>
                        <a:t>5</a:t>
                      </a:r>
                      <a:r>
                        <a:rPr lang="en-US" sz="2400" baseline="0" dirty="0" smtClean="0"/>
                        <a:t>N</a:t>
                      </a:r>
                      <a:r>
                        <a:rPr lang="ru-RU" sz="2400" baseline="0" dirty="0" smtClean="0"/>
                        <a:t> (пиридин и пиридиновые основания)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Обратный коксовый газ (ОКГ)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Водород, метан и другие низшие </a:t>
            </a:r>
            <a:r>
              <a:rPr lang="ru-RU" dirty="0" err="1" smtClean="0"/>
              <a:t>алканы</a:t>
            </a:r>
            <a:r>
              <a:rPr lang="ru-RU" dirty="0" smtClean="0"/>
              <a:t>, СО, СО</a:t>
            </a:r>
            <a:r>
              <a:rPr lang="ru-RU" baseline="-25000" dirty="0" smtClean="0"/>
              <a:t>2</a:t>
            </a:r>
            <a:r>
              <a:rPr lang="ru-RU" dirty="0" smtClean="0"/>
              <a:t>, </a:t>
            </a:r>
            <a:r>
              <a:rPr lang="en-US" dirty="0" smtClean="0">
                <a:latin typeface="Cambria" pitchFamily="18" charset="0"/>
              </a:rPr>
              <a:t>N</a:t>
            </a:r>
            <a:r>
              <a:rPr lang="en-US" baseline="-25000" dirty="0" smtClean="0"/>
              <a:t>2</a:t>
            </a:r>
            <a:r>
              <a:rPr lang="ru-RU" dirty="0" smtClean="0"/>
              <a:t> и О</a:t>
            </a:r>
            <a:r>
              <a:rPr lang="ru-RU" baseline="-25000" dirty="0" smtClean="0"/>
              <a:t>2</a:t>
            </a:r>
            <a:endParaRPr lang="ru-RU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i="1" smtClean="0"/>
              <a:t>Сырой бензол (СБ)</a:t>
            </a:r>
            <a:r>
              <a:rPr lang="ru-RU" smtClean="0"/>
              <a:t>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smtClean="0"/>
              <a:t>смесь ароматических углеводородов с температурой кипения до 180 ºС, извлекается из ПКГ абсорбцией растворителями с температурой кипения более высокой, чем температура кипения СБ с последующей отгонкой последнего.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Цель дальнейшей переработки сырого бензола – получение индивидуальных ароматических углеводородов путем разделения смеси составляющих СБ веществ на отдельные компоненты.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 СБ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582340"/>
            <a:ext cx="79928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u="sng" dirty="0" smtClean="0"/>
              <a:t>Ароматические углеводороды (</a:t>
            </a:r>
            <a:r>
              <a:rPr lang="ru-RU" sz="2800" dirty="0" smtClean="0"/>
              <a:t>бензол, толуол, ксилолы, этил бензол, </a:t>
            </a:r>
            <a:r>
              <a:rPr lang="ru-RU" sz="2800" dirty="0" err="1" smtClean="0"/>
              <a:t>триметилбензол</a:t>
            </a:r>
            <a:r>
              <a:rPr lang="ru-RU" sz="2800" dirty="0" smtClean="0"/>
              <a:t>) – фракция БТК (80-95 % масс.)</a:t>
            </a:r>
          </a:p>
          <a:p>
            <a:r>
              <a:rPr lang="ru-RU" sz="2800" u="sng" dirty="0" smtClean="0"/>
              <a:t>Непредельные соединения </a:t>
            </a:r>
            <a:r>
              <a:rPr lang="ru-RU" sz="2800" dirty="0" smtClean="0"/>
              <a:t>(стирол, </a:t>
            </a:r>
            <a:r>
              <a:rPr lang="ru-RU" sz="2800" dirty="0" err="1" smtClean="0"/>
              <a:t>циклопентен</a:t>
            </a:r>
            <a:r>
              <a:rPr lang="ru-RU" sz="2800" dirty="0" smtClean="0"/>
              <a:t>, </a:t>
            </a:r>
            <a:r>
              <a:rPr lang="ru-RU" sz="2800" dirty="0" err="1" smtClean="0"/>
              <a:t>циклогексен</a:t>
            </a:r>
            <a:r>
              <a:rPr lang="ru-RU" sz="2800" dirty="0" smtClean="0"/>
              <a:t>, </a:t>
            </a:r>
            <a:r>
              <a:rPr lang="ru-RU" sz="2800" dirty="0" err="1" smtClean="0"/>
              <a:t>инден</a:t>
            </a:r>
            <a:r>
              <a:rPr lang="ru-RU" sz="2800" dirty="0" smtClean="0"/>
              <a:t>, </a:t>
            </a:r>
            <a:r>
              <a:rPr lang="ru-RU" sz="2800" dirty="0" err="1" smtClean="0"/>
              <a:t>кумарон</a:t>
            </a:r>
            <a:r>
              <a:rPr lang="ru-RU" sz="2800" dirty="0" smtClean="0"/>
              <a:t>)</a:t>
            </a:r>
          </a:p>
          <a:p>
            <a:r>
              <a:rPr lang="ru-RU" sz="2800" u="sng" dirty="0" smtClean="0"/>
              <a:t>Сернистые соединения (</a:t>
            </a:r>
            <a:r>
              <a:rPr lang="en-US" sz="2800" dirty="0" smtClean="0"/>
              <a:t>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S,C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S,</a:t>
            </a:r>
            <a:r>
              <a:rPr lang="ru-RU" sz="2800" dirty="0" smtClean="0"/>
              <a:t> тиофен, метил тиофен, </a:t>
            </a:r>
            <a:r>
              <a:rPr lang="ru-RU" sz="2800" dirty="0" err="1" smtClean="0"/>
              <a:t>диметилтиофен</a:t>
            </a:r>
            <a:r>
              <a:rPr lang="ru-RU" sz="2800" dirty="0" smtClean="0"/>
              <a:t>)</a:t>
            </a:r>
          </a:p>
          <a:p>
            <a:r>
              <a:rPr lang="ru-RU" sz="2800" u="sng" dirty="0" err="1" smtClean="0"/>
              <a:t>Алканы</a:t>
            </a:r>
            <a:r>
              <a:rPr lang="ru-RU" sz="2800" u="sng" dirty="0" smtClean="0"/>
              <a:t> и </a:t>
            </a:r>
            <a:r>
              <a:rPr lang="ru-RU" sz="2800" dirty="0" err="1" smtClean="0"/>
              <a:t>циклоалканы</a:t>
            </a:r>
            <a:r>
              <a:rPr lang="ru-RU" sz="2800" dirty="0" smtClean="0"/>
              <a:t> ( </a:t>
            </a:r>
            <a:r>
              <a:rPr lang="ru-RU" sz="2800" dirty="0" err="1" smtClean="0"/>
              <a:t>циклопентан</a:t>
            </a:r>
            <a:r>
              <a:rPr lang="ru-RU" sz="2800" dirty="0" smtClean="0"/>
              <a:t>, </a:t>
            </a:r>
            <a:r>
              <a:rPr lang="ru-RU" sz="2800" dirty="0" err="1" smtClean="0"/>
              <a:t>метилциклопентан</a:t>
            </a:r>
            <a:r>
              <a:rPr lang="ru-RU" sz="2800" dirty="0" smtClean="0"/>
              <a:t>, </a:t>
            </a:r>
            <a:r>
              <a:rPr lang="ru-RU" sz="2800" dirty="0" err="1" smtClean="0"/>
              <a:t>циклогесан</a:t>
            </a:r>
            <a:r>
              <a:rPr lang="ru-RU" sz="2800" dirty="0" smtClean="0"/>
              <a:t>, </a:t>
            </a:r>
            <a:r>
              <a:rPr lang="ru-RU" sz="2800" dirty="0" err="1" smtClean="0"/>
              <a:t>гексан</a:t>
            </a:r>
            <a:r>
              <a:rPr lang="ru-RU" sz="2800" dirty="0" smtClean="0"/>
              <a:t>, гептан)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i="1" smtClean="0"/>
              <a:t>Каменноугольная смола (КУС)</a:t>
            </a:r>
            <a:r>
              <a:rPr lang="ru-RU" smtClean="0"/>
              <a:t>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представляет сложную смесь веществ, в состав которой входит несколько сот органических соединений (идентифицировано около 500 соединений) различных классов.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Фракции КУС (</a:t>
            </a:r>
            <a:r>
              <a:rPr lang="ru-RU" dirty="0" err="1" smtClean="0"/>
              <a:t>Т</a:t>
            </a:r>
            <a:r>
              <a:rPr lang="ru-RU" baseline="-25000" dirty="0" err="1" smtClean="0"/>
              <a:t>кип</a:t>
            </a:r>
            <a:r>
              <a:rPr lang="ru-RU" dirty="0" smtClean="0"/>
              <a:t>, </a:t>
            </a:r>
            <a:r>
              <a:rPr lang="en-US" dirty="0" smtClean="0"/>
              <a:t>º</a:t>
            </a:r>
            <a:r>
              <a:rPr lang="ru-RU" dirty="0" smtClean="0"/>
              <a:t>С)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060848"/>
            <a:ext cx="86044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 smtClean="0"/>
              <a:t>Легкая </a:t>
            </a:r>
            <a:r>
              <a:rPr lang="ru-RU" sz="2400" dirty="0" smtClean="0"/>
              <a:t>(170) – добавка к СБ</a:t>
            </a:r>
          </a:p>
          <a:p>
            <a:r>
              <a:rPr lang="ru-RU" sz="2400" u="sng" dirty="0" smtClean="0"/>
              <a:t>Фенольная </a:t>
            </a:r>
            <a:r>
              <a:rPr lang="ru-RU" sz="2400" dirty="0" smtClean="0"/>
              <a:t>(170-210) – фенол, крезолы, </a:t>
            </a:r>
            <a:r>
              <a:rPr lang="ru-RU" sz="2400" dirty="0" err="1" smtClean="0"/>
              <a:t>ксиленолы</a:t>
            </a:r>
            <a:endParaRPr lang="ru-RU" sz="2400" dirty="0" smtClean="0"/>
          </a:p>
          <a:p>
            <a:r>
              <a:rPr lang="ru-RU" sz="2400" u="sng" dirty="0" smtClean="0"/>
              <a:t>Нафталиновая </a:t>
            </a:r>
            <a:r>
              <a:rPr lang="ru-RU" sz="2400" dirty="0" smtClean="0"/>
              <a:t>(210-230) – технический нафталин</a:t>
            </a:r>
          </a:p>
          <a:p>
            <a:r>
              <a:rPr lang="ru-RU" sz="2400" u="sng" dirty="0" smtClean="0"/>
              <a:t>Поглотительная </a:t>
            </a:r>
            <a:r>
              <a:rPr lang="ru-RU" sz="2400" dirty="0" smtClean="0"/>
              <a:t>(230-270) – поглотительное масло, </a:t>
            </a:r>
            <a:r>
              <a:rPr lang="ru-RU" sz="2400" dirty="0" err="1" smtClean="0"/>
              <a:t>метилнафталин</a:t>
            </a:r>
            <a:r>
              <a:rPr lang="ru-RU" sz="2400" dirty="0" smtClean="0"/>
              <a:t>, </a:t>
            </a:r>
            <a:r>
              <a:rPr lang="ru-RU" sz="2400" dirty="0" err="1" smtClean="0"/>
              <a:t>хинолиновые</a:t>
            </a:r>
            <a:r>
              <a:rPr lang="ru-RU" sz="2400" dirty="0" smtClean="0"/>
              <a:t> основания, индол, </a:t>
            </a:r>
            <a:r>
              <a:rPr lang="ru-RU" sz="2400" dirty="0" err="1" smtClean="0"/>
              <a:t>флуорен</a:t>
            </a:r>
            <a:r>
              <a:rPr lang="ru-RU" sz="2400" dirty="0" smtClean="0"/>
              <a:t>, фенолы, </a:t>
            </a:r>
            <a:r>
              <a:rPr lang="ru-RU" sz="2400" dirty="0" err="1" smtClean="0"/>
              <a:t>аценафтен</a:t>
            </a:r>
            <a:endParaRPr lang="ru-RU" sz="2400" dirty="0" smtClean="0"/>
          </a:p>
          <a:p>
            <a:r>
              <a:rPr lang="ru-RU" sz="2400" u="sng" dirty="0" smtClean="0"/>
              <a:t>Антраценовая </a:t>
            </a:r>
            <a:r>
              <a:rPr lang="ru-RU" sz="2400" dirty="0" smtClean="0"/>
              <a:t>(270-360) – антрацен, </a:t>
            </a:r>
            <a:r>
              <a:rPr lang="ru-RU" sz="2400" dirty="0" err="1" smtClean="0"/>
              <a:t>карбазол</a:t>
            </a:r>
            <a:r>
              <a:rPr lang="ru-RU" sz="2400" dirty="0" smtClean="0"/>
              <a:t>, </a:t>
            </a:r>
            <a:r>
              <a:rPr lang="ru-RU" sz="2400" dirty="0" err="1" smtClean="0"/>
              <a:t>флуоратен</a:t>
            </a:r>
            <a:r>
              <a:rPr lang="ru-RU" sz="2400" dirty="0" smtClean="0"/>
              <a:t>, </a:t>
            </a:r>
            <a:r>
              <a:rPr lang="ru-RU" sz="2400" dirty="0" err="1" smtClean="0"/>
              <a:t>пирен</a:t>
            </a:r>
            <a:r>
              <a:rPr lang="ru-RU" sz="2400" dirty="0" smtClean="0"/>
              <a:t>, </a:t>
            </a:r>
            <a:r>
              <a:rPr lang="ru-RU" sz="2400" dirty="0" err="1" smtClean="0"/>
              <a:t>дифенилоксид</a:t>
            </a:r>
            <a:r>
              <a:rPr lang="ru-RU" sz="2400" dirty="0" smtClean="0"/>
              <a:t>, шпалопропиточное масло </a:t>
            </a:r>
          </a:p>
          <a:p>
            <a:r>
              <a:rPr lang="ru-RU" sz="2400" u="sng" dirty="0" smtClean="0"/>
              <a:t>Пек </a:t>
            </a:r>
            <a:r>
              <a:rPr lang="ru-RU" sz="2400" dirty="0" smtClean="0"/>
              <a:t>(360) – угольные электроды и анодные массы.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Ректификация КУС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484785"/>
            <a:ext cx="8075240" cy="187220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осуществляется </a:t>
            </a:r>
            <a:r>
              <a:rPr lang="ru-RU" dirty="0" smtClean="0"/>
              <a:t>в трубчатых установках с использованием принципов однократного испарения и фракционной конденсации.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6775" y="3501008"/>
            <a:ext cx="4987225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Гидрирование угля</a:t>
            </a:r>
            <a:r>
              <a:rPr lang="ru-RU" smtClean="0"/>
              <a:t>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Гидрированием (гидрогенизацией) называется процесс превращения органической части углехимического сырья в жидкие продукты, обогащенные водородом. </a:t>
            </a:r>
          </a:p>
          <a:p>
            <a:pPr eaLnBrk="1" hangingPunct="1"/>
            <a:r>
              <a:rPr lang="ru-RU" smtClean="0"/>
              <a:t>деструктивный каталитический процесс, протекающий при температуре 400 ÷ 560 ºС под давлением водорода 20-70 МПа.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3800" dirty="0" smtClean="0"/>
              <a:t>Реакции:</a:t>
            </a:r>
            <a:endParaRPr lang="ru-RU" sz="3800" dirty="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760"/>
            <a:ext cx="8686800" cy="558924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000" dirty="0" smtClean="0"/>
              <a:t>деструкции и деполимеризации высокомолекулярных структур угля</a:t>
            </a:r>
          </a:p>
          <a:p>
            <a:pPr lvl="1">
              <a:lnSpc>
                <a:spcPct val="90000"/>
              </a:lnSpc>
            </a:pPr>
            <a:r>
              <a:rPr lang="ru-RU" sz="1200" dirty="0" smtClean="0"/>
              <a:t>– </a:t>
            </a:r>
            <a:r>
              <a:rPr lang="ru-RU" sz="1800" dirty="0" smtClean="0"/>
              <a:t>гидрирования образовавшихся </a:t>
            </a:r>
            <a:r>
              <a:rPr lang="ru-RU" sz="1800" dirty="0" err="1" smtClean="0"/>
              <a:t>алкенов</a:t>
            </a:r>
            <a:endParaRPr lang="ru-RU" sz="1800" dirty="0" smtClean="0"/>
          </a:p>
          <a:p>
            <a:pPr lvl="1">
              <a:lnSpc>
                <a:spcPct val="90000"/>
              </a:lnSpc>
            </a:pPr>
            <a:endParaRPr lang="ru-RU" sz="1800" dirty="0" smtClean="0"/>
          </a:p>
          <a:p>
            <a:pPr lvl="1">
              <a:lnSpc>
                <a:spcPct val="90000"/>
              </a:lnSpc>
            </a:pPr>
            <a:r>
              <a:rPr lang="ru-RU" sz="1800" dirty="0" smtClean="0"/>
              <a:t>– деструкции высших </a:t>
            </a:r>
            <a:r>
              <a:rPr lang="ru-RU" sz="1800" dirty="0" err="1" smtClean="0"/>
              <a:t>алканов</a:t>
            </a:r>
            <a:r>
              <a:rPr lang="ru-RU" sz="1800" dirty="0" smtClean="0"/>
              <a:t> с последующим гидрированием </a:t>
            </a:r>
            <a:r>
              <a:rPr lang="ru-RU" sz="1800" dirty="0" err="1" smtClean="0"/>
              <a:t>алкенов</a:t>
            </a:r>
            <a:r>
              <a:rPr lang="ru-RU" sz="1800" dirty="0" smtClean="0"/>
              <a:t> и образованием </a:t>
            </a:r>
            <a:r>
              <a:rPr lang="ru-RU" sz="1800" dirty="0" err="1" smtClean="0"/>
              <a:t>алканов</a:t>
            </a:r>
            <a:r>
              <a:rPr lang="ru-RU" sz="1800" dirty="0" smtClean="0"/>
              <a:t> меньшей молекулярной массы</a:t>
            </a:r>
          </a:p>
          <a:p>
            <a:pPr lvl="1">
              <a:lnSpc>
                <a:spcPct val="90000"/>
              </a:lnSpc>
            </a:pPr>
            <a:endParaRPr lang="ru-RU" sz="1800" dirty="0" smtClean="0"/>
          </a:p>
          <a:p>
            <a:pPr lvl="1">
              <a:lnSpc>
                <a:spcPct val="90000"/>
              </a:lnSpc>
            </a:pPr>
            <a:endParaRPr lang="ru-RU" sz="1800" dirty="0" smtClean="0"/>
          </a:p>
          <a:p>
            <a:pPr lvl="1">
              <a:lnSpc>
                <a:spcPct val="90000"/>
              </a:lnSpc>
            </a:pPr>
            <a:r>
              <a:rPr lang="ru-RU" sz="1800" dirty="0" smtClean="0"/>
              <a:t>– гидрирования конденсированных ароматических систем с последующим разрывом цикла и </a:t>
            </a:r>
            <a:r>
              <a:rPr lang="ru-RU" sz="1800" dirty="0" err="1" smtClean="0"/>
              <a:t>деалкилированием</a:t>
            </a:r>
            <a:endParaRPr lang="ru-RU" sz="1800" dirty="0" smtClean="0"/>
          </a:p>
          <a:p>
            <a:pPr lvl="1">
              <a:lnSpc>
                <a:spcPct val="90000"/>
              </a:lnSpc>
            </a:pPr>
            <a:endParaRPr lang="ru-RU" sz="1800" dirty="0" smtClean="0"/>
          </a:p>
          <a:p>
            <a:pPr lvl="1">
              <a:lnSpc>
                <a:spcPct val="90000"/>
              </a:lnSpc>
            </a:pPr>
            <a:endParaRPr lang="ru-RU" sz="1800" dirty="0" smtClean="0"/>
          </a:p>
          <a:p>
            <a:pPr lvl="1">
              <a:lnSpc>
                <a:spcPct val="90000"/>
              </a:lnSpc>
            </a:pPr>
            <a:endParaRPr lang="ru-RU" sz="1800" dirty="0" smtClean="0"/>
          </a:p>
          <a:p>
            <a:pPr lvl="1">
              <a:lnSpc>
                <a:spcPct val="90000"/>
              </a:lnSpc>
            </a:pPr>
            <a:r>
              <a:rPr lang="ru-RU" sz="1800" dirty="0" smtClean="0"/>
              <a:t>– раскрытия пятичленных циклов с образованием </a:t>
            </a:r>
            <a:r>
              <a:rPr lang="ru-RU" sz="1800" dirty="0" err="1" smtClean="0"/>
              <a:t>изоалканов</a:t>
            </a:r>
            <a:endParaRPr lang="ru-RU" sz="1800" dirty="0" smtClean="0"/>
          </a:p>
          <a:p>
            <a:pPr lvl="1">
              <a:lnSpc>
                <a:spcPct val="90000"/>
              </a:lnSpc>
            </a:pPr>
            <a:endParaRPr lang="ru-RU" sz="1800" dirty="0" smtClean="0"/>
          </a:p>
          <a:p>
            <a:pPr lvl="1">
              <a:lnSpc>
                <a:spcPct val="90000"/>
              </a:lnSpc>
            </a:pPr>
            <a:endParaRPr lang="ru-RU" sz="1800" dirty="0" smtClean="0"/>
          </a:p>
          <a:p>
            <a:pPr lvl="1">
              <a:lnSpc>
                <a:spcPct val="90000"/>
              </a:lnSpc>
            </a:pPr>
            <a:r>
              <a:rPr lang="ru-RU" sz="1800" dirty="0" smtClean="0"/>
              <a:t>и другие.</a:t>
            </a: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61" name="Object 1"/>
          <p:cNvGraphicFramePr>
            <a:graphicFrameLocks noChangeAspect="1"/>
          </p:cNvGraphicFramePr>
          <p:nvPr/>
        </p:nvGraphicFramePr>
        <p:xfrm>
          <a:off x="1403648" y="1916832"/>
          <a:ext cx="2085232" cy="360040"/>
        </p:xfrm>
        <a:graphic>
          <a:graphicData uri="http://schemas.openxmlformats.org/presentationml/2006/ole">
            <p:oleObj spid="_x0000_s40961" name="Equation" r:id="rId3" imgW="1320800" imgH="228600" progId="Equation.DSMT4">
              <p:embed/>
            </p:oleObj>
          </a:graphicData>
        </a:graphic>
      </p:graphicFrame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5436096" y="1844824"/>
          <a:ext cx="2736304" cy="432048"/>
        </p:xfrm>
        <a:graphic>
          <a:graphicData uri="http://schemas.openxmlformats.org/presentationml/2006/ole">
            <p:oleObj spid="_x0000_s40963" name="Equation" r:id="rId4" imgW="1447800" imgH="228600" progId="Equation.DSMT4">
              <p:embed/>
            </p:oleObj>
          </a:graphicData>
        </a:graphic>
      </p:graphicFrame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65" name="Object 5"/>
          <p:cNvGraphicFramePr>
            <a:graphicFrameLocks noChangeAspect="1"/>
          </p:cNvGraphicFramePr>
          <p:nvPr/>
        </p:nvGraphicFramePr>
        <p:xfrm>
          <a:off x="2123728" y="2852936"/>
          <a:ext cx="5720911" cy="432048"/>
        </p:xfrm>
        <a:graphic>
          <a:graphicData uri="http://schemas.openxmlformats.org/presentationml/2006/ole">
            <p:oleObj spid="_x0000_s40965" name="Equation" r:id="rId5" imgW="3657600" imgH="279400" progId="Equation.DSMT4">
              <p:embed/>
            </p:oleObj>
          </a:graphicData>
        </a:graphic>
      </p:graphicFrame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2339752" y="3933056"/>
          <a:ext cx="5891949" cy="936104"/>
        </p:xfrm>
        <a:graphic>
          <a:graphicData uri="http://schemas.openxmlformats.org/presentationml/2006/ole">
            <p:oleObj spid="_x0000_s40967" name="CS ChemDraw Drawing" r:id="rId6" imgW="5095966" imgH="810260" progId="ChemDraw.Document.6.0">
              <p:embed/>
            </p:oleObj>
          </a:graphicData>
        </a:graphic>
      </p:graphicFrame>
      <p:graphicFrame>
        <p:nvGraphicFramePr>
          <p:cNvPr id="40968" name="Object 8"/>
          <p:cNvGraphicFramePr>
            <a:graphicFrameLocks noChangeAspect="1"/>
          </p:cNvGraphicFramePr>
          <p:nvPr/>
        </p:nvGraphicFramePr>
        <p:xfrm>
          <a:off x="3707904" y="5157192"/>
          <a:ext cx="4176464" cy="746098"/>
        </p:xfrm>
        <a:graphic>
          <a:graphicData uri="http://schemas.openxmlformats.org/presentationml/2006/ole">
            <p:oleObj spid="_x0000_s40968" name="CS ChemDraw Drawing" r:id="rId7" imgW="3137263" imgH="560614" progId="ChemDraw.Document.6.0">
              <p:embed/>
            </p:oleObj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Катализатор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611560" y="1916832"/>
          <a:ext cx="7938882" cy="1512168"/>
        </p:xfrm>
        <a:graphic>
          <a:graphicData uri="http://schemas.openxmlformats.org/presentationml/2006/ole">
            <p:oleObj spid="_x0000_s53249" name="Equation" r:id="rId3" imgW="2133360" imgH="40608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Газификация угля</a:t>
            </a:r>
            <a:r>
              <a:rPr lang="ru-RU" smtClean="0"/>
              <a:t>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Газификацией твердого топлива ГТТ называется процесс превращения органической части топлива в горючие газы путем воздействия на него окислителей. </a:t>
            </a:r>
          </a:p>
          <a:p>
            <a:pPr eaLnBrk="1" hangingPunct="1"/>
            <a:r>
              <a:rPr lang="ru-RU" sz="2400" smtClean="0"/>
              <a:t>Процесс газификации представляет собой негетерогенный некаталитический процесс. </a:t>
            </a:r>
          </a:p>
          <a:p>
            <a:pPr eaLnBrk="1" hangingPunct="1"/>
            <a:r>
              <a:rPr lang="ru-RU" sz="2400" smtClean="0"/>
              <a:t>В качестве окислителей при ГТТ используются воздух (воздушное дутье), кислород (кислородное дутье), водяной пар (паровое дутье), а также их смеси.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6712"/>
            <a:ext cx="8229600" cy="55982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dirty="0" smtClean="0"/>
              <a:t>Реакции в зависимости  </a:t>
            </a:r>
            <a:r>
              <a:rPr lang="ru-RU" sz="4000" dirty="0" smtClean="0"/>
              <a:t>от типа </a:t>
            </a:r>
            <a:r>
              <a:rPr lang="ru-RU" sz="4000" dirty="0" smtClean="0"/>
              <a:t>окислителя:</a:t>
            </a:r>
            <a:r>
              <a:rPr lang="ru-RU" sz="3800" dirty="0" smtClean="0"/>
              <a:t> </a:t>
            </a:r>
            <a:endParaRPr lang="ru-RU" sz="3800" dirty="0" smtClean="0"/>
          </a:p>
        </p:txBody>
      </p:sp>
      <p:sp>
        <p:nvSpPr>
          <p:cNvPr id="205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Кислородное дутье</a:t>
            </a:r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  <a:p>
            <a:pPr eaLnBrk="1" hangingPunct="1"/>
            <a:r>
              <a:rPr lang="ru-RU" dirty="0" smtClean="0"/>
              <a:t>Паровое дутье </a:t>
            </a:r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  <a:p>
            <a:pPr eaLnBrk="1" hangingPunct="1"/>
            <a:r>
              <a:rPr lang="ru-RU" dirty="0" smtClean="0"/>
              <a:t>Парокислородное дутье </a:t>
            </a:r>
          </a:p>
          <a:p>
            <a:pPr eaLnBrk="1" hangingPunct="1"/>
            <a:endParaRPr lang="ru-RU" dirty="0" smtClean="0"/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5148263" y="1773238"/>
          <a:ext cx="2016125" cy="1281112"/>
        </p:xfrm>
        <a:graphic>
          <a:graphicData uri="http://schemas.openxmlformats.org/presentationml/2006/ole">
            <p:oleObj spid="_x0000_s2050" name="Equation" r:id="rId3" imgW="1435100" imgH="914400" progId="Equation.DSMT4">
              <p:embed/>
            </p:oleObj>
          </a:graphicData>
        </a:graphic>
      </p:graphicFrame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51" name="Object 9"/>
          <p:cNvGraphicFramePr>
            <a:graphicFrameLocks noChangeAspect="1"/>
          </p:cNvGraphicFramePr>
          <p:nvPr/>
        </p:nvGraphicFramePr>
        <p:xfrm>
          <a:off x="3563938" y="5373688"/>
          <a:ext cx="5257800" cy="500062"/>
        </p:xfrm>
        <a:graphic>
          <a:graphicData uri="http://schemas.openxmlformats.org/presentationml/2006/ole">
            <p:oleObj spid="_x0000_s2051" name="Equation" r:id="rId4" imgW="2501900" imgH="241300" progId="Equation.DSMT4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87623" y="3933056"/>
          <a:ext cx="7334015" cy="1008112"/>
        </p:xfrm>
        <a:graphic>
          <a:graphicData uri="http://schemas.openxmlformats.org/presentationml/2006/ole">
            <p:oleObj spid="_x0000_s2052" name="Equation" r:id="rId5" imgW="3695400" imgH="507960" progId="Equation.DSMT4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4355975" y="3284984"/>
          <a:ext cx="3304367" cy="504056"/>
        </p:xfrm>
        <a:graphic>
          <a:graphicData uri="http://schemas.openxmlformats.org/presentationml/2006/ole">
            <p:oleObj spid="_x0000_s2053" name="Equation" r:id="rId6" imgW="1498320" imgH="228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Газогенераторы для </a:t>
            </a:r>
            <a:r>
              <a:rPr lang="ru-RU" dirty="0" err="1" smtClean="0"/>
              <a:t>паро-кислородной</a:t>
            </a:r>
            <a:r>
              <a:rPr lang="ru-RU" dirty="0" smtClean="0"/>
              <a:t> конверсии угля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45224"/>
            <a:ext cx="3672408" cy="111774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 smtClean="0"/>
              <a:t>а – газогенератор со сплошным слоем мелкокускового угля</a:t>
            </a:r>
            <a:endParaRPr lang="ru-RU" sz="2400" dirty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/>
          </a:blip>
          <a:srcRect/>
          <a:stretch>
            <a:fillRect/>
          </a:stretch>
        </p:blipFill>
        <p:spPr bwMode="auto">
          <a:xfrm>
            <a:off x="1475656" y="1268759"/>
            <a:ext cx="2088232" cy="4090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/>
          </a:blip>
          <a:srcRect/>
          <a:stretch>
            <a:fillRect/>
          </a:stretch>
        </p:blipFill>
        <p:spPr bwMode="auto">
          <a:xfrm>
            <a:off x="5364088" y="1628800"/>
            <a:ext cx="2016224" cy="373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4139952" y="5445224"/>
            <a:ext cx="5004048" cy="111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 – секционированный газогенератор с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псевдоожиженным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слоем угля 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Д. И. Менделеев: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3861048"/>
            <a:ext cx="7772400" cy="2269877"/>
          </a:xfrm>
        </p:spPr>
        <p:txBody>
          <a:bodyPr/>
          <a:lstStyle/>
          <a:p>
            <a:r>
              <a:rPr lang="ru-RU" dirty="0" smtClean="0"/>
              <a:t>Как Вы полагаете, имеет ли данное выражение в настоящее время техническое применение? Обоснуйте ответ.</a:t>
            </a:r>
            <a:endParaRPr lang="ru-RU" dirty="0"/>
          </a:p>
        </p:txBody>
      </p:sp>
      <p:sp>
        <p:nvSpPr>
          <p:cNvPr id="5" name="Текст 4"/>
          <p:cNvSpPr txBox="1">
            <a:spLocks/>
          </p:cNvSpPr>
          <p:nvPr/>
        </p:nvSpPr>
        <p:spPr bwMode="auto">
          <a:xfrm>
            <a:off x="838200" y="1655440"/>
            <a:ext cx="7910264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Wingdings"/>
              <a:buNone/>
              <a:tabLst/>
              <a:defRPr/>
            </a:pPr>
            <a:r>
              <a:rPr kumimoji="0" 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"... настанет, вероятно, со временем даже такая эпоха, что угля из земли вынимать не будут, а там в земле его сумеют превращать в горючие газы..."  (1888)</a:t>
            </a:r>
            <a:endParaRPr kumimoji="0" lang="ru-RU" sz="24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Другая 2">
      <a:dk1>
        <a:srgbClr val="515617"/>
      </a:dk1>
      <a:lt1>
        <a:srgbClr val="EDF0C9"/>
      </a:lt1>
      <a:dk2>
        <a:srgbClr val="515617"/>
      </a:dk2>
      <a:lt2>
        <a:srgbClr val="FDF0C9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396</TotalTime>
  <Words>1320</Words>
  <Application>Microsoft Office PowerPoint</Application>
  <PresentationFormat>Экран (4:3)</PresentationFormat>
  <Paragraphs>320</Paragraphs>
  <Slides>40</Slides>
  <Notes>0</Notes>
  <HiddenSlides>1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40</vt:i4>
      </vt:variant>
    </vt:vector>
  </HeadingPairs>
  <TitlesOfParts>
    <vt:vector size="44" baseType="lpstr">
      <vt:lpstr>Литейная</vt:lpstr>
      <vt:lpstr>Equation</vt:lpstr>
      <vt:lpstr>Visio</vt:lpstr>
      <vt:lpstr>CS ChemDraw Drawing</vt:lpstr>
      <vt:lpstr>Углехимическое сырьё </vt:lpstr>
      <vt:lpstr>Экономическая справка</vt:lpstr>
      <vt:lpstr>Уголь мира</vt:lpstr>
      <vt:lpstr>Уголь</vt:lpstr>
      <vt:lpstr>Искусственными топливами являются </vt:lpstr>
      <vt:lpstr>Все ископаемые твердые топлива по материалу, из которого они образовались, делятся на </vt:lpstr>
      <vt:lpstr>Степень углефикации </vt:lpstr>
      <vt:lpstr>Превращение древесины в уголь протекает в следующем порядке: </vt:lpstr>
      <vt:lpstr>Состав органической массы некоторых видов топлива </vt:lpstr>
      <vt:lpstr>Фрагмент гипотетической структуры угля</vt:lpstr>
      <vt:lpstr>Четыре типа макроингредиента, различающих по блеску, внешнему виду и составу: </vt:lpstr>
      <vt:lpstr>Важнейшие характеристики каменных углей </vt:lpstr>
      <vt:lpstr>Технологическая классификация углей </vt:lpstr>
      <vt:lpstr>Технологическая классификация каменных углей </vt:lpstr>
      <vt:lpstr>Добыча угля</vt:lpstr>
      <vt:lpstr>Каталитические процессы химической переработки угля:</vt:lpstr>
      <vt:lpstr>Пиролиз угля </vt:lpstr>
      <vt:lpstr>Полукоксование </vt:lpstr>
      <vt:lpstr>Продуктами полукоксования являются: </vt:lpstr>
      <vt:lpstr>Коксование угля</vt:lpstr>
      <vt:lpstr>Общая схема коксохимического производства </vt:lpstr>
      <vt:lpstr>Схема химических превращений при коксовании </vt:lpstr>
      <vt:lpstr>К первичным реакциям, протекающим в шихте при ее нагревании, относятся: </vt:lpstr>
      <vt:lpstr>К вторичным реакциям, которые протекают при контакте выделившихся первичного газа и первичной смолы с нагретой стенкой печи, относятся: </vt:lpstr>
      <vt:lpstr>Последовательность процессов, протекающих в шихте при повышении температуры : </vt:lpstr>
      <vt:lpstr>Слайд 26</vt:lpstr>
      <vt:lpstr>Основные компоненты ПКГ</vt:lpstr>
      <vt:lpstr>Обратный коксовый газ (ОКГ)</vt:lpstr>
      <vt:lpstr>Сырой бензол (СБ) </vt:lpstr>
      <vt:lpstr>Состав СБ</vt:lpstr>
      <vt:lpstr>Каменноугольная смола (КУС) </vt:lpstr>
      <vt:lpstr>Фракции КУС (Ткип, ºС)</vt:lpstr>
      <vt:lpstr>Ректификация КУС</vt:lpstr>
      <vt:lpstr>Гидрирование угля </vt:lpstr>
      <vt:lpstr>Реакции:</vt:lpstr>
      <vt:lpstr>Катализатор</vt:lpstr>
      <vt:lpstr>Газификация угля </vt:lpstr>
      <vt:lpstr>Реакции в зависимости  от типа окислителя: </vt:lpstr>
      <vt:lpstr>Газогенераторы для паро-кислородной конверсии угля</vt:lpstr>
      <vt:lpstr>Д. И. Менделеев:</vt:lpstr>
    </vt:vector>
  </TitlesOfParts>
  <Company>Tomsk Polytechnic University</Company>
  <LinksUpToDate>false</LinksUpToDate>
  <SharedDoc>false</SharedDoc>
  <HyperlinkBase>http://www.tpu.ru.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lecture_2</dc:title>
  <dc:subject>Coal processing</dc:subject>
  <dc:creator>Olga S. Kukurina</dc:creator>
  <cp:keywords>coal, coking, aromatic compounds</cp:keywords>
  <dc:description>Tomsk Polytechnic University</dc:description>
  <cp:lastModifiedBy>Olga</cp:lastModifiedBy>
  <cp:revision>66</cp:revision>
  <dcterms:created xsi:type="dcterms:W3CDTF">2006-09-10T16:54:57Z</dcterms:created>
  <dcterms:modified xsi:type="dcterms:W3CDTF">2011-01-12T16:15:02Z</dcterms:modified>
</cp:coreProperties>
</file>