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1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A7123-12CF-46C0-BE2B-1D69EA0034BC}" type="datetimeFigureOut">
              <a:rPr lang="ru-RU" smtClean="0"/>
              <a:t>12.10.2011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A50D99-799F-447B-AA2E-8073A41E62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6571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A50D99-799F-447B-AA2E-8073A41E625C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19465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A50D99-799F-447B-AA2E-8073A41E625C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6664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B4C71EC6-210F-42DE-9C53-41977AD35B3D}" type="datetimeFigureOut">
              <a:rPr lang="ru-RU" smtClean="0"/>
              <a:t>12.10.2011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12.10.2011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B4C71EC6-210F-42DE-9C53-41977AD35B3D}" type="datetimeFigureOut">
              <a:rPr lang="ru-RU" smtClean="0"/>
              <a:t>12.10.2011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12.10.2011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12.10.2011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12.10.2011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12.10.2011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B4C71EC6-210F-42DE-9C53-41977AD35B3D}" type="datetimeFigureOut">
              <a:rPr lang="ru-RU" smtClean="0"/>
              <a:t>12.10.2011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B4C71EC6-210F-42DE-9C53-41977AD35B3D}" type="datetimeFigureOut">
              <a:rPr lang="ru-RU" smtClean="0"/>
              <a:t>12.10.2011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12.10.2011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12.10.2011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12.10.2011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Лечение онкологических больных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8325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Лечение больных с доброкачественными опухолями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 основном хирургическое. </a:t>
            </a:r>
          </a:p>
          <a:p>
            <a:r>
              <a:rPr lang="ru-RU" dirty="0" smtClean="0"/>
              <a:t>Показания к операции:</a:t>
            </a:r>
          </a:p>
          <a:p>
            <a:pPr marL="514350" indent="-514350">
              <a:buAutoNum type="arabicParenR"/>
            </a:pPr>
            <a:r>
              <a:rPr lang="ru-RU" dirty="0" err="1" smtClean="0"/>
              <a:t>Травматизация</a:t>
            </a:r>
            <a:endParaRPr lang="ru-RU" dirty="0" smtClean="0"/>
          </a:p>
          <a:p>
            <a:pPr marL="514350" indent="-514350">
              <a:buAutoNum type="arabicParenR"/>
            </a:pPr>
            <a:r>
              <a:rPr lang="ru-RU" dirty="0" smtClean="0"/>
              <a:t>Рост с нарушением функции органа</a:t>
            </a:r>
          </a:p>
          <a:p>
            <a:pPr marL="514350" indent="-514350">
              <a:buAutoNum type="arabicParenR"/>
            </a:pPr>
            <a:r>
              <a:rPr lang="ru-RU" dirty="0" smtClean="0"/>
              <a:t>Риск злокачественности</a:t>
            </a:r>
          </a:p>
          <a:p>
            <a:pPr marL="514350" indent="-514350">
              <a:buAutoNum type="arabicParenR"/>
            </a:pPr>
            <a:r>
              <a:rPr lang="ru-RU" dirty="0" smtClean="0"/>
              <a:t>Косметические дефекты</a:t>
            </a:r>
          </a:p>
        </p:txBody>
      </p:sp>
    </p:spTree>
    <p:extLst>
      <p:ext uri="{BB962C8B-B14F-4D97-AF65-F5344CB8AC3E}">
        <p14:creationId xmlns:p14="http://schemas.microsoft.com/office/powerpoint/2010/main" val="1554543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Липома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Удаление в пределах здоровых тканей вместе с капсулой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9" y="1556792"/>
            <a:ext cx="3960439" cy="4536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676" y="2924944"/>
            <a:ext cx="4415585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7187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Лечение злокачественных опухолей комплексное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1 Хирургическое</a:t>
            </a:r>
          </a:p>
          <a:p>
            <a:pPr marL="0" indent="0">
              <a:buNone/>
            </a:pPr>
            <a:r>
              <a:rPr lang="ru-RU" dirty="0" smtClean="0"/>
              <a:t>2 Лучевое</a:t>
            </a:r>
          </a:p>
          <a:p>
            <a:pPr marL="0" indent="0">
              <a:buNone/>
            </a:pPr>
            <a:r>
              <a:rPr lang="ru-RU" dirty="0" smtClean="0"/>
              <a:t>3 Химиотерапия</a:t>
            </a:r>
          </a:p>
          <a:p>
            <a:pPr marL="0" indent="0">
              <a:buNone/>
            </a:pPr>
            <a:r>
              <a:rPr lang="ru-RU" dirty="0" smtClean="0"/>
              <a:t>4 Гормонотерапия</a:t>
            </a:r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8137" y="3429000"/>
            <a:ext cx="4486275" cy="336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6371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Хирургическое лечение злокачественных опухолей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Виды операций</a:t>
            </a:r>
          </a:p>
          <a:p>
            <a:pPr marL="0" indent="0">
              <a:buNone/>
            </a:pPr>
            <a:r>
              <a:rPr lang="ru-RU" dirty="0" smtClean="0"/>
              <a:t>1 Радикальные – подлежат больные с опухолями 1-3 </a:t>
            </a:r>
            <a:r>
              <a:rPr lang="ru-RU" dirty="0" err="1" smtClean="0"/>
              <a:t>ст</a:t>
            </a:r>
            <a:r>
              <a:rPr lang="ru-RU" dirty="0" smtClean="0"/>
              <a:t>; цель полное излечение.</a:t>
            </a:r>
          </a:p>
          <a:p>
            <a:pPr marL="0" indent="0">
              <a:buNone/>
            </a:pPr>
            <a:r>
              <a:rPr lang="ru-RU" dirty="0" smtClean="0"/>
              <a:t>2 Паллиативные – подлежат больные 4 ст.; цель – уменьшение страданий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2831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Операции в онкологии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Радикальные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Паллиативные – паллиативная </a:t>
            </a:r>
            <a:r>
              <a:rPr lang="ru-RU" dirty="0" err="1" smtClean="0"/>
              <a:t>колостомия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ru-RU" dirty="0" smtClean="0"/>
              <a:t>Радикальная </a:t>
            </a:r>
            <a:r>
              <a:rPr lang="ru-RU" dirty="0" err="1" smtClean="0"/>
              <a:t>мастэктомия</a:t>
            </a: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sz="quarter" idx="4"/>
          </p:nvPr>
        </p:nvSpPr>
        <p:spPr>
          <a:xfrm>
            <a:off x="4645025" y="2924943"/>
            <a:ext cx="4041775" cy="320121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924944"/>
            <a:ext cx="4032448" cy="30963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7546" y="2924944"/>
            <a:ext cx="4381500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083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Принципы радикальных операций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1 В пределах здоровых тканей</a:t>
            </a:r>
          </a:p>
          <a:p>
            <a:pPr marL="0" indent="0">
              <a:buNone/>
            </a:pPr>
            <a:r>
              <a:rPr lang="ru-RU" dirty="0" smtClean="0"/>
              <a:t>2 Избегать механического повреждения опухоли</a:t>
            </a:r>
          </a:p>
          <a:p>
            <a:pPr marL="0" indent="0">
              <a:buNone/>
            </a:pPr>
            <a:r>
              <a:rPr lang="ru-RU" dirty="0" smtClean="0"/>
              <a:t>3 Удаление с регионарными лимфоузлами</a:t>
            </a:r>
          </a:p>
          <a:p>
            <a:pPr marL="0" indent="0">
              <a:buNone/>
            </a:pPr>
            <a:r>
              <a:rPr lang="ru-RU" dirty="0" smtClean="0"/>
              <a:t>4 Использование электроножа</a:t>
            </a:r>
          </a:p>
          <a:p>
            <a:pPr marL="0" indent="0">
              <a:buNone/>
            </a:pPr>
            <a:r>
              <a:rPr lang="ru-RU" dirty="0" smtClean="0"/>
              <a:t>5 Проведение во время операции облучения и химиотерапии (редко)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769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Лучевая терапия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Основная задача – уничтожение или уменьшение в размерах опухолевого очага с последующим восстановлением нормальных тканей</a:t>
            </a:r>
          </a:p>
          <a:p>
            <a:pPr marL="0" indent="0">
              <a:buNone/>
            </a:pPr>
            <a:r>
              <a:rPr lang="ru-RU" dirty="0" smtClean="0"/>
              <a:t>Виды:</a:t>
            </a:r>
          </a:p>
          <a:p>
            <a:pPr marL="0" indent="0">
              <a:buNone/>
            </a:pPr>
            <a:r>
              <a:rPr lang="ru-RU" dirty="0" smtClean="0"/>
              <a:t>1 Внешнее</a:t>
            </a:r>
          </a:p>
          <a:p>
            <a:pPr marL="0" indent="0">
              <a:buNone/>
            </a:pPr>
            <a:r>
              <a:rPr lang="ru-RU" dirty="0" smtClean="0"/>
              <a:t>2 Внутриполостное</a:t>
            </a:r>
          </a:p>
          <a:p>
            <a:pPr marL="0" indent="0">
              <a:buNone/>
            </a:pPr>
            <a:r>
              <a:rPr lang="ru-RU" dirty="0" smtClean="0"/>
              <a:t>3 Внутритканевое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554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Способы лучевой терапии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Внешнее – </a:t>
            </a:r>
            <a:r>
              <a:rPr lang="ru-RU" dirty="0" err="1" smtClean="0"/>
              <a:t>рентгентерапия</a:t>
            </a:r>
            <a:r>
              <a:rPr lang="ru-RU" dirty="0" smtClean="0"/>
              <a:t>, </a:t>
            </a:r>
            <a:r>
              <a:rPr lang="ru-RU" dirty="0" err="1" smtClean="0"/>
              <a:t>телегамматерапия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924944"/>
            <a:ext cx="4695825" cy="319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087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Способы лучевой терапии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Внутриполостное – источник излучения вводят через физиологические отверстия (рот, уретру)</a:t>
            </a:r>
          </a:p>
          <a:p>
            <a:r>
              <a:rPr lang="ru-RU" dirty="0" smtClean="0"/>
              <a:t>Внутритканевая – введение в ткани радиоактивных игл или капсул.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5427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Разные опухоли по разному реагируют на лучевую терапию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1 Высокая чувствительность – лимфосаркомы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2 Средняя чувствительность – рак кожи, губы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3 Низкая чувствительность – рак желудка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2657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Осложнения лучевой терапии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Общие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ru-RU" dirty="0" smtClean="0"/>
              <a:t>Местные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ru-RU" dirty="0" smtClean="0"/>
              <a:t>НС: головокружение, бессонница</a:t>
            </a:r>
          </a:p>
          <a:p>
            <a:r>
              <a:rPr lang="ru-RU" dirty="0" smtClean="0"/>
              <a:t>ДС: одышка</a:t>
            </a:r>
          </a:p>
          <a:p>
            <a:r>
              <a:rPr lang="ru-RU" dirty="0" smtClean="0"/>
              <a:t>ССС: боли в сердце, лейкопения, гипертензия</a:t>
            </a: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1 Со стороны кожи:</a:t>
            </a:r>
          </a:p>
          <a:p>
            <a:pPr marL="0" indent="0">
              <a:buNone/>
            </a:pPr>
            <a:r>
              <a:rPr lang="ru-RU" dirty="0" smtClean="0"/>
              <a:t>  А)Выпадение волос (эпиляция)</a:t>
            </a:r>
          </a:p>
          <a:p>
            <a:pPr marL="0" indent="0">
              <a:buNone/>
            </a:pPr>
            <a:r>
              <a:rPr lang="ru-RU" dirty="0" smtClean="0"/>
              <a:t>  Б) Влажный дерматит</a:t>
            </a:r>
          </a:p>
          <a:p>
            <a:pPr marL="0" indent="0">
              <a:buNone/>
            </a:pPr>
            <a:r>
              <a:rPr lang="ru-RU" dirty="0" smtClean="0"/>
              <a:t>  В) Острая эритема</a:t>
            </a:r>
          </a:p>
          <a:p>
            <a:pPr marL="0" indent="0">
              <a:buNone/>
            </a:pPr>
            <a:r>
              <a:rPr lang="ru-RU" dirty="0" smtClean="0"/>
              <a:t>  Г )Острый лучевой дерматит</a:t>
            </a:r>
          </a:p>
          <a:p>
            <a:pPr marL="0" indent="0">
              <a:buNone/>
            </a:pPr>
            <a:r>
              <a:rPr lang="ru-RU" dirty="0" smtClean="0"/>
              <a:t>  Д )Лучевые язвы</a:t>
            </a:r>
          </a:p>
          <a:p>
            <a:pPr marL="0" indent="0">
              <a:buNone/>
            </a:pPr>
            <a:r>
              <a:rPr lang="ru-RU" dirty="0"/>
              <a:t>2</a:t>
            </a:r>
            <a:r>
              <a:rPr lang="ru-RU" dirty="0" smtClean="0"/>
              <a:t> Лучевой стоматит</a:t>
            </a:r>
          </a:p>
          <a:p>
            <a:pPr marL="0" indent="0">
              <a:buNone/>
            </a:pPr>
            <a:r>
              <a:rPr lang="ru-RU" dirty="0"/>
              <a:t>3</a:t>
            </a:r>
            <a:r>
              <a:rPr lang="ru-RU" dirty="0" smtClean="0"/>
              <a:t> Лучевая пневмония</a:t>
            </a:r>
          </a:p>
          <a:p>
            <a:pPr marL="0" indent="0">
              <a:buNone/>
            </a:pPr>
            <a:r>
              <a:rPr lang="ru-RU" dirty="0"/>
              <a:t>4</a:t>
            </a:r>
            <a:r>
              <a:rPr lang="ru-RU" dirty="0" smtClean="0"/>
              <a:t> Лучевой энтероколит</a:t>
            </a:r>
          </a:p>
          <a:p>
            <a:pPr marL="0" indent="0">
              <a:buNone/>
            </a:pPr>
            <a:r>
              <a:rPr lang="ru-RU" dirty="0"/>
              <a:t>5</a:t>
            </a:r>
            <a:r>
              <a:rPr lang="ru-RU" dirty="0" smtClean="0"/>
              <a:t> Лучевой Цистит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5457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Местные осложнения лучевой терапии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Влажный дерматит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ru-RU" dirty="0" smtClean="0"/>
              <a:t>Эритема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2204864"/>
            <a:ext cx="3942337" cy="403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8135" y="2132856"/>
            <a:ext cx="4131607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2140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Лучевая язва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556791"/>
            <a:ext cx="5844780" cy="4558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7631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Радиационная защита персонала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ru-RU" dirty="0"/>
              <a:t>Количество работников при выполнении манипуляций  должно быть минимальным.</a:t>
            </a:r>
          </a:p>
          <a:p>
            <a:pPr lvl="0"/>
            <a:r>
              <a:rPr lang="ru-RU" dirty="0"/>
              <a:t>Соблюдать инструкции к аппаратам для лучевого лечения</a:t>
            </a:r>
          </a:p>
          <a:p>
            <a:pPr lvl="0"/>
            <a:r>
              <a:rPr lang="ru-RU" dirty="0"/>
              <a:t>Использование средств индивидуальной защиты: защитные экраны, фартуки,  перчатки, бахилы, очки.</a:t>
            </a:r>
          </a:p>
          <a:p>
            <a:pPr lvl="0"/>
            <a:r>
              <a:rPr lang="ru-RU" dirty="0"/>
              <a:t>Индивидуальный дозиметрический контроль  -  </a:t>
            </a:r>
            <a:r>
              <a:rPr lang="ru-RU" i="1" dirty="0" smtClean="0"/>
              <a:t>Дезактивация </a:t>
            </a:r>
            <a:r>
              <a:rPr lang="ru-RU" i="1" dirty="0"/>
              <a:t>– один из видов обеззараживания, при котором с поверхности загрязненных предметов удаляются радиоактивные вещества. </a:t>
            </a:r>
          </a:p>
          <a:p>
            <a:r>
              <a:rPr lang="ru-RU" dirty="0"/>
              <a:t>Дезактивация кожи </a:t>
            </a:r>
            <a:endParaRPr lang="ru-RU" dirty="0" smtClean="0"/>
          </a:p>
          <a:p>
            <a:r>
              <a:rPr lang="ru-RU" dirty="0" smtClean="0"/>
              <a:t>Дезактивация  </a:t>
            </a:r>
            <a:r>
              <a:rPr lang="ru-RU" dirty="0"/>
              <a:t>рабочего места и </a:t>
            </a:r>
            <a:r>
              <a:rPr lang="ru-RU" dirty="0" smtClean="0"/>
              <a:t>аппаратуры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2536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Химиотерапия злокачественных опухолей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Использование фармакологических препаратов природного и синтетического происхождения.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8039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Группы противоопухолевых средств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/>
              <a:t>1 </a:t>
            </a:r>
            <a:r>
              <a:rPr lang="ru-RU" b="1" dirty="0" smtClean="0"/>
              <a:t>Цитостатики</a:t>
            </a:r>
            <a:r>
              <a:rPr lang="ru-RU" dirty="0" smtClean="0"/>
              <a:t> – нарушают митозы (</a:t>
            </a:r>
            <a:r>
              <a:rPr lang="ru-RU" dirty="0" err="1" smtClean="0"/>
              <a:t>циклофостфан</a:t>
            </a:r>
            <a:r>
              <a:rPr lang="ru-RU" dirty="0" smtClean="0"/>
              <a:t>)</a:t>
            </a:r>
          </a:p>
          <a:p>
            <a:pPr marL="0" indent="0">
              <a:buNone/>
            </a:pPr>
            <a:r>
              <a:rPr lang="ru-RU" dirty="0" smtClean="0"/>
              <a:t>2 </a:t>
            </a:r>
            <a:r>
              <a:rPr lang="ru-RU" b="1" dirty="0" smtClean="0"/>
              <a:t>Антиметаболиты</a:t>
            </a:r>
            <a:r>
              <a:rPr lang="ru-RU" dirty="0" smtClean="0"/>
              <a:t> – нарушают обмен веществ (5-фторуроцил)</a:t>
            </a:r>
          </a:p>
          <a:p>
            <a:pPr marL="0" indent="0">
              <a:buNone/>
            </a:pPr>
            <a:r>
              <a:rPr lang="ru-RU" dirty="0" smtClean="0"/>
              <a:t>3 </a:t>
            </a:r>
            <a:r>
              <a:rPr lang="ru-RU" b="1" dirty="0" smtClean="0"/>
              <a:t>противоопухолевые антибиотики </a:t>
            </a:r>
            <a:r>
              <a:rPr lang="ru-RU" dirty="0" smtClean="0"/>
              <a:t>(</a:t>
            </a:r>
            <a:r>
              <a:rPr lang="ru-RU" dirty="0" err="1" smtClean="0"/>
              <a:t>сарколизин</a:t>
            </a:r>
            <a:r>
              <a:rPr lang="ru-RU" dirty="0" smtClean="0"/>
              <a:t>)</a:t>
            </a:r>
          </a:p>
          <a:p>
            <a:pPr marL="0" indent="0">
              <a:buNone/>
            </a:pPr>
            <a:r>
              <a:rPr lang="ru-RU" dirty="0" smtClean="0"/>
              <a:t>4 </a:t>
            </a:r>
            <a:r>
              <a:rPr lang="ru-RU" b="1" dirty="0" smtClean="0"/>
              <a:t>Иммуномодуляторы</a:t>
            </a:r>
            <a:r>
              <a:rPr lang="ru-RU" dirty="0" smtClean="0"/>
              <a:t> – активируют собственные противоопухолевые </a:t>
            </a:r>
            <a:r>
              <a:rPr lang="ru-RU" dirty="0" err="1" smtClean="0"/>
              <a:t>мезанизмы</a:t>
            </a:r>
            <a:r>
              <a:rPr lang="ru-RU" dirty="0" smtClean="0"/>
              <a:t> (интерферон)</a:t>
            </a:r>
          </a:p>
          <a:p>
            <a:pPr marL="0" indent="0">
              <a:buNone/>
            </a:pPr>
            <a:r>
              <a:rPr lang="ru-RU" dirty="0" smtClean="0"/>
              <a:t>5 </a:t>
            </a:r>
            <a:r>
              <a:rPr lang="ru-RU" b="1" dirty="0" smtClean="0"/>
              <a:t>Гормональные препараты - </a:t>
            </a:r>
            <a:r>
              <a:rPr lang="ru-RU" dirty="0" smtClean="0"/>
              <a:t>лечение </a:t>
            </a:r>
            <a:r>
              <a:rPr lang="ru-RU" dirty="0" err="1" smtClean="0"/>
              <a:t>гормонзависимых</a:t>
            </a:r>
            <a:r>
              <a:rPr lang="ru-RU" dirty="0" smtClean="0"/>
              <a:t> </a:t>
            </a:r>
            <a:r>
              <a:rPr lang="ru-RU" dirty="0" err="1" smtClean="0"/>
              <a:t>опузолей</a:t>
            </a:r>
            <a:r>
              <a:rPr lang="ru-RU" dirty="0" smtClean="0"/>
              <a:t> (</a:t>
            </a:r>
            <a:r>
              <a:rPr lang="ru-RU" dirty="0" err="1" smtClean="0"/>
              <a:t>тамоксифен</a:t>
            </a:r>
            <a:r>
              <a:rPr lang="ru-RU" dirty="0" smtClean="0"/>
              <a:t>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6782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Химиотерапия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Преимущества			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ru-RU" dirty="0" smtClean="0"/>
              <a:t>недостатки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ru-RU" dirty="0" smtClean="0"/>
              <a:t>Действует во всём организме</a:t>
            </a:r>
          </a:p>
          <a:p>
            <a:r>
              <a:rPr lang="ru-RU" dirty="0" smtClean="0"/>
              <a:t>Влияние на скрытые ( не выявленные очаги)</a:t>
            </a:r>
          </a:p>
          <a:p>
            <a:r>
              <a:rPr lang="ru-RU" dirty="0" smtClean="0"/>
              <a:t>Можно проводить в амбулаторных условиях</a:t>
            </a: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Относительно низкий эффект (по сравнению с хирургическим и лучевым)</a:t>
            </a:r>
          </a:p>
          <a:p>
            <a:r>
              <a:rPr lang="ru-RU" dirty="0" smtClean="0"/>
              <a:t>Действует на все клетки организма (и опухолевые и здоровые)</a:t>
            </a:r>
          </a:p>
          <a:p>
            <a:r>
              <a:rPr lang="ru-RU" dirty="0" smtClean="0"/>
              <a:t>Малые дозы стимулируют опухоли, а большие подавляют весь организм</a:t>
            </a:r>
          </a:p>
          <a:p>
            <a:r>
              <a:rPr lang="ru-RU" dirty="0" smtClean="0"/>
              <a:t>Проводят только специально обученный персонал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2372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Химиотерапия в составе комплексного лечения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539552" y="1340768"/>
            <a:ext cx="8229600" cy="4741987"/>
          </a:xfrm>
        </p:spPr>
        <p:txBody>
          <a:bodyPr>
            <a:noAutofit/>
          </a:bodyPr>
          <a:lstStyle/>
          <a:p>
            <a:r>
              <a:rPr lang="ru-RU" sz="2400" dirty="0"/>
              <a:t>1 </a:t>
            </a:r>
            <a:r>
              <a:rPr lang="ru-RU" sz="2400" dirty="0" err="1"/>
              <a:t>Неоадьювантная</a:t>
            </a:r>
            <a:r>
              <a:rPr lang="ru-RU" sz="2400" dirty="0"/>
              <a:t> химиотерапия</a:t>
            </a:r>
          </a:p>
          <a:p>
            <a:pPr marL="0" indent="0">
              <a:buNone/>
            </a:pPr>
            <a:r>
              <a:rPr lang="ru-RU" sz="2400" dirty="0"/>
              <a:t>Это такая химиотерапия, которую проводят в предоперационном периоде, для уменьшения размеров и распространенности опухоли и достижения операбельности. </a:t>
            </a: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 2 </a:t>
            </a:r>
            <a:r>
              <a:rPr lang="ru-RU" sz="2400" dirty="0" err="1"/>
              <a:t>Адьювантная</a:t>
            </a:r>
            <a:r>
              <a:rPr lang="ru-RU" sz="2400" dirty="0"/>
              <a:t> (</a:t>
            </a:r>
            <a:r>
              <a:rPr lang="ru-RU" sz="2400" dirty="0" err="1"/>
              <a:t>дополнителная</a:t>
            </a:r>
            <a:r>
              <a:rPr lang="ru-RU" sz="2400" dirty="0"/>
              <a:t>) химиотерапия.</a:t>
            </a:r>
          </a:p>
          <a:p>
            <a:pPr marL="0" indent="0">
              <a:buNone/>
            </a:pPr>
            <a:r>
              <a:rPr lang="ru-RU" sz="2400" dirty="0" err="1"/>
              <a:t>Адьювантная</a:t>
            </a:r>
            <a:r>
              <a:rPr lang="ru-RU" sz="2400" dirty="0"/>
              <a:t> химиотерапия предполагает «профилактическое» </a:t>
            </a:r>
            <a:r>
              <a:rPr lang="ru-RU" sz="2400" dirty="0" smtClean="0"/>
              <a:t>лечение </a:t>
            </a:r>
            <a:r>
              <a:rPr lang="ru-RU" sz="2400" dirty="0" err="1"/>
              <a:t>цитостатиками</a:t>
            </a:r>
            <a:r>
              <a:rPr lang="ru-RU" sz="2400" dirty="0"/>
              <a:t> в послеоперационном периоде без </a:t>
            </a:r>
            <a:r>
              <a:rPr lang="ru-RU" sz="2400" dirty="0" smtClean="0"/>
              <a:t>признаков </a:t>
            </a:r>
            <a:r>
              <a:rPr lang="ru-RU" sz="2400" dirty="0"/>
              <a:t>гематогенного метастазирования. Целью </a:t>
            </a:r>
            <a:r>
              <a:rPr lang="ru-RU" sz="2400" dirty="0" err="1"/>
              <a:t>адьювантной</a:t>
            </a:r>
            <a:r>
              <a:rPr lang="ru-RU" sz="2400" dirty="0"/>
              <a:t> химиотерапии является:</a:t>
            </a:r>
          </a:p>
          <a:p>
            <a:pPr lvl="0"/>
            <a:r>
              <a:rPr lang="ru-RU" sz="2400" dirty="0"/>
              <a:t>уничтожение вероятных метастазов, которые не могут быть выявлены существующими методами диагностики.</a:t>
            </a:r>
          </a:p>
          <a:p>
            <a:pPr lvl="0"/>
            <a:r>
              <a:rPr lang="ru-RU" sz="2400" dirty="0"/>
              <a:t>Профилактика рецидивов.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509806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Осложнения химиотерапии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46236"/>
            <a:ext cx="8229600" cy="4951115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dirty="0"/>
              <a:t> </a:t>
            </a:r>
          </a:p>
          <a:p>
            <a:pPr marL="0" indent="0">
              <a:buNone/>
            </a:pPr>
            <a:r>
              <a:rPr lang="ru-RU" sz="12800" dirty="0"/>
              <a:t>1 Угнетение функции костного мозга</a:t>
            </a:r>
            <a:r>
              <a:rPr lang="ru-RU" sz="6400" dirty="0"/>
              <a:t>.  </a:t>
            </a:r>
          </a:p>
          <a:p>
            <a:pPr marL="0" lvl="0" indent="0">
              <a:buNone/>
            </a:pPr>
            <a:r>
              <a:rPr lang="ru-RU" sz="11200" dirty="0" smtClean="0"/>
              <a:t>2 Повышение </a:t>
            </a:r>
            <a:r>
              <a:rPr lang="ru-RU" sz="11200" dirty="0"/>
              <a:t>температуры тела. </a:t>
            </a:r>
            <a:endParaRPr lang="ru-RU" sz="11200" dirty="0" smtClean="0"/>
          </a:p>
          <a:p>
            <a:pPr marL="0" lvl="0" indent="0">
              <a:buNone/>
            </a:pPr>
            <a:r>
              <a:rPr lang="ru-RU" sz="11200" dirty="0" smtClean="0"/>
              <a:t>3 Аллопеция </a:t>
            </a:r>
            <a:r>
              <a:rPr lang="ru-RU" sz="11200" dirty="0"/>
              <a:t>(выпадение волос) </a:t>
            </a:r>
            <a:endParaRPr lang="ru-RU" sz="11200" dirty="0" smtClean="0"/>
          </a:p>
          <a:p>
            <a:pPr marL="0" lvl="0" indent="0">
              <a:buNone/>
            </a:pPr>
            <a:r>
              <a:rPr lang="ru-RU" sz="11200" dirty="0" smtClean="0"/>
              <a:t>4 Поражения кожи. </a:t>
            </a:r>
            <a:r>
              <a:rPr lang="ru-RU" sz="11200" dirty="0"/>
              <a:t>Кожа становится сухой, истонченной, болезненной. Некрозы </a:t>
            </a:r>
            <a:r>
              <a:rPr lang="ru-RU" sz="11200" dirty="0" err="1"/>
              <a:t>кожы</a:t>
            </a:r>
            <a:r>
              <a:rPr lang="ru-RU" sz="11200" dirty="0"/>
              <a:t> возникают в месте попадания цитостатиков в окружающие вену такни при внутривенном введении.</a:t>
            </a:r>
          </a:p>
          <a:p>
            <a:pPr marL="0" lvl="0" indent="0">
              <a:buNone/>
            </a:pPr>
            <a:r>
              <a:rPr lang="ru-RU" sz="11200" dirty="0" smtClean="0"/>
              <a:t>5 Стоматит </a:t>
            </a:r>
            <a:r>
              <a:rPr lang="ru-RU" sz="11200" dirty="0"/>
              <a:t>и </a:t>
            </a:r>
            <a:r>
              <a:rPr lang="ru-RU" sz="11200" dirty="0" err="1"/>
              <a:t>зофагит</a:t>
            </a:r>
            <a:r>
              <a:rPr lang="ru-RU" sz="11200" dirty="0"/>
              <a:t> </a:t>
            </a:r>
            <a:endParaRPr lang="ru-RU" sz="11200" dirty="0" smtClean="0"/>
          </a:p>
          <a:p>
            <a:pPr marL="0" lvl="0" indent="0">
              <a:buNone/>
            </a:pPr>
            <a:r>
              <a:rPr lang="ru-RU" sz="11200" dirty="0" smtClean="0"/>
              <a:t>6 Нарушение </a:t>
            </a:r>
            <a:r>
              <a:rPr lang="ru-RU" sz="11200" dirty="0"/>
              <a:t>сердечной деятельности. </a:t>
            </a:r>
            <a:endParaRPr lang="ru-RU" sz="11200" dirty="0" smtClean="0"/>
          </a:p>
          <a:p>
            <a:pPr marL="0" lvl="0" indent="0">
              <a:buNone/>
            </a:pPr>
            <a:r>
              <a:rPr lang="ru-RU" sz="11200" dirty="0" smtClean="0"/>
              <a:t>7 Нарушение </a:t>
            </a:r>
            <a:r>
              <a:rPr lang="ru-RU" sz="11200" dirty="0"/>
              <a:t>функции почек</a:t>
            </a:r>
            <a:r>
              <a:rPr lang="ru-RU" sz="11200" dirty="0" smtClean="0"/>
              <a:t>..</a:t>
            </a:r>
            <a:endParaRPr lang="ru-RU" sz="11200" dirty="0"/>
          </a:p>
          <a:p>
            <a:pPr marL="0" lvl="0" indent="0">
              <a:buNone/>
            </a:pPr>
            <a:r>
              <a:rPr lang="ru-RU" sz="11200" dirty="0" smtClean="0"/>
              <a:t>8 Геморрагический </a:t>
            </a:r>
            <a:r>
              <a:rPr lang="ru-RU" sz="11200" dirty="0"/>
              <a:t>цистит </a:t>
            </a:r>
            <a:endParaRPr lang="ru-RU" sz="11200" dirty="0" smtClean="0"/>
          </a:p>
          <a:p>
            <a:pPr marL="0" lvl="0" indent="0">
              <a:buNone/>
            </a:pPr>
            <a:r>
              <a:rPr lang="ru-RU" sz="11200" dirty="0" smtClean="0"/>
              <a:t>9 </a:t>
            </a:r>
            <a:r>
              <a:rPr lang="ru-RU" sz="11200" dirty="0" err="1" smtClean="0"/>
              <a:t>Нейротоксичность</a:t>
            </a:r>
            <a:r>
              <a:rPr lang="ru-RU" sz="56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73108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Средства безопасности при работе с </a:t>
            </a:r>
            <a:r>
              <a:rPr lang="ru-RU" dirty="0" err="1" smtClean="0"/>
              <a:t>цитостатиками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1 Медсестра должна пройти инструктаж</a:t>
            </a:r>
          </a:p>
          <a:p>
            <a:pPr marL="0" indent="0">
              <a:buNone/>
            </a:pPr>
            <a:r>
              <a:rPr lang="ru-RU" dirty="0" smtClean="0"/>
              <a:t>2 Медсестра проводит все манипуляции в маске и перчатках</a:t>
            </a:r>
          </a:p>
          <a:p>
            <a:pPr marL="0" indent="0">
              <a:buNone/>
            </a:pPr>
            <a:r>
              <a:rPr lang="ru-RU" dirty="0"/>
              <a:t>3</a:t>
            </a:r>
            <a:r>
              <a:rPr lang="ru-RU" dirty="0" smtClean="0"/>
              <a:t> Порошкообразные препараты готовить непосредственно перед введением</a:t>
            </a:r>
          </a:p>
          <a:p>
            <a:pPr marL="0" indent="0">
              <a:buNone/>
            </a:pPr>
            <a:r>
              <a:rPr lang="ru-RU" dirty="0"/>
              <a:t>4</a:t>
            </a:r>
            <a:r>
              <a:rPr lang="ru-RU" dirty="0" smtClean="0"/>
              <a:t> Не хранить открытые ампулы</a:t>
            </a:r>
          </a:p>
          <a:p>
            <a:pPr marL="0" indent="0">
              <a:buNone/>
            </a:pPr>
            <a:r>
              <a:rPr lang="ru-RU" dirty="0"/>
              <a:t>5</a:t>
            </a:r>
            <a:r>
              <a:rPr lang="ru-RU" dirty="0" smtClean="0"/>
              <a:t> Разные препараты вводить в разные вены</a:t>
            </a:r>
          </a:p>
          <a:p>
            <a:pPr marL="0" indent="0">
              <a:buNone/>
            </a:pPr>
            <a:r>
              <a:rPr lang="ru-RU" dirty="0"/>
              <a:t>6</a:t>
            </a:r>
            <a:r>
              <a:rPr lang="ru-RU" dirty="0" smtClean="0"/>
              <a:t> Не допускать попадания препарата на кожу и слизистые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9542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344</TotalTime>
  <Words>584</Words>
  <Application>Microsoft Office PowerPoint</Application>
  <PresentationFormat>Экран (4:3)</PresentationFormat>
  <Paragraphs>120</Paragraphs>
  <Slides>21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Литейная</vt:lpstr>
      <vt:lpstr>Лечение онкологических больных</vt:lpstr>
      <vt:lpstr>Лечение больных с доброкачественными опухолями</vt:lpstr>
      <vt:lpstr>Липома</vt:lpstr>
      <vt:lpstr>Лечение злокачественных опухолей комплексное</vt:lpstr>
      <vt:lpstr>Хирургическое лечение злокачественных опухолей</vt:lpstr>
      <vt:lpstr>Операции в онкологии</vt:lpstr>
      <vt:lpstr>Принципы радикальных операций</vt:lpstr>
      <vt:lpstr>Лучевая терапия</vt:lpstr>
      <vt:lpstr>Способы лучевой терапии</vt:lpstr>
      <vt:lpstr>Способы лучевой терапии</vt:lpstr>
      <vt:lpstr>Разные опухоли по разному реагируют на лучевую терапию</vt:lpstr>
      <vt:lpstr>Осложнения лучевой терапии</vt:lpstr>
      <vt:lpstr>Местные осложнения лучевой терапии</vt:lpstr>
      <vt:lpstr>Лучевая язва</vt:lpstr>
      <vt:lpstr>Радиационная защита персонала</vt:lpstr>
      <vt:lpstr>Химиотерапия злокачественных опухолей</vt:lpstr>
      <vt:lpstr>Группы противоопухолевых средств</vt:lpstr>
      <vt:lpstr>Химиотерапия</vt:lpstr>
      <vt:lpstr>Химиотерапия в составе комплексного лечения</vt:lpstr>
      <vt:lpstr>Осложнения химиотерапии</vt:lpstr>
      <vt:lpstr>Средства безопасности при работе с цитостатиками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Лечение онкологических больных</dc:title>
  <cp:lastModifiedBy>Andrey Altuchov</cp:lastModifiedBy>
  <cp:revision>3</cp:revision>
  <dcterms:modified xsi:type="dcterms:W3CDTF">2011-10-12T05:33:13Z</dcterms:modified>
</cp:coreProperties>
</file>