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3"/>
  </p:notesMasterIdLst>
  <p:sldIdLst>
    <p:sldId id="256" r:id="rId2"/>
    <p:sldId id="264" r:id="rId3"/>
    <p:sldId id="258" r:id="rId4"/>
    <p:sldId id="261" r:id="rId5"/>
    <p:sldId id="263" r:id="rId6"/>
    <p:sldId id="266" r:id="rId7"/>
    <p:sldId id="270" r:id="rId8"/>
    <p:sldId id="279" r:id="rId9"/>
    <p:sldId id="283" r:id="rId10"/>
    <p:sldId id="285" r:id="rId11"/>
    <p:sldId id="286" r:id="rId12"/>
    <p:sldId id="280" r:id="rId13"/>
    <p:sldId id="277" r:id="rId14"/>
    <p:sldId id="281" r:id="rId15"/>
    <p:sldId id="278" r:id="rId16"/>
    <p:sldId id="271" r:id="rId17"/>
    <p:sldId id="310" r:id="rId18"/>
    <p:sldId id="282" r:id="rId19"/>
    <p:sldId id="284" r:id="rId20"/>
    <p:sldId id="287" r:id="rId21"/>
    <p:sldId id="269" r:id="rId22"/>
    <p:sldId id="311" r:id="rId23"/>
    <p:sldId id="259" r:id="rId24"/>
    <p:sldId id="288" r:id="rId25"/>
    <p:sldId id="26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312" r:id="rId36"/>
    <p:sldId id="298" r:id="rId37"/>
    <p:sldId id="299" r:id="rId38"/>
    <p:sldId id="300" r:id="rId39"/>
    <p:sldId id="302" r:id="rId40"/>
    <p:sldId id="313" r:id="rId41"/>
    <p:sldId id="303" r:id="rId42"/>
    <p:sldId id="314" r:id="rId43"/>
    <p:sldId id="304" r:id="rId44"/>
    <p:sldId id="305" r:id="rId45"/>
    <p:sldId id="306" r:id="rId46"/>
    <p:sldId id="307" r:id="rId47"/>
    <p:sldId id="308" r:id="rId48"/>
    <p:sldId id="320" r:id="rId49"/>
    <p:sldId id="319" r:id="rId50"/>
    <p:sldId id="321" r:id="rId51"/>
    <p:sldId id="267" r:id="rId5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06020"/>
    <a:srgbClr val="2DE11F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8188" autoAdjust="0"/>
  </p:normalViewPr>
  <p:slideViewPr>
    <p:cSldViewPr>
      <p:cViewPr>
        <p:scale>
          <a:sx n="80" d="100"/>
          <a:sy n="80" d="100"/>
        </p:scale>
        <p:origin x="-147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7538127-114B-45C6-A558-0E7C1D6F1345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55AB6B3-2BE9-4566-BA55-9FC59FF6D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477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985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xfrm>
            <a:off x="904875" y="4349750"/>
            <a:ext cx="5048250" cy="4095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Отмечено, что для нормального течения процессов имплантации, роста и развития эмбриона необходимо создание в эндометрии матери состояния локальной иммуносупрессии, что ведет к формированию защитного барьера и предотвращает отторжение наполовину чужеродного плода.</a:t>
            </a:r>
          </a:p>
          <a:p>
            <a:r>
              <a:rPr lang="ru-RU" smtClean="0"/>
              <a:t>В свою очередь, локальная иммуносупрессия обеспечивается разнообразными, во многом гормонозависимыми механизмами, к которым относятся: ограничение активности естественных киллеров, макрофагов, активация Т супрессоров. </a:t>
            </a:r>
          </a:p>
          <a:p>
            <a:r>
              <a:rPr lang="ru-RU" smtClean="0"/>
              <a:t>Важную роль в этом процессе играет прогестерон и профиль цитокинов, вырабатываемых клетками иммунной системы. </a:t>
            </a: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985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xfrm>
            <a:off x="904875" y="4349750"/>
            <a:ext cx="5048250" cy="4095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Отмечено, что для нормального течения процессов имплантации, роста и развития эмбриона необходимо создание в эндометрии матери состояния локальной иммуносупрессии, что ведет к формированию защитного барьера и предотвращает отторжение наполовину чужеродного плода.</a:t>
            </a:r>
          </a:p>
          <a:p>
            <a:r>
              <a:rPr lang="ru-RU" smtClean="0"/>
              <a:t>В свою очередь, локальная иммуносупрессия обеспечивается разнообразными, во многом гормонозависимыми механизмами, к которым относятся: ограничение активности естественных киллеров, макрофагов, активация Т супрессоров. </a:t>
            </a:r>
          </a:p>
          <a:p>
            <a:r>
              <a:rPr lang="ru-RU" smtClean="0"/>
              <a:t>Важную роль в этом процессе играет прогестерон и профиль цитокинов, вырабатываемых клетками иммунной системы. </a:t>
            </a: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DB66B-90E4-4A9E-828B-D281EA1EE3C2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72311-C6E0-43CC-A923-A9593B088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38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45B0B-7B20-47EC-9EFC-E8E3F9E9D856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04F65-BEA9-4BE5-856A-41A48A5E6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58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DFED5-A9F4-4E5E-8702-01A5355DB81F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9DC32-3664-4CC0-8D89-DC4D5EA3EC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45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5B57E-D404-4EB1-89F6-40730D6F34F1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7E66C-D02F-45A4-809E-1959BEE38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585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21309-09C8-41F6-B6C1-A6F36359E78A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11170-1FE2-4365-B6CE-7AB98223D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9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B344F-E8B4-4CE2-9183-F76E4114F0E5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BE89-1BB5-4E15-A924-CD67F6AB5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5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3C268-BBD7-47D0-A691-737AC181E3A2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CC1B-3BA0-4FEB-9EA1-1772DB2B3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09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2D91B-4388-4987-AAF2-B41E981CF4B0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465F5-9DBE-42B7-B23E-46C95F2B7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8391E-0B08-49A7-B1EC-906F1C5DF191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0BA72-B59A-4F43-8BDF-60BC370FE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58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F0E9B-A5BE-4BFB-ACA9-5EC376CF1698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1EFD3-3703-408E-ACB2-E182DB52F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9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DC504-4230-4634-AAD8-181C36E42453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8BD78-1169-4E32-959F-FE6045CC1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58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706D34-E59F-41D0-A25B-DA764867D1AD}" type="datetime1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кафедра акушерства и гинекологии №2 КГМУ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13AC26-0F71-48D4-BD74-2122083A1E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7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gestoz/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9096" y="2298680"/>
            <a:ext cx="8229600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9600" dirty="0" smtClean="0">
                <a:solidFill>
                  <a:srgbClr val="FFFF00"/>
                </a:solidFill>
              </a:rPr>
              <a:t>ГЕСТОЗ</a:t>
            </a:r>
            <a:endParaRPr lang="ru-RU" sz="96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2275" y="333375"/>
            <a:ext cx="6400800" cy="1249363"/>
          </a:xfrm>
        </p:spPr>
        <p:txBody>
          <a:bodyPr>
            <a:normAutofit/>
          </a:bodyPr>
          <a:lstStyle/>
          <a:p>
            <a:r>
              <a:rPr lang="ru-RU" sz="2400" b="1" smtClean="0">
                <a:solidFill>
                  <a:schemeClr val="bg1"/>
                </a:solidFill>
              </a:rPr>
              <a:t>КАЗАНСКИЙ ГОСУДАРСТВЕННЫЙ МЕДИЦИНСКИЙ УНИВЕРСИТЕТ</a:t>
            </a:r>
          </a:p>
          <a:p>
            <a:r>
              <a:rPr lang="ru-RU" sz="2000" b="1" smtClean="0">
                <a:solidFill>
                  <a:schemeClr val="bg1"/>
                </a:solidFill>
              </a:rPr>
              <a:t>КАФЕДРА АКУШЕРСТВА И ГИНЕКОЛОГИИ №2</a:t>
            </a:r>
            <a:endParaRPr lang="ru-RU" sz="3800" b="1" smtClean="0">
              <a:solidFill>
                <a:srgbClr val="800000"/>
              </a:solidFill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427538" y="5805488"/>
            <a:ext cx="39608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к.м.н., доцент Галимова И.Р.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4118" y="142852"/>
            <a:ext cx="6003115" cy="64291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28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гестоза</a:t>
            </a:r>
            <a:endParaRPr lang="ru-RU" sz="2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Текст 5"/>
          <p:cNvSpPr>
            <a:spLocks noGrp="1"/>
          </p:cNvSpPr>
          <p:nvPr>
            <p:ph type="body" idx="2"/>
          </p:nvPr>
        </p:nvSpPr>
        <p:spPr>
          <a:xfrm>
            <a:off x="457200" y="857250"/>
            <a:ext cx="8258175" cy="3357563"/>
          </a:xfrm>
        </p:spPr>
        <p:txBody>
          <a:bodyPr/>
          <a:lstStyle/>
          <a:p>
            <a:r>
              <a:rPr lang="ru-RU" sz="4000" b="1" smtClean="0">
                <a:solidFill>
                  <a:schemeClr val="bg1"/>
                </a:solidFill>
                <a:latin typeface="Arial" pitchFamily="34" charset="0"/>
              </a:rPr>
              <a:t>От латинского «</a:t>
            </a:r>
            <a:r>
              <a:rPr lang="en-US" sz="4000" b="1" smtClean="0">
                <a:solidFill>
                  <a:schemeClr val="bg1"/>
                </a:solidFill>
                <a:latin typeface="Arial" pitchFamily="34" charset="0"/>
              </a:rPr>
              <a:t>gestatio</a:t>
            </a:r>
            <a:r>
              <a:rPr lang="ru-RU" sz="4000" b="1" smtClean="0">
                <a:solidFill>
                  <a:schemeClr val="bg1"/>
                </a:solidFill>
                <a:latin typeface="Arial" pitchFamily="34" charset="0"/>
              </a:rPr>
              <a:t>»-беременность </a:t>
            </a:r>
          </a:p>
          <a:p>
            <a:r>
              <a:rPr lang="ru-RU" sz="4000" b="1" smtClean="0">
                <a:solidFill>
                  <a:schemeClr val="bg1"/>
                </a:solidFill>
                <a:latin typeface="Arial" pitchFamily="34" charset="0"/>
              </a:rPr>
              <a:t>Осложнение беременности, синдром функциональной полиорганной недостаточности, проявляющийся с 22-х недель беременности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C178AA-BAC2-4579-9EBF-FB350CAD78E7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7173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9202" y="168047"/>
            <a:ext cx="8279602" cy="96193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u="sng" dirty="0" smtClean="0">
                <a:solidFill>
                  <a:srgbClr val="FFFF00"/>
                </a:solidFill>
              </a:rPr>
              <a:t>Исторические даты, с изучением </a:t>
            </a:r>
            <a:r>
              <a:rPr lang="ru-RU" sz="2000" b="1" u="sng" dirty="0" err="1" smtClean="0">
                <a:solidFill>
                  <a:srgbClr val="FFFF00"/>
                </a:solidFill>
              </a:rPr>
              <a:t>гестоза</a:t>
            </a:r>
            <a:r>
              <a:rPr lang="ru-RU" sz="2000" b="1" u="sng" dirty="0" smtClean="0">
                <a:solidFill>
                  <a:srgbClr val="FFFF00"/>
                </a:solidFill>
              </a:rPr>
              <a:t>:</a:t>
            </a:r>
            <a:br>
              <a:rPr lang="ru-RU" sz="2000" b="1" u="sng" dirty="0" smtClean="0">
                <a:solidFill>
                  <a:srgbClr val="FFFF00"/>
                </a:solidFill>
              </a:rPr>
            </a:br>
            <a:r>
              <a:rPr lang="ru-RU" sz="2000" b="1" u="sng" dirty="0" smtClean="0">
                <a:solidFill>
                  <a:srgbClr val="FFFF00"/>
                </a:solidFill>
              </a:rPr>
              <a:t>связанные </a:t>
            </a:r>
            <a:endParaRPr lang="ru-RU" sz="2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Текст 5"/>
          <p:cNvSpPr>
            <a:spLocks noGrp="1"/>
          </p:cNvSpPr>
          <p:nvPr>
            <p:ph type="body" idx="2"/>
          </p:nvPr>
        </p:nvSpPr>
        <p:spPr>
          <a:xfrm>
            <a:off x="468313" y="1196975"/>
            <a:ext cx="8135937" cy="5286375"/>
          </a:xfrm>
        </p:spPr>
        <p:txBody>
          <a:bodyPr/>
          <a:lstStyle/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4 в.до н.э.</a:t>
            </a: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Гиппократ (460-370 г. до н.э.) описывал заболевание беременных, симптомы которого он сравнивал с эпилепсией.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1827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R. Bright острый нефрит с альбуминурией. Эклампсия - как заболевание почек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1843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J.C.W. Lever описал при эклампсии отеки, альбуминурию, пигментные пятна и головные боли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1884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А. Delore - инфекционная теория Bacillus eclampsae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1886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E.V. Leyden ввел термин нефропатия беременных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endParaRPr lang="ru-RU" sz="2000" smtClean="0">
              <a:latin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880B1-246B-43AE-9253-0FDDD9FAE3F5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4102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68313" y="1196975"/>
            <a:ext cx="8147050" cy="52863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1898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Михнов С.Д. ввел термин преэклампсия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1899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Строганов В.В.   лечебно-охранительный режим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1905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J.B. De Lee - эклампсия как результат действия токсинов, W.A. Freund- термин "токсикоз беременных"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1906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Применение магния сульфата в лечении гестоза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1913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W. Zangemeister -  триада: артериальная гипертензия, отеки, протеинурия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ru-RU" sz="2000" smtClean="0">
              <a:latin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BEB2B-4CF6-4819-800E-7204681B5745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5126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pic>
        <p:nvPicPr>
          <p:cNvPr id="3" name="Заголово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8389938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Текст 5"/>
          <p:cNvSpPr>
            <a:spLocks noGrp="1"/>
          </p:cNvSpPr>
          <p:nvPr>
            <p:ph type="body" idx="2"/>
          </p:nvPr>
        </p:nvSpPr>
        <p:spPr>
          <a:xfrm>
            <a:off x="468313" y="1125538"/>
            <a:ext cx="8075612" cy="5286375"/>
          </a:xfrm>
        </p:spPr>
        <p:txBody>
          <a:bodyPr/>
          <a:lstStyle/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1930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Бровкин Д.П. - схема лечения магния сульфатом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1972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Американское общество акушеров-гинекологов ввело термин EPH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1982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Weinstein L. описал HELLP-синдром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1985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Пленум Всесоюзного научного общества акушеров-гинекологов ввел в СССР термин ОПГ-гестоз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rgbClr val="800000"/>
                </a:solidFill>
                <a:latin typeface="Arial" pitchFamily="34" charset="0"/>
              </a:rPr>
              <a:t>1996</a:t>
            </a:r>
            <a:endParaRPr lang="ru-RU" sz="2000" smtClean="0">
              <a:solidFill>
                <a:srgbClr val="800000"/>
              </a:solidFill>
              <a:latin typeface="Arial" pitchFamily="34" charset="0"/>
            </a:endParaRPr>
          </a:p>
          <a:p>
            <a:r>
              <a:rPr lang="ru-RU" sz="2000" b="1" smtClean="0">
                <a:solidFill>
                  <a:schemeClr val="bg1"/>
                </a:solidFill>
                <a:latin typeface="Arial" pitchFamily="34" charset="0"/>
              </a:rPr>
              <a:t>В России введен термин "гестоз"</a:t>
            </a:r>
            <a:endParaRPr lang="ru-RU" sz="2000" smtClean="0">
              <a:solidFill>
                <a:schemeClr val="bg1"/>
              </a:solidFill>
              <a:latin typeface="Arial" pitchFamily="34" charset="0"/>
            </a:endParaRPr>
          </a:p>
          <a:p>
            <a:endParaRPr lang="ru-RU" sz="2000" smtClean="0">
              <a:latin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49DFD0-4304-44DD-B553-47DFE278F10E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6150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pic>
        <p:nvPicPr>
          <p:cNvPr id="3" name="Заголово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2075"/>
            <a:ext cx="8389938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23850" y="404813"/>
            <a:ext cx="8318500" cy="64293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3200" b="1" smtClean="0">
                <a:ln>
                  <a:noFill/>
                </a:ln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Структура материнской смертности в Российской федерации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42113-F8FE-4E2A-8AF0-5E3C3BC393EF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9221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684213" y="908050"/>
          <a:ext cx="9432925" cy="522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Диаграмма" r:id="rId3" imgW="6096000" imgH="4067175" progId="MSGraph.Chart.8">
                  <p:embed followColorScheme="full"/>
                </p:oleObj>
              </mc:Choice>
              <mc:Fallback>
                <p:oleObj name="Диаграмма" r:id="rId3" imgW="6096000" imgH="4067175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908050"/>
                        <a:ext cx="9432925" cy="522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23850" y="620713"/>
            <a:ext cx="8318500" cy="64293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3200" b="1" smtClean="0">
                <a:ln>
                  <a:noFill/>
                </a:ln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ЧАСТОТА ВСТРЕЧАЕМОСТИ ГЕСТОЗА У БЕРЕМЕННЫХ</a:t>
            </a:r>
            <a:r>
              <a:rPr lang="ru-RU" sz="2000" b="1" smtClean="0">
                <a:ln>
                  <a:noFill/>
                </a:ln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1267" name="Текст 5"/>
          <p:cNvSpPr>
            <a:spLocks noGrp="1"/>
          </p:cNvSpPr>
          <p:nvPr>
            <p:ph type="body" idx="2"/>
          </p:nvPr>
        </p:nvSpPr>
        <p:spPr>
          <a:xfrm>
            <a:off x="3203575" y="1341438"/>
            <a:ext cx="3167063" cy="1584325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  <a:latin typeface="Arial" pitchFamily="34" charset="0"/>
              </a:rPr>
              <a:t>7-16%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1F003-4402-49D6-AA87-4F13A99DBC5B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1269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2" name="Заголовок 2"/>
          <p:cNvSpPr>
            <a:spLocks/>
          </p:cNvSpPr>
          <p:nvPr/>
        </p:nvSpPr>
        <p:spPr bwMode="auto">
          <a:xfrm>
            <a:off x="395288" y="2636838"/>
            <a:ext cx="83185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ru-RU" sz="3200" b="1" dirty="0"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ГЕСТОЗ</a:t>
            </a:r>
            <a:r>
              <a:rPr lang="ru-RU" sz="3200" b="1" dirty="0"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НЕ БЫВАЕТ:</a:t>
            </a:r>
            <a:r>
              <a:rPr lang="ru-RU" sz="2000" b="1" dirty="0"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1273" name="Текст 5"/>
          <p:cNvSpPr>
            <a:spLocks/>
          </p:cNvSpPr>
          <p:nvPr/>
        </p:nvSpPr>
        <p:spPr bwMode="auto">
          <a:xfrm>
            <a:off x="323850" y="3429000"/>
            <a:ext cx="88201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Вне беременности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У мужчин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У животных (только человеку)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До 22 недель беременности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Нельзя  вызвать в эксперименте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1484313"/>
            <a:ext cx="83185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3200" smtClean="0">
                <a:ln>
                  <a:noFill/>
                </a:ln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 ВРЕМЯ БЕРЕМЕННОСТИ ГЕСТОЗ </a:t>
            </a:r>
            <a:r>
              <a:rPr lang="ru-RU" sz="320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ТОЛЬКО ПРОГРЕССИРУЕТ!</a:t>
            </a:r>
            <a:br>
              <a:rPr lang="ru-RU" sz="320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(ВЫЛЕЧИТЬ НЕЛЬЗЯ)</a:t>
            </a:r>
            <a:r>
              <a:rPr lang="ru-RU" sz="2000" smtClean="0">
                <a:ln>
                  <a:noFill/>
                </a:ln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98C591-9130-4E88-A695-C6C9C551C861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096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2" name="Заголовок 2"/>
          <p:cNvSpPr>
            <a:spLocks/>
          </p:cNvSpPr>
          <p:nvPr/>
        </p:nvSpPr>
        <p:spPr bwMode="auto">
          <a:xfrm>
            <a:off x="395288" y="2636838"/>
            <a:ext cx="83185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ru-RU" sz="3200" b="1"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ГЕСТОЗ ИДЁТ НА УБЫЛЬ:</a:t>
            </a:r>
            <a:r>
              <a:rPr lang="ru-RU" sz="2000" b="1">
                <a:solidFill>
                  <a:srgbClr val="20602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0967" name="Текст 5"/>
          <p:cNvSpPr>
            <a:spLocks/>
          </p:cNvSpPr>
          <p:nvPr/>
        </p:nvSpPr>
        <p:spPr bwMode="auto">
          <a:xfrm>
            <a:off x="323850" y="3429000"/>
            <a:ext cx="88201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После родоразрешения( извлечения плода и       последа)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</a:rPr>
              <a:t>После внутриутробной гибели плода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260350"/>
            <a:ext cx="831850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i="1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Российская классификация гестоза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A1F6C35-CA47-4C8B-9DDB-B82AB0F06C06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6084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graphicFrame>
        <p:nvGraphicFramePr>
          <p:cNvPr id="46190" name="Group 110"/>
          <p:cNvGraphicFramePr>
            <a:graphicFrameLocks noGrp="1"/>
          </p:cNvGraphicFramePr>
          <p:nvPr/>
        </p:nvGraphicFramePr>
        <p:xfrm>
          <a:off x="684213" y="1052513"/>
          <a:ext cx="7920037" cy="5084064"/>
        </p:xfrm>
        <a:graphic>
          <a:graphicData uri="http://schemas.openxmlformats.org/drawingml/2006/table">
            <a:tbl>
              <a:tblPr/>
              <a:tblGrid>
                <a:gridCol w="3960812"/>
                <a:gridCol w="3959225"/>
              </a:tblGrid>
              <a:tr h="917575"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1.Водянка беременных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Отеки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Нижних конечностей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Нижних конечностей и туловища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Всего тела, в том числе лица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2. Гестоз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Гипертензия и отеки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Гипертензия и протеинурия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Гипертензия, протеинурия, отеки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1263"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3. Преэклампсия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Присоединение к признакам нефропатии неврологических или зрительных нарушений (головная боль, нарушение сознания, нарушение зрения)</a:t>
                      </a:r>
                    </a:p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Боли в эпигастральной области, рвота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4. Эклампсия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Появление судорог у беременных с гестозом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260350"/>
            <a:ext cx="831850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i="1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Российская классификация гестоза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9199F63-20DF-41CF-BDEC-FB97224130AD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8132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graphicFrame>
        <p:nvGraphicFramePr>
          <p:cNvPr id="48167" name="Group 39"/>
          <p:cNvGraphicFramePr>
            <a:graphicFrameLocks noGrp="1"/>
          </p:cNvGraphicFramePr>
          <p:nvPr/>
        </p:nvGraphicFramePr>
        <p:xfrm>
          <a:off x="684213" y="1397000"/>
          <a:ext cx="6696075" cy="4114800"/>
        </p:xfrm>
        <a:graphic>
          <a:graphicData uri="http://schemas.openxmlformats.org/drawingml/2006/table">
            <a:tbl>
              <a:tblPr/>
              <a:tblGrid>
                <a:gridCol w="6696075"/>
              </a:tblGrid>
              <a:tr h="682625">
                <a:tc>
                  <a:txBody>
                    <a:bodyPr/>
                    <a:lstStyle/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Типичная форма: 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сочетание всех трех симптомов (отеки, протеинурия, гипертензия)     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Атипичные формы: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</a:p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-протеинурия (не исчезающая после санации мочевых путей)</a:t>
                      </a:r>
                    </a:p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-нарастающие отеки</a:t>
                      </a:r>
                    </a:p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-гипертония (моносимптом после 20 недель беременности)</a:t>
                      </a:r>
                    </a:p>
                    <a:p>
                      <a:pPr marL="593725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-сочетание двух симптомов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i="1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Российская классификация гестоза</a:t>
            </a:r>
          </a:p>
        </p:txBody>
      </p:sp>
      <p:sp>
        <p:nvSpPr>
          <p:cNvPr id="49178" name="Rectangle 2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1.Чистый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2.Сочетанный на фоне экстрагенитальной патологии ( заболевания почек, гипертоническая болезнь, сахарный диабет, метаболический синдром и др.)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77068D3-79EB-4042-9DBA-E329805C8D22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9156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1125538"/>
            <a:ext cx="83185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Факторы риска развития гестоза: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8D82276-E49B-4E0B-BED6-38C12F4EE381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1988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41990" name="Текст 5"/>
          <p:cNvSpPr>
            <a:spLocks/>
          </p:cNvSpPr>
          <p:nvPr/>
        </p:nvSpPr>
        <p:spPr bwMode="auto">
          <a:xfrm>
            <a:off x="323850" y="2276475"/>
            <a:ext cx="88201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Экстрагенитальная патология    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Гестоз при предыдущей беременности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Многоплодие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Возраст меньше 17 и больше 30 лет</a:t>
            </a:r>
          </a:p>
          <a:p>
            <a: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Аутоиммунная патология</a:t>
            </a:r>
            <a:endParaRPr lang="ru-RU" sz="280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39750" y="981075"/>
          <a:ext cx="8210550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Photo Editor Photo" r:id="rId4" imgW="14104762" imgH="9228571" progId="MSPhotoEd.3">
                  <p:embed/>
                </p:oleObj>
              </mc:Choice>
              <mc:Fallback>
                <p:oleObj name="Photo Editor Photo" r:id="rId4" imgW="14104762" imgH="922857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81075"/>
                        <a:ext cx="8210550" cy="537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84213" y="404813"/>
            <a:ext cx="799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 b="1">
                <a:solidFill>
                  <a:srgbClr val="206020"/>
                </a:solidFill>
                <a:latin typeface="Times New Roman" pitchFamily="18" charset="0"/>
              </a:rPr>
              <a:t>ФИЗИОЛОГИЧЕСКАЯ БЕРЕМЕННОСТЬ</a:t>
            </a:r>
            <a:endParaRPr lang="de-DE" sz="2400" b="1">
              <a:solidFill>
                <a:srgbClr val="20602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539750" y="908050"/>
          <a:ext cx="8210550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Photo Editor Photo" r:id="rId4" imgW="14104762" imgH="9228571" progId="MSPhotoEd.3">
                  <p:embed/>
                </p:oleObj>
              </mc:Choice>
              <mc:Fallback>
                <p:oleObj name="Photo Editor Photo" r:id="rId4" imgW="14104762" imgH="922857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08050"/>
                        <a:ext cx="8210550" cy="537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684213" y="404813"/>
            <a:ext cx="799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 b="1">
                <a:solidFill>
                  <a:srgbClr val="206020"/>
                </a:solidFill>
                <a:latin typeface="Times New Roman" pitchFamily="18" charset="0"/>
              </a:rPr>
              <a:t>ГЕСТОЗ</a:t>
            </a:r>
            <a:endParaRPr lang="de-DE" sz="2400" b="1">
              <a:solidFill>
                <a:srgbClr val="206020"/>
              </a:solidFill>
              <a:latin typeface="Times New Roman" pitchFamily="18" charset="0"/>
            </a:endParaRPr>
          </a:p>
        </p:txBody>
      </p:sp>
      <p:sp>
        <p:nvSpPr>
          <p:cNvPr id="43015" name="Arc 7"/>
          <p:cNvSpPr>
            <a:spLocks/>
          </p:cNvSpPr>
          <p:nvPr/>
        </p:nvSpPr>
        <p:spPr bwMode="auto">
          <a:xfrm rot="1536511" flipV="1">
            <a:off x="3395663" y="2141538"/>
            <a:ext cx="2066925" cy="2468562"/>
          </a:xfrm>
          <a:custGeom>
            <a:avLst/>
            <a:gdLst>
              <a:gd name="G0" fmla="+- 0 0 0"/>
              <a:gd name="G1" fmla="+- 21581 0 0"/>
              <a:gd name="G2" fmla="+- 21600 0 0"/>
              <a:gd name="T0" fmla="*/ 898 w 21600"/>
              <a:gd name="T1" fmla="*/ 0 h 28323"/>
              <a:gd name="T2" fmla="*/ 20521 w 21600"/>
              <a:gd name="T3" fmla="*/ 28323 h 28323"/>
              <a:gd name="T4" fmla="*/ 0 w 21600"/>
              <a:gd name="T5" fmla="*/ 21581 h 28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8323" fill="none" extrusionOk="0">
                <a:moveTo>
                  <a:pt x="898" y="-1"/>
                </a:moveTo>
                <a:cubicBezTo>
                  <a:pt x="12468" y="481"/>
                  <a:pt x="21600" y="10000"/>
                  <a:pt x="21600" y="21581"/>
                </a:cubicBezTo>
                <a:cubicBezTo>
                  <a:pt x="21600" y="23871"/>
                  <a:pt x="21235" y="26147"/>
                  <a:pt x="20520" y="28322"/>
                </a:cubicBezTo>
              </a:path>
              <a:path w="21600" h="28323" stroke="0" extrusionOk="0">
                <a:moveTo>
                  <a:pt x="898" y="-1"/>
                </a:moveTo>
                <a:cubicBezTo>
                  <a:pt x="12468" y="481"/>
                  <a:pt x="21600" y="10000"/>
                  <a:pt x="21600" y="21581"/>
                </a:cubicBezTo>
                <a:cubicBezTo>
                  <a:pt x="21600" y="23871"/>
                  <a:pt x="21235" y="26147"/>
                  <a:pt x="20520" y="28322"/>
                </a:cubicBezTo>
                <a:lnTo>
                  <a:pt x="0" y="2158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xfrm>
            <a:off x="762000" y="609600"/>
            <a:ext cx="7924800" cy="1162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300" b="0" smtClean="0">
                <a:ln>
                  <a:noFill/>
                </a:ln>
                <a:solidFill>
                  <a:srgbClr val="206020"/>
                </a:solidFill>
                <a:effectLst/>
                <a:latin typeface="Arial Cyr" charset="-52"/>
              </a:rPr>
              <a:t>Возможные причины неполноценной инвазии трофобласта на ранних этапах гестации: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530725"/>
          </a:xfrm>
        </p:spPr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Иммунологические (алло- и аутоиммунные)</a:t>
            </a:r>
          </a:p>
          <a:p>
            <a:r>
              <a:rPr lang="ru-RU" smtClean="0">
                <a:solidFill>
                  <a:schemeClr val="bg1"/>
                </a:solidFill>
              </a:rPr>
              <a:t>Генетические</a:t>
            </a:r>
          </a:p>
          <a:p>
            <a:r>
              <a:rPr lang="ru-RU" smtClean="0">
                <a:solidFill>
                  <a:schemeClr val="bg1"/>
                </a:solidFill>
              </a:rPr>
              <a:t>Гормональные </a:t>
            </a:r>
          </a:p>
          <a:p>
            <a:r>
              <a:rPr lang="ru-RU" smtClean="0">
                <a:solidFill>
                  <a:schemeClr val="bg1"/>
                </a:solidFill>
              </a:rPr>
              <a:t>Тромбофилии (врожденные и приобретенные)</a:t>
            </a:r>
          </a:p>
          <a:p>
            <a:endParaRPr lang="ru-RU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23850" y="260350"/>
            <a:ext cx="8318500" cy="6429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000" b="1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Патогенез (современный взгляд)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CD000-97DB-480A-9278-61D382F22BD1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12293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12294" name="Содержимое 8"/>
          <p:cNvSpPr>
            <a:spLocks noGrp="1"/>
          </p:cNvSpPr>
          <p:nvPr>
            <p:ph sz="half" idx="1"/>
          </p:nvPr>
        </p:nvSpPr>
        <p:spPr>
          <a:xfrm>
            <a:off x="1187450" y="1196975"/>
            <a:ext cx="7561263" cy="4679950"/>
          </a:xfrm>
        </p:spPr>
        <p:txBody>
          <a:bodyPr/>
          <a:lstStyle/>
          <a:p>
            <a:r>
              <a:rPr lang="ru-RU" sz="2800" smtClean="0">
                <a:solidFill>
                  <a:schemeClr val="bg1"/>
                </a:solidFill>
              </a:rPr>
              <a:t>Неполная инвазия трофобласта в клетки спиральных артерий</a:t>
            </a:r>
          </a:p>
          <a:p>
            <a:r>
              <a:rPr lang="ru-RU" sz="2800" smtClean="0">
                <a:solidFill>
                  <a:schemeClr val="bg1"/>
                </a:solidFill>
              </a:rPr>
              <a:t>Высокая чувствительность сосудов плаценты к вазоконстрикции (спазм, снижение кровотока, гипоксия)</a:t>
            </a:r>
          </a:p>
          <a:p>
            <a:r>
              <a:rPr lang="ru-RU" sz="2800" smtClean="0">
                <a:solidFill>
                  <a:schemeClr val="bg1"/>
                </a:solidFill>
              </a:rPr>
              <a:t>Нарушение барьерной функции плаценты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260350"/>
            <a:ext cx="831850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Патогенез (современный взгляд)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BB0C6CE-9527-4861-B29B-4C211F1EE595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8852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78853" name="Содержимое 8"/>
          <p:cNvSpPr>
            <a:spLocks noGrp="1"/>
          </p:cNvSpPr>
          <p:nvPr>
            <p:ph sz="half" idx="4294967295"/>
          </p:nvPr>
        </p:nvSpPr>
        <p:spPr>
          <a:xfrm>
            <a:off x="1187450" y="1196975"/>
            <a:ext cx="7561263" cy="4679950"/>
          </a:xfrm>
        </p:spPr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Антигенная агрессия (антигены плода попадают в кровоток матери)</a:t>
            </a:r>
          </a:p>
          <a:p>
            <a:r>
              <a:rPr lang="ru-RU" smtClean="0">
                <a:solidFill>
                  <a:schemeClr val="bg1"/>
                </a:solidFill>
              </a:rPr>
              <a:t>Иммунный ответ (формирование иммунных комплексов)</a:t>
            </a:r>
          </a:p>
          <a:p>
            <a:r>
              <a:rPr lang="ru-RU" smtClean="0">
                <a:solidFill>
                  <a:schemeClr val="bg1"/>
                </a:solidFill>
              </a:rPr>
              <a:t>Повреждение эндотелия сосудов ЦИК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23850" y="260350"/>
            <a:ext cx="831850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u="sng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Патогенез (современный взгляд)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83CEB25-8E36-4407-A0FC-495B80248EB1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5060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sp>
        <p:nvSpPr>
          <p:cNvPr id="45061" name="Содержимое 8"/>
          <p:cNvSpPr>
            <a:spLocks noGrp="1"/>
          </p:cNvSpPr>
          <p:nvPr>
            <p:ph sz="half" idx="4294967295"/>
          </p:nvPr>
        </p:nvSpPr>
        <p:spPr>
          <a:xfrm>
            <a:off x="1187450" y="1196975"/>
            <a:ext cx="7561263" cy="4679950"/>
          </a:xfrm>
        </p:spPr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Ухудшение реологических свойств крови (активация тромбоцитов, вазоконстрикция, усиление внутрисосудистого тромбообразования)</a:t>
            </a:r>
          </a:p>
          <a:p>
            <a:r>
              <a:rPr lang="ru-RU" smtClean="0">
                <a:solidFill>
                  <a:schemeClr val="bg1"/>
                </a:solidFill>
              </a:rPr>
              <a:t>Нарушение микроциркуляции, нарастание тканевой гипоксии, накопление в крови токсических продуктов, нарушение функции клеточных мембран, гибель клеток</a:t>
            </a:r>
          </a:p>
          <a:p>
            <a:r>
              <a:rPr lang="ru-RU" smtClean="0">
                <a:solidFill>
                  <a:schemeClr val="bg1"/>
                </a:solidFill>
              </a:rPr>
              <a:t>Полиорганные нарушения (почки, печень, мозг, легкие)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68313" y="333375"/>
            <a:ext cx="8229600" cy="509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ОСНОВНЫЕ ПАТОГЕНЕТИЧЕСКИЕ СИНДРОМЫ ГЕСТОЗА</a:t>
            </a:r>
          </a:p>
        </p:txBody>
      </p:sp>
      <p:sp>
        <p:nvSpPr>
          <p:cNvPr id="47110" name="Rectangle 6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8229600" cy="47085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Генерализованная вазоконстрикция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ДВС-синдром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Гиповолемия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Нарушение реологических свойств крови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3939FC4-AECA-4192-992D-37FC76FB7866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47108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4000" smtClean="0">
                <a:ln>
                  <a:noFill/>
                </a:ln>
                <a:solidFill>
                  <a:schemeClr val="bg1"/>
                </a:solidFill>
                <a:effectLst/>
              </a:rPr>
              <a:t>Водянка беременных: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3 степени выраженности отеков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1 ст.- нижних конечностей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2 ст.- нижних конечностей и брюшной стенки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3 ст.- генерализованные отеки</a:t>
            </a:r>
          </a:p>
          <a:p>
            <a:endParaRPr lang="ru-RU" smtClean="0">
              <a:solidFill>
                <a:schemeClr val="bg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solidFill>
                  <a:srgbClr val="FF0000"/>
                </a:solidFill>
              </a:rPr>
              <a:t>в 20-24% отеки переходят в гестоз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B361256-52B9-4E29-910F-375A8DAAC4F3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222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57188" y="142875"/>
            <a:ext cx="7670800" cy="6429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4100" b="1" i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Гестоз</a:t>
            </a:r>
          </a:p>
        </p:txBody>
      </p:sp>
      <p:sp>
        <p:nvSpPr>
          <p:cNvPr id="13315" name="Текст 5"/>
          <p:cNvSpPr>
            <a:spLocks noGrp="1"/>
          </p:cNvSpPr>
          <p:nvPr>
            <p:ph type="body" idx="2"/>
          </p:nvPr>
        </p:nvSpPr>
        <p:spPr>
          <a:xfrm>
            <a:off x="457200" y="857250"/>
            <a:ext cx="7931150" cy="4443413"/>
          </a:xfrm>
        </p:spPr>
        <p:txBody>
          <a:bodyPr/>
          <a:lstStyle/>
          <a:p>
            <a:r>
              <a:rPr lang="ru-RU" sz="2800" b="1" i="1" smtClean="0">
                <a:solidFill>
                  <a:schemeClr val="bg1"/>
                </a:solidFill>
              </a:rPr>
              <a:t>Три степени тяжести гестоза</a:t>
            </a:r>
          </a:p>
          <a:p>
            <a:endParaRPr lang="ru-RU" sz="2800" smtClean="0">
              <a:solidFill>
                <a:schemeClr val="bg1"/>
              </a:solidFill>
            </a:endParaRPr>
          </a:p>
          <a:p>
            <a:r>
              <a:rPr lang="ru-RU" sz="2800" smtClean="0">
                <a:solidFill>
                  <a:schemeClr val="bg1"/>
                </a:solidFill>
              </a:rPr>
              <a:t>1 ст.- гестоз лёгкой степени</a:t>
            </a:r>
          </a:p>
          <a:p>
            <a:endParaRPr lang="ru-RU" sz="2800" smtClean="0">
              <a:solidFill>
                <a:schemeClr val="bg1"/>
              </a:solidFill>
            </a:endParaRPr>
          </a:p>
          <a:p>
            <a:r>
              <a:rPr lang="ru-RU" sz="2800" smtClean="0">
                <a:solidFill>
                  <a:schemeClr val="bg1"/>
                </a:solidFill>
              </a:rPr>
              <a:t>2 ст.- гестоз средней степени </a:t>
            </a:r>
          </a:p>
          <a:p>
            <a:endParaRPr lang="ru-RU" sz="2800" smtClean="0">
              <a:solidFill>
                <a:schemeClr val="bg1"/>
              </a:solidFill>
            </a:endParaRPr>
          </a:p>
          <a:p>
            <a:r>
              <a:rPr lang="ru-RU" sz="2800" smtClean="0">
                <a:solidFill>
                  <a:schemeClr val="bg1"/>
                </a:solidFill>
              </a:rPr>
              <a:t>3 ст.- гестоз тяжёлой степени</a:t>
            </a:r>
          </a:p>
          <a:p>
            <a:endParaRPr lang="ru-RU" sz="3200" smtClean="0">
              <a:solidFill>
                <a:schemeClr val="bg1"/>
              </a:solidFill>
              <a:latin typeface="Arial" pitchFamily="34" charset="0"/>
            </a:endParaRPr>
          </a:p>
          <a:p>
            <a:endParaRPr lang="ru-RU" sz="4800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15FB58-12B6-46FC-AACC-EA5A6E75F554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13317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357188" y="142875"/>
            <a:ext cx="767080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Гестоз</a:t>
            </a:r>
          </a:p>
        </p:txBody>
      </p:sp>
      <p:sp>
        <p:nvSpPr>
          <p:cNvPr id="79875" name="Текст 5"/>
          <p:cNvSpPr>
            <a:spLocks noGrp="1"/>
          </p:cNvSpPr>
          <p:nvPr>
            <p:ph type="body" idx="4294967295"/>
          </p:nvPr>
        </p:nvSpPr>
        <p:spPr>
          <a:xfrm>
            <a:off x="457200" y="857250"/>
            <a:ext cx="7931150" cy="444341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solidFill>
                  <a:schemeClr val="bg1"/>
                </a:solidFill>
              </a:rPr>
              <a:t>	Определение степени тяжести гестоза основывается на:</a:t>
            </a:r>
          </a:p>
          <a:p>
            <a:pPr marL="0" indent="0"/>
            <a:endParaRPr lang="ru-RU" b="1" smtClean="0">
              <a:solidFill>
                <a:schemeClr val="bg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выраженности симптомов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длительности течения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наличия экстрагенитальной патологии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срока беременности, на котором возникло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  осложнение </a:t>
            </a:r>
          </a:p>
          <a:p>
            <a:pPr marL="0" indent="0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70D408A-F475-46D8-905A-32463DD57284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9877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625" y="571500"/>
          <a:ext cx="8358188" cy="5695950"/>
        </p:xfrm>
        <a:graphic>
          <a:graphicData uri="http://schemas.openxmlformats.org/drawingml/2006/table">
            <a:tbl>
              <a:tblPr/>
              <a:tblGrid>
                <a:gridCol w="1743075"/>
                <a:gridCol w="1735138"/>
                <a:gridCol w="1743075"/>
                <a:gridCol w="1744662"/>
                <a:gridCol w="1392238"/>
              </a:tblGrid>
              <a:tr h="268288">
                <a:tc rowSpan="2">
                  <a:txBody>
                    <a:bodyPr/>
                    <a:lstStyle/>
                    <a:p>
                      <a:pPr marL="225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Симптомы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7466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51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52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Отеки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голенях или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голенях, пе-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Генерализова-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патологическая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редней брюшной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нные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прибавка массы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стенке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Протеинурия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0,033-0,132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0,132-1,0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 и более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(белок, мг/л)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Систолическое ар-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130-150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150-170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 и выше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териальное давле-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ние, мм рт.ст.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Диастолическое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85-90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90-110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и выше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артериальное дав-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ление, мм рт.ст.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появления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36—40 или в родах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35-30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24—30 и ранее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гестоза, нед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Задержка роста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Отставание на 1 —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Отставание 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плода — отстава-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нед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нед и более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ние роста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Фоновые заболе-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Проявление забо-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Проявление забо-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Проявление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левания до бере-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левания во время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заболевания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менности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беременности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и во время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беременности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33" marR="2493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29684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Оценка тяжести </a:t>
            </a:r>
            <a:r>
              <a:rPr lang="ru-RU" sz="2400" dirty="0" err="1" smtClean="0">
                <a:solidFill>
                  <a:srgbClr val="002060"/>
                </a:solidFill>
              </a:rPr>
              <a:t>гестоза</a:t>
            </a:r>
            <a:r>
              <a:rPr lang="ru-RU" sz="2400" dirty="0" smtClean="0">
                <a:solidFill>
                  <a:srgbClr val="002060"/>
                </a:solidFill>
              </a:rPr>
              <a:t> по Савельевой Г.М.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78322-1102-412A-A373-FE7141247EE5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2061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6623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76209" y="161468"/>
            <a:ext cx="8216919" cy="29604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Оценка тяжести </a:t>
            </a:r>
            <a:r>
              <a:rPr lang="ru-RU" sz="2400" dirty="0" err="1" smtClean="0">
                <a:solidFill>
                  <a:srgbClr val="002060"/>
                </a:solidFill>
              </a:rPr>
              <a:t>гестоза</a:t>
            </a:r>
            <a:r>
              <a:rPr lang="ru-RU" sz="2400" dirty="0" smtClean="0">
                <a:solidFill>
                  <a:srgbClr val="002060"/>
                </a:solidFill>
              </a:rPr>
              <a:t> по Савельевой Г.М.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3384" name="Rectangle 13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3600" smtClean="0">
                <a:solidFill>
                  <a:srgbClr val="206020"/>
                </a:solidFill>
              </a:rPr>
              <a:t>Балльная оценка 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до 7 баллов – легкий 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8-11 баллов – средний 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12 и более баллов – тяжелый</a:t>
            </a:r>
            <a:r>
              <a:rPr lang="ru-RU" smtClean="0"/>
              <a:t> </a:t>
            </a: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5EC4683-A1D8-4B5E-B750-362A72D489B6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3383" name="Нижний колонтитул 5"/>
          <p:cNvSpPr txBox="1">
            <a:spLocks noGrp="1"/>
          </p:cNvSpPr>
          <p:nvPr/>
        </p:nvSpPr>
        <p:spPr bwMode="auto">
          <a:xfrm>
            <a:off x="3124200" y="6416675"/>
            <a:ext cx="36623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9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Гестоз легкой степени</a:t>
            </a:r>
            <a:r>
              <a:rPr lang="ru-RU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4346" name="Rectangle 10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начало после 34-35 недель беременности</a:t>
            </a:r>
          </a:p>
          <a:p>
            <a:r>
              <a:rPr lang="ru-RU" smtClean="0">
                <a:solidFill>
                  <a:schemeClr val="bg1"/>
                </a:solidFill>
              </a:rPr>
              <a:t>отеки </a:t>
            </a:r>
            <a:r>
              <a:rPr lang="en-US" smtClean="0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ru-RU" smtClean="0">
                <a:solidFill>
                  <a:schemeClr val="bg1"/>
                </a:solidFill>
              </a:rPr>
              <a:t>- степени</a:t>
            </a:r>
          </a:p>
          <a:p>
            <a:r>
              <a:rPr lang="ru-RU" smtClean="0">
                <a:solidFill>
                  <a:schemeClr val="bg1"/>
                </a:solidFill>
              </a:rPr>
              <a:t>систолическое АД 130-150 мм рт ст</a:t>
            </a:r>
          </a:p>
          <a:p>
            <a:r>
              <a:rPr lang="ru-RU" smtClean="0">
                <a:solidFill>
                  <a:schemeClr val="bg1"/>
                </a:solidFill>
              </a:rPr>
              <a:t>диастолическое АД 85-90 мм рт ст</a:t>
            </a:r>
          </a:p>
          <a:p>
            <a:r>
              <a:rPr lang="ru-RU" smtClean="0">
                <a:solidFill>
                  <a:schemeClr val="bg1"/>
                </a:solidFill>
              </a:rPr>
              <a:t>нет плацентарной недостаточности</a:t>
            </a:r>
          </a:p>
          <a:p>
            <a:r>
              <a:rPr lang="ru-RU" smtClean="0">
                <a:solidFill>
                  <a:schemeClr val="bg1"/>
                </a:solidFill>
              </a:rPr>
              <a:t>биохимические параметры в норме</a:t>
            </a:r>
          </a:p>
          <a:p>
            <a:r>
              <a:rPr lang="ru-RU" smtClean="0">
                <a:solidFill>
                  <a:schemeClr val="bg1"/>
                </a:solidFill>
              </a:rPr>
              <a:t>гиперагрегация тромбоцитов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гиперкинетический тип гемодинамики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76201-7B5F-4C46-86BE-AAB133E7BDA5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14341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Гестоз средней степени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начало в 30-34 недели беременности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отеки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ru-RU" sz="2400" smtClean="0">
                <a:solidFill>
                  <a:schemeClr val="bg1"/>
                </a:solidFill>
              </a:rPr>
              <a:t>-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II</a:t>
            </a:r>
            <a:r>
              <a:rPr lang="ru-RU" sz="2400" smtClean="0">
                <a:solidFill>
                  <a:schemeClr val="bg1"/>
                </a:solidFill>
              </a:rPr>
              <a:t> степени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систолическое АД 150-170 мм рт ст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диастолическое АД 90-110 мм рт ст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протеинурия более 300 мг в суточной моче и до 1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гипотрофия плода на 1-2 недели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хронический ДВС- синдром ( повышение РКМФ, снижение АЧТВ, АТ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III</a:t>
            </a:r>
            <a:r>
              <a:rPr lang="ru-RU" sz="2400" smtClean="0">
                <a:solidFill>
                  <a:schemeClr val="bg1"/>
                </a:solidFill>
              </a:rPr>
              <a:t>-80-110%, гиперагрегация тромбоцитов)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биохимеческие показатели –норма или легкие отклонения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chemeClr val="bg1"/>
                </a:solidFill>
              </a:rPr>
              <a:t>эукинетический или гипокинетический тип гемодинамики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D80359-7EC9-4DE0-8C47-4F4C2EF52AA9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632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Гестоз тяжёлой степени</a:t>
            </a:r>
            <a:r>
              <a:rPr lang="ru-RU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smtClean="0">
                <a:solidFill>
                  <a:schemeClr val="bg1"/>
                </a:solidFill>
              </a:rPr>
              <a:t>раннее начало 22-30 недель беременности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отеки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III</a:t>
            </a:r>
            <a:r>
              <a:rPr lang="ru-RU" sz="2400" smtClean="0">
                <a:solidFill>
                  <a:schemeClr val="bg1"/>
                </a:solidFill>
              </a:rPr>
              <a:t> степени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систолическое АД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&gt;</a:t>
            </a:r>
            <a:r>
              <a:rPr lang="ru-RU" sz="2400" smtClean="0">
                <a:solidFill>
                  <a:schemeClr val="bg1"/>
                </a:solidFill>
              </a:rPr>
              <a:t>170 мм рт ст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диастолическое АД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&gt;</a:t>
            </a:r>
            <a:r>
              <a:rPr lang="ru-RU" sz="2400" smtClean="0">
                <a:solidFill>
                  <a:schemeClr val="bg1"/>
                </a:solidFill>
              </a:rPr>
              <a:t>110 мм рт ст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гипотрофия плода сотставанием более чем на 2 недели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прогрессирование ДВС-синдрома (АТ </a:t>
            </a:r>
            <a:r>
              <a:rPr lang="en-US" sz="2400" smtClean="0">
                <a:solidFill>
                  <a:schemeClr val="bg1"/>
                </a:solidFill>
                <a:latin typeface="Times New Roman" pitchFamily="18" charset="0"/>
              </a:rPr>
              <a:t>III</a:t>
            </a:r>
            <a:r>
              <a:rPr lang="ru-RU" sz="2400" smtClean="0">
                <a:solidFill>
                  <a:schemeClr val="bg1"/>
                </a:solidFill>
              </a:rPr>
              <a:t>% &lt;70%, нарастание РКМФ, активация фибринолиза)</a:t>
            </a:r>
          </a:p>
          <a:p>
            <a:r>
              <a:rPr lang="ru-RU" sz="2400" smtClean="0">
                <a:solidFill>
                  <a:schemeClr val="bg1"/>
                </a:solidFill>
              </a:rPr>
              <a:t>гипокинетический тип гемодинамики с увеличением ОПСС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1F5028C-3751-4151-83C3-9371D275B605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734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Преэклампсия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К симптомам гестоза тяжелой степени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присоединяются симптомы нарушения мозгового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кровообращения.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 </a:t>
            </a:r>
          </a:p>
          <a:p>
            <a:pPr algn="ctr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Причины: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	- снижение мозгового кровотока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	- гипоксия нейронов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	- повышение чувствительности нейронов к внешним раздражителям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5152CFD-D1CA-4BB7-A193-2CBBF4642A67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8373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Преэклампсия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i="1" smtClean="0">
                <a:solidFill>
                  <a:schemeClr val="bg1"/>
                </a:solidFill>
              </a:rPr>
              <a:t>Симптомы преэклампсии:</a:t>
            </a:r>
            <a:endParaRPr lang="ru-RU" smtClean="0">
              <a:solidFill>
                <a:schemeClr val="bg1"/>
              </a:solidFill>
            </a:endParaRPr>
          </a:p>
          <a:p>
            <a:r>
              <a:rPr lang="ru-RU" smtClean="0">
                <a:solidFill>
                  <a:schemeClr val="bg1"/>
                </a:solidFill>
              </a:rPr>
              <a:t>головная боль</a:t>
            </a:r>
          </a:p>
          <a:p>
            <a:r>
              <a:rPr lang="ru-RU" smtClean="0">
                <a:solidFill>
                  <a:schemeClr val="bg1"/>
                </a:solidFill>
              </a:rPr>
              <a:t>головокружение</a:t>
            </a:r>
          </a:p>
          <a:p>
            <a:r>
              <a:rPr lang="ru-RU" smtClean="0">
                <a:solidFill>
                  <a:schemeClr val="bg1"/>
                </a:solidFill>
              </a:rPr>
              <a:t>нарушение зрения (мелькание мушек)</a:t>
            </a:r>
          </a:p>
          <a:p>
            <a:r>
              <a:rPr lang="ru-RU" smtClean="0">
                <a:solidFill>
                  <a:schemeClr val="bg1"/>
                </a:solidFill>
              </a:rPr>
              <a:t>шум в ушах</a:t>
            </a:r>
          </a:p>
          <a:p>
            <a:r>
              <a:rPr lang="ru-RU" smtClean="0">
                <a:solidFill>
                  <a:schemeClr val="bg1"/>
                </a:solidFill>
              </a:rPr>
              <a:t>заложенность носа, затрудненность дыхания</a:t>
            </a:r>
          </a:p>
          <a:p>
            <a:r>
              <a:rPr lang="ru-RU" smtClean="0">
                <a:solidFill>
                  <a:schemeClr val="bg1"/>
                </a:solidFill>
              </a:rPr>
              <a:t>сонливость</a:t>
            </a:r>
          </a:p>
          <a:p>
            <a:r>
              <a:rPr lang="ru-RU" smtClean="0">
                <a:solidFill>
                  <a:schemeClr val="bg1"/>
                </a:solidFill>
              </a:rPr>
              <a:t>боль в эпигастрии</a:t>
            </a:r>
          </a:p>
          <a:p>
            <a:r>
              <a:rPr lang="ru-RU" smtClean="0">
                <a:solidFill>
                  <a:schemeClr val="bg1"/>
                </a:solidFill>
              </a:rPr>
              <a:t>тошнота, рвота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1EC2173-C013-4E7D-8E9A-ED3F0BEF2417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59397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Эклампсия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i="1" smtClean="0">
                <a:solidFill>
                  <a:schemeClr val="bg1"/>
                </a:solidFill>
              </a:rPr>
              <a:t>Эклампсия (с греческого «вспышка»)</a:t>
            </a: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кульминация в развитии тяжелого гестоза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	Острое повреждение мозга на фоне полиорганной недостаточности (спазм сосудов, острый отек, резкое повышение внутричерепного давления)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B5DFED9-26AE-45B3-9444-6787CBE24B76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0421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Эклампсия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i="1" smtClean="0">
                <a:solidFill>
                  <a:schemeClr val="bg1"/>
                </a:solidFill>
              </a:rPr>
              <a:t>Клинические формы эклампсии:</a:t>
            </a:r>
            <a:endParaRPr lang="ru-RU" b="1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отдельный экламптический приступ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серия экламптических приступов «экламптический статус»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бессудорожная экламптическая кома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5C5962C-FCA2-4ACC-A785-C4EEB9EB9907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144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Эклампсия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i="1" smtClean="0">
                <a:solidFill>
                  <a:schemeClr val="bg1"/>
                </a:solidFill>
              </a:rPr>
              <a:t>4 периода судорог:</a:t>
            </a:r>
            <a:endParaRPr lang="ru-RU" b="1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1- мелкие подергивания мышц лица и верхних конечностей – 20-30 сек.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2- период тонических судорог 30 сек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3- период клонических судорог 2 мин</a:t>
            </a:r>
          </a:p>
          <a:p>
            <a:pPr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4- период разрешения припадка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4282F1D-550E-4591-9292-6E161141A3ED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246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395288" y="981075"/>
            <a:ext cx="8229600" cy="4708525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smtClean="0">
                <a:solidFill>
                  <a:schemeClr val="bg1"/>
                </a:solidFill>
              </a:rPr>
              <a:t>Прогностически неблагоприятные признаки гестоза:</a:t>
            </a:r>
            <a:endParaRPr lang="ru-RU" sz="2400" b="1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раннее начало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длительность более 3-х недель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диастолическое АД больше 110 мм рт. ст.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олигурия менее 500 мл в сутки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судорожная готовность при нормальном или незначительно повышенном АД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тромбоцитопения до 60000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появление в крови ПДФ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нарушение функции печени</a:t>
            </a:r>
          </a:p>
          <a:p>
            <a:pPr>
              <a:lnSpc>
                <a:spcPct val="90000"/>
              </a:lnSpc>
            </a:pPr>
            <a:r>
              <a:rPr lang="ru-RU" sz="2400" smtClean="0">
                <a:solidFill>
                  <a:schemeClr val="bg1"/>
                </a:solidFill>
              </a:rPr>
              <a:t>гипоксия, гипотрофия, внутриутробная гибель плода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8A92BF4-F643-4148-BFC8-796926876041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3493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Осложнения гестоза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Кровоизлияния в мозг, тромбозы, отек мозга, кома</a:t>
            </a:r>
          </a:p>
          <a:p>
            <a:pPr lvl="1"/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ДВС-синдром с развитием геморрагического шока</a:t>
            </a:r>
          </a:p>
          <a:p>
            <a:pPr lvl="1"/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Сердечная недостаточность, сопровождающаяся отеком легких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070EF62-A57B-4D96-8703-A05F6FFEDD70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4517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Осложнения гестоза</a:t>
            </a:r>
          </a:p>
        </p:txBody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Почечная недостаточность</a:t>
            </a:r>
          </a:p>
          <a:p>
            <a:pPr lvl="1"/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Преждевременная отслойка нормально расположенной плаценты</a:t>
            </a:r>
          </a:p>
          <a:p>
            <a:pPr lvl="1"/>
            <a:endParaRPr lang="ru-RU" smtClean="0">
              <a:solidFill>
                <a:schemeClr val="bg1"/>
              </a:solidFill>
            </a:endParaRPr>
          </a:p>
          <a:p>
            <a:pPr lvl="1"/>
            <a:r>
              <a:rPr lang="ru-RU" smtClean="0">
                <a:solidFill>
                  <a:schemeClr val="bg1"/>
                </a:solidFill>
              </a:rPr>
              <a:t>Тяжелые поражения печени (</a:t>
            </a:r>
            <a:r>
              <a:rPr lang="en-US" smtClean="0">
                <a:solidFill>
                  <a:schemeClr val="bg1"/>
                </a:solidFill>
                <a:latin typeface="Times New Roman" pitchFamily="18" charset="0"/>
              </a:rPr>
              <a:t>HELLP</a:t>
            </a:r>
            <a:r>
              <a:rPr lang="ru-RU" smtClean="0">
                <a:solidFill>
                  <a:schemeClr val="bg1"/>
                </a:solidFill>
              </a:rPr>
              <a:t>- синдром, острая желтая атрофия печени, острая печеночно-почечная недостаточность)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618C3AE-DF46-4EF3-957D-64D9A3DAF9F4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8192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i="1" smtClean="0">
                <a:solidFill>
                  <a:srgbClr val="FF0000"/>
                </a:solidFill>
              </a:rPr>
              <a:t>Гестоз лечится только в условиях стационара</a:t>
            </a:r>
            <a:endParaRPr lang="ru-RU" b="1" smtClean="0">
              <a:solidFill>
                <a:srgbClr val="FF0000"/>
              </a:solidFill>
            </a:endParaRPr>
          </a:p>
          <a:p>
            <a:pPr lvl="1"/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Цель лечения: </a:t>
            </a:r>
            <a:endParaRPr lang="ru-RU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Предотвращение тяжести гестоза, предупреждение судорог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По возможности пролонгирование беременности 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Подготовка к родоразрешению, оптимальное родоразрешение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7B9DB3D-B60A-41FE-B803-244F24773B80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36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5541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Основные принципы лечения: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Создание лечебно-охранительного режима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(нормализация функции ЦНС)</a:t>
            </a:r>
          </a:p>
          <a:p>
            <a:pPr lvl="1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Восстановление функции жизненно важных органов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(гипотензивная, инфузионно-трансфузионная терапия,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дезинтоксикационная терапия, улучшение маточно-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плацентарного кровотока)</a:t>
            </a:r>
          </a:p>
          <a:p>
            <a:pPr lvl="1">
              <a:buFont typeface="Wingdings 2" pitchFamily="18" charset="2"/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Родоразрешение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84D90E0-845E-44CC-8EF3-89C1AE4D3E7C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37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656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   </a:t>
            </a:r>
            <a:r>
              <a:rPr lang="ru-RU" sz="3600" b="1" smtClean="0">
                <a:solidFill>
                  <a:srgbClr val="FF0000"/>
                </a:solidFill>
              </a:rPr>
              <a:t>« Золотой стандарт » </a:t>
            </a:r>
            <a:r>
              <a:rPr lang="ru-RU" sz="3600" b="1" smtClean="0">
                <a:solidFill>
                  <a:schemeClr val="bg1"/>
                </a:solidFill>
              </a:rPr>
              <a:t>при лечении – внутривенное введение магнезии в в зависимости от степени тяжести гестоза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9195343-6F21-4434-84CB-C25D480D3A75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38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758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Нормализация функции ЦНС:</a:t>
            </a: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Фитосборы с седативным эффектом(валериана, пустырник и т.д.)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Реланиум, седуксен, диазепам 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Нейролептанальгезия (дроперидол, седуксен)</a:t>
            </a:r>
            <a:r>
              <a:rPr lang="ru-RU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C80C4A8-590E-4C00-9BE9-48B1517ACD13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69637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>
              <a:buFont typeface="Wingdings" pitchFamily="2" charset="2"/>
              <a:buNone/>
            </a:pPr>
            <a:r>
              <a:rPr lang="ru-RU" sz="2400" b="1" u="sng" smtClean="0">
                <a:solidFill>
                  <a:schemeClr val="bg1"/>
                </a:solidFill>
              </a:rPr>
              <a:t>Гипотензивная терапия:</a:t>
            </a:r>
          </a:p>
          <a:p>
            <a:pPr lvl="2">
              <a:buFont typeface="Wingdings" pitchFamily="2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25% раствор сульфата магния </a:t>
            </a: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блокаторы кальциевых каналов(верапамил, нифедипин)</a:t>
            </a: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селективные В-адреноблокаторы(атенолол)</a:t>
            </a: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стимуляторы центральных адренорецепторов (клонидин, метилдопа)  </a:t>
            </a:r>
          </a:p>
          <a:p>
            <a:pPr lvl="1"/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B8EE96-C0AD-469F-9D68-488CA7E90613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40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8294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Инфузионно-трансфузионная терапия: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- Растворы гидроксиэтилированного крахмала</a:t>
            </a: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(Рефортан, Стабизол, Инфукол, </a:t>
            </a:r>
            <a:r>
              <a:rPr lang="en-US" b="1" smtClean="0">
                <a:solidFill>
                  <a:schemeClr val="bg1"/>
                </a:solidFill>
                <a:latin typeface="Times New Roman" pitchFamily="18" charset="0"/>
              </a:rPr>
              <a:t>HAES</a:t>
            </a:r>
            <a:r>
              <a:rPr lang="ru-RU" b="1" smtClean="0">
                <a:solidFill>
                  <a:schemeClr val="bg1"/>
                </a:solidFill>
              </a:rPr>
              <a:t>-стерил)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- Свежезамороженная плазма ( по показаниям)</a:t>
            </a:r>
            <a:endParaRPr lang="ru-RU" b="1" u="sng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b="1" u="sng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7EFE28C-C46F-4919-A584-96C915B8C568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41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0661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Нормализация реологических свойств крови:</a:t>
            </a:r>
            <a:endParaRPr lang="ru-RU" b="1" smtClean="0">
              <a:solidFill>
                <a:schemeClr val="bg1"/>
              </a:solidFill>
            </a:endParaRPr>
          </a:p>
          <a:p>
            <a:pPr lvl="1"/>
            <a:endParaRPr lang="ru-RU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Дезагреганты (трентал, курантил, аспирин)</a:t>
            </a:r>
          </a:p>
          <a:p>
            <a:pPr lvl="1"/>
            <a:endParaRPr lang="ru-RU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Антикоагулянты (фраксипарин)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348666-AF86-40E7-ABE2-C3EE67D3EF9E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42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83973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Восстановление структурно-функциональных</a:t>
            </a:r>
          </a:p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свойств клеточных мембран:</a:t>
            </a: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   Антиоксиданты (витамин Е)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   Мембраностабилизаторы (липостабил, эссенциале)</a:t>
            </a:r>
          </a:p>
          <a:p>
            <a:pPr lvl="1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 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BA1B98A-2169-4E7B-A0A8-A8B24DA83767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43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1685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42988" lvl="1" indent="-457200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Лечение эклампсии:</a:t>
            </a:r>
            <a:endParaRPr lang="ru-RU" smtClean="0">
              <a:solidFill>
                <a:schemeClr val="bg1"/>
              </a:solidFill>
            </a:endParaRPr>
          </a:p>
          <a:p>
            <a:pPr marL="1042988" lvl="1" indent="-457200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При проведении интенсивной терапии эклампсии</a:t>
            </a:r>
          </a:p>
          <a:p>
            <a:pPr marL="1042988" lvl="1" indent="-457200">
              <a:buFont typeface="Wingdings 2" pitchFamily="18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необходимо решение следующих задач:</a:t>
            </a:r>
          </a:p>
          <a:p>
            <a:pPr marL="1042988" lvl="1" indent="-457200">
              <a:buFont typeface="Wingdings 2" pitchFamily="18" charset="2"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Прекращение и предупреждение судорог</a:t>
            </a:r>
            <a:endParaRPr lang="ru-RU" b="1" smtClean="0">
              <a:solidFill>
                <a:schemeClr val="bg1"/>
              </a:solidFill>
            </a:endParaRPr>
          </a:p>
          <a:p>
            <a:pPr marL="1042988" lvl="1" indent="-457200">
              <a:buFontTx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Терапия расстройств внешнего дыхания (ИВЛ)</a:t>
            </a:r>
          </a:p>
          <a:p>
            <a:pPr marL="1042988" lvl="1" indent="-457200">
              <a:buFontTx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Снижение АД</a:t>
            </a:r>
          </a:p>
          <a:p>
            <a:pPr marL="1042988" lvl="1" indent="-457200">
              <a:buFont typeface="Wingdings 2" pitchFamily="18" charset="2"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Немедленное родоразрешение</a:t>
            </a:r>
          </a:p>
          <a:p>
            <a:pPr marL="1042988" lvl="1" indent="-457200">
              <a:buFont typeface="Wingdings 2" pitchFamily="18" charset="2"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Улучшение микроциркуляции</a:t>
            </a:r>
          </a:p>
          <a:p>
            <a:pPr marL="1042988" lvl="1" indent="-457200">
              <a:buFont typeface="Wingdings 2" pitchFamily="18" charset="2"/>
              <a:buAutoNum type="arabicPeriod"/>
            </a:pPr>
            <a:r>
              <a:rPr lang="ru-RU" smtClean="0">
                <a:solidFill>
                  <a:schemeClr val="bg1"/>
                </a:solidFill>
              </a:rPr>
              <a:t>Терапия полиорганной недостаточности 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B679389-964B-4ADF-B1EC-8CA924D12DBD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44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2709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i="1" smtClean="0">
                <a:ln>
                  <a:noFill/>
                </a:ln>
                <a:solidFill>
                  <a:schemeClr val="bg1"/>
                </a:solidFill>
                <a:effectLst/>
              </a:rPr>
              <a:t>Терапия гестоза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lvl="1">
              <a:buFont typeface="Wingdings 2" pitchFamily="18" charset="2"/>
              <a:buNone/>
            </a:pPr>
            <a:r>
              <a:rPr lang="ru-RU" b="1" u="sng" smtClean="0">
                <a:solidFill>
                  <a:schemeClr val="bg1"/>
                </a:solidFill>
              </a:rPr>
              <a:t>Первая помощь при судорогах:</a:t>
            </a:r>
            <a:endParaRPr lang="ru-RU" smtClean="0">
              <a:solidFill>
                <a:schemeClr val="bg1"/>
              </a:solidFill>
            </a:endParaRP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Уложить на ровную поверхность, голову повернуть в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сторону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Освободить дыхательные пути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ИВЛ, вентиляция маской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Дроперидол 0,25% р-р 2,0 Седуксен 0,5% р-р 4,0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- Сульфат магния 25% р-р 24 мл внутривенно струйно в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 течение 15-20 мин через инфузомат с последующим</a:t>
            </a:r>
          </a:p>
          <a:p>
            <a:pPr lvl="1">
              <a:buFont typeface="Wingdings 2" pitchFamily="18" charset="2"/>
              <a:buNone/>
            </a:pPr>
            <a:r>
              <a:rPr lang="ru-RU" smtClean="0">
                <a:solidFill>
                  <a:schemeClr val="bg1"/>
                </a:solidFill>
              </a:rPr>
              <a:t> введением 8 мл/час поддерживающей дозы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0837E1E-2D41-4B0A-B72B-F3374BB7F577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45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3733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70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3700" i="1" smtClean="0">
                <a:ln>
                  <a:noFill/>
                </a:ln>
                <a:solidFill>
                  <a:schemeClr val="bg1"/>
                </a:solidFill>
                <a:effectLst/>
              </a:rPr>
              <a:t>Показания для родоразрешения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Гестоз легкой степени тяжести при отсутствии эффекта от лечения в течение 12 дней</a:t>
            </a:r>
          </a:p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Гестоз средней степени тяжести при отсутствии эффекта от лечения в течение 5-7 дней</a:t>
            </a:r>
          </a:p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Гестоз тяжелой степени при отсутствии эффекта от лечения в течение 24-48 часов</a:t>
            </a:r>
          </a:p>
          <a:p>
            <a:pPr marL="966788" lvl="1" indent="-381000">
              <a:lnSpc>
                <a:spcPct val="90000"/>
              </a:lnSpc>
              <a:buFontTx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Преэклампсия  после проведения интенсивной терапии в течение 2-4 часов</a:t>
            </a:r>
          </a:p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Эклампсия</a:t>
            </a:r>
          </a:p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Осложнения тяжелого гестоза </a:t>
            </a:r>
          </a:p>
          <a:p>
            <a:pPr marL="966788" lvl="1" indent="-3810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bg1"/>
                </a:solidFill>
              </a:rPr>
              <a:t>Прогрессирующая плацентарная недостаточность, сопровождающаяся ЗВУР или гипоксией плода</a:t>
            </a: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1BF1D87-AD53-4821-BAA1-CDBF635D2AC1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46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4757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 bwMode="auto">
          <a:xfrm>
            <a:off x="468313" y="5492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20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3200" i="1" smtClean="0">
                <a:ln>
                  <a:noFill/>
                </a:ln>
                <a:solidFill>
                  <a:schemeClr val="bg1"/>
                </a:solidFill>
                <a:effectLst/>
              </a:rPr>
              <a:t>Родоразрешение</a:t>
            </a:r>
          </a:p>
        </p:txBody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468313" y="1916113"/>
            <a:ext cx="8229600" cy="4249737"/>
          </a:xfrm>
        </p:spPr>
        <p:txBody>
          <a:bodyPr/>
          <a:lstStyle/>
          <a:p>
            <a:pPr lvl="1" algn="ctr">
              <a:buFont typeface="Wingdings 2" pitchFamily="18" charset="2"/>
              <a:buNone/>
            </a:pPr>
            <a:r>
              <a:rPr lang="ru-RU" sz="2800" b="1" smtClean="0">
                <a:solidFill>
                  <a:schemeClr val="bg1"/>
                </a:solidFill>
              </a:rPr>
              <a:t>Способ родоразрешения зависит:</a:t>
            </a:r>
          </a:p>
          <a:p>
            <a:pPr lvl="1">
              <a:buFont typeface="Wingdings 2" pitchFamily="18" charset="2"/>
              <a:buNone/>
            </a:pPr>
            <a:endParaRPr lang="ru-RU" sz="2800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Тяжести гестоза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От жизнеспособности плода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lvl="1"/>
            <a:r>
              <a:rPr lang="ru-RU" b="1" smtClean="0">
                <a:solidFill>
                  <a:schemeClr val="bg1"/>
                </a:solidFill>
              </a:rPr>
              <a:t>Готовности родовых путей</a:t>
            </a:r>
          </a:p>
          <a:p>
            <a:pPr lvl="1">
              <a:buFont typeface="Wingdings 2" pitchFamily="18" charset="2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4CE77F5-521D-44DB-9AA6-B2587607F45C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47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75781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800" i="1" smtClean="0">
                <a:ln>
                  <a:noFill/>
                </a:ln>
                <a:solidFill>
                  <a:schemeClr val="bg1"/>
                </a:solidFill>
                <a:effectLst/>
              </a:rPr>
              <a:t>Родоразрешение через естественные родовые пути</a:t>
            </a:r>
            <a:r>
              <a:rPr lang="ru-RU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i="1" smtClean="0">
                <a:solidFill>
                  <a:schemeClr val="bg1"/>
                </a:solidFill>
              </a:rPr>
              <a:t>ОСНОВНЫЕ ПРИНЦИПЫ</a:t>
            </a:r>
            <a:r>
              <a:rPr lang="ru-RU" sz="2400" smtClean="0">
                <a:solidFill>
                  <a:schemeClr val="bg1"/>
                </a:solidFill>
              </a:rPr>
              <a:t>:</a:t>
            </a:r>
          </a:p>
          <a:p>
            <a:pPr>
              <a:buFont typeface="Wingdings 2" pitchFamily="18" charset="2"/>
              <a:buNone/>
            </a:pPr>
            <a:endParaRPr lang="ru-RU" sz="2400" smtClean="0">
              <a:solidFill>
                <a:schemeClr val="bg1"/>
              </a:solidFill>
            </a:endParaRPr>
          </a:p>
          <a:p>
            <a:r>
              <a:rPr lang="ru-RU" sz="2400" b="1" smtClean="0">
                <a:solidFill>
                  <a:schemeClr val="bg1"/>
                </a:solidFill>
              </a:rPr>
              <a:t>Обезболивание (эпидуральная анестезия)</a:t>
            </a:r>
          </a:p>
          <a:p>
            <a:pPr>
              <a:buFont typeface="Wingdings 2" pitchFamily="18" charset="2"/>
              <a:buNone/>
            </a:pPr>
            <a:endParaRPr lang="ru-RU" sz="2400" b="1" smtClean="0">
              <a:solidFill>
                <a:schemeClr val="bg1"/>
              </a:solidFill>
            </a:endParaRPr>
          </a:p>
          <a:p>
            <a:r>
              <a:rPr lang="ru-RU" sz="2400" b="1" smtClean="0">
                <a:solidFill>
                  <a:schemeClr val="bg1"/>
                </a:solidFill>
              </a:rPr>
              <a:t>Управляемая гипотония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 bwMode="auto">
          <a:xfrm>
            <a:off x="468313" y="5492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70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i="1" smtClean="0">
                <a:ln>
                  <a:noFill/>
                </a:ln>
                <a:solidFill>
                  <a:schemeClr val="bg1"/>
                </a:solidFill>
                <a:effectLst/>
              </a:rPr>
              <a:t>Родоразрешение беременных при гестозах путём операции кесарева сечения</a:t>
            </a:r>
          </a:p>
        </p:txBody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>
          <a:xfrm>
            <a:off x="468313" y="1916113"/>
            <a:ext cx="8229600" cy="4249737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ru-RU" sz="1800" smtClean="0">
                <a:solidFill>
                  <a:schemeClr val="bg1"/>
                </a:solidFill>
              </a:rPr>
              <a:t>Отсутствие эффекта от родовозбуждения или ухудшение состояния беременной во время его проведения</a:t>
            </a:r>
          </a:p>
          <a:p>
            <a:pPr lvl="1">
              <a:lnSpc>
                <a:spcPct val="80000"/>
              </a:lnSpc>
            </a:pPr>
            <a:endParaRPr lang="ru-RU" sz="1800" smtClean="0">
              <a:solidFill>
                <a:schemeClr val="bg1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sz="1800" smtClean="0">
                <a:solidFill>
                  <a:schemeClr val="bg1"/>
                </a:solidFill>
              </a:rPr>
              <a:t>Выраженная плацентарная недостаточность при возможности выхаживания недоношенного новорожденного</a:t>
            </a:r>
          </a:p>
          <a:p>
            <a:pPr lvl="1">
              <a:lnSpc>
                <a:spcPct val="80000"/>
              </a:lnSpc>
            </a:pPr>
            <a:endParaRPr lang="ru-RU" sz="1800" smtClean="0">
              <a:solidFill>
                <a:schemeClr val="bg1"/>
              </a:solidFill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ru-RU" sz="1800" smtClean="0">
                <a:solidFill>
                  <a:schemeClr val="bg1"/>
                </a:solidFill>
              </a:rPr>
              <a:t>Сочетание гестоза с другой акушерской патологией (тазовое предлежание плода, длительное бесплодие)</a:t>
            </a:r>
            <a:r>
              <a:rPr lang="ru-RU" sz="1800" smtClean="0"/>
              <a:t> </a:t>
            </a:r>
          </a:p>
          <a:p>
            <a:pPr lvl="1">
              <a:lnSpc>
                <a:spcPct val="80000"/>
              </a:lnSpc>
              <a:buFontTx/>
              <a:buChar char="-"/>
            </a:pPr>
            <a:endParaRPr lang="ru-RU" sz="1800" smtClean="0"/>
          </a:p>
          <a:p>
            <a:pPr lvl="1">
              <a:lnSpc>
                <a:spcPct val="80000"/>
              </a:lnSpc>
            </a:pPr>
            <a:r>
              <a:rPr lang="ru-RU" sz="1800" smtClean="0">
                <a:solidFill>
                  <a:schemeClr val="bg1"/>
                </a:solidFill>
              </a:rPr>
              <a:t>Эклампсия</a:t>
            </a:r>
          </a:p>
          <a:p>
            <a:pPr lvl="1">
              <a:lnSpc>
                <a:spcPct val="80000"/>
              </a:lnSpc>
            </a:pPr>
            <a:endParaRPr lang="ru-RU" sz="1800" smtClean="0">
              <a:solidFill>
                <a:schemeClr val="bg1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sz="1800" smtClean="0">
                <a:solidFill>
                  <a:schemeClr val="bg1"/>
                </a:solidFill>
              </a:rPr>
              <a:t>Тяжелые осложнения гестоза (ПОНРП, кровоизлияния в мозг, отслойка сечатки,острая печеночно-почечная недостаточность, кома)</a:t>
            </a:r>
          </a:p>
          <a:p>
            <a:pPr lvl="1">
              <a:lnSpc>
                <a:spcPct val="80000"/>
              </a:lnSpc>
            </a:pPr>
            <a:endParaRPr lang="ru-RU" sz="1800" smtClean="0">
              <a:solidFill>
                <a:schemeClr val="bg1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sz="1800" smtClean="0">
                <a:solidFill>
                  <a:schemeClr val="bg1"/>
                </a:solidFill>
              </a:rPr>
              <a:t>Отсутствие эффекта от лечения тяжелых форм гестоза и преэклампсии при неподготовленных родовых путях</a:t>
            </a:r>
          </a:p>
          <a:p>
            <a:pPr lvl="1">
              <a:lnSpc>
                <a:spcPct val="80000"/>
              </a:lnSpc>
              <a:buFontTx/>
              <a:buChar char="-"/>
            </a:pPr>
            <a:endParaRPr lang="ru-RU" sz="1800" smtClean="0"/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2E00CD1-A5B1-4BB6-997C-F1318E057B5D}" type="slidenum">
              <a:rPr lang="ru-RU" sz="1200">
                <a:solidFill>
                  <a:schemeClr val="tx1">
                    <a:shade val="5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49</a:t>
            </a:fld>
            <a:endParaRPr lang="ru-RU" sz="1200">
              <a:solidFill>
                <a:schemeClr val="tx1">
                  <a:shade val="50000"/>
                </a:schemeClr>
              </a:solidFill>
              <a:latin typeface="+mn-lt"/>
            </a:endParaRPr>
          </a:p>
        </p:txBody>
      </p:sp>
      <p:sp>
        <p:nvSpPr>
          <p:cNvPr id="89093" name="Нижний колонтитул 7"/>
          <p:cNvSpPr txBox="1">
            <a:spLocks noGrp="1"/>
          </p:cNvSpPr>
          <p:nvPr/>
        </p:nvSpPr>
        <p:spPr bwMode="auto">
          <a:xfrm>
            <a:off x="3124200" y="6416675"/>
            <a:ext cx="3733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600" i="1" smtClean="0">
                <a:ln>
                  <a:noFill/>
                </a:ln>
                <a:solidFill>
                  <a:schemeClr val="bg1"/>
                </a:solidFill>
                <a:effectLst/>
              </a:rPr>
              <a:t>Профилактика гестоза</a:t>
            </a:r>
          </a:p>
        </p:txBody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smtClean="0">
                <a:solidFill>
                  <a:schemeClr val="bg1"/>
                </a:solidFill>
              </a:rPr>
              <a:t>Специфической медикаментозной профилактики нет</a:t>
            </a:r>
          </a:p>
          <a:p>
            <a:pPr algn="ctr">
              <a:buFont typeface="Wingdings 2" pitchFamily="18" charset="2"/>
              <a:buNone/>
            </a:pPr>
            <a:r>
              <a:rPr lang="ru-RU" sz="2400" b="1" smtClean="0">
                <a:solidFill>
                  <a:schemeClr val="bg1"/>
                </a:solidFill>
              </a:rPr>
              <a:t>В группах риска на доклиническом уровне</a:t>
            </a:r>
          </a:p>
          <a:p>
            <a:pPr algn="ctr"/>
            <a:endParaRPr lang="ru-RU" sz="2400" b="1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z="2400" smtClean="0">
                <a:solidFill>
                  <a:schemeClr val="bg1"/>
                </a:solidFill>
              </a:rPr>
              <a:t>-Диета, богатая белком, микроэлементами</a:t>
            </a:r>
          </a:p>
          <a:p>
            <a:pPr>
              <a:buFont typeface="Wingdings 2" pitchFamily="18" charset="2"/>
              <a:buNone/>
            </a:pPr>
            <a:r>
              <a:rPr lang="ru-RU" sz="2400" smtClean="0">
                <a:solidFill>
                  <a:schemeClr val="bg1"/>
                </a:solidFill>
              </a:rPr>
              <a:t>-Лечение экстрагенитальной патологии</a:t>
            </a:r>
          </a:p>
          <a:p>
            <a:pPr>
              <a:buFont typeface="Wingdings 2" pitchFamily="18" charset="2"/>
              <a:buNone/>
            </a:pPr>
            <a:r>
              <a:rPr lang="ru-RU" sz="2400" smtClean="0">
                <a:solidFill>
                  <a:schemeClr val="bg1"/>
                </a:solidFill>
              </a:rPr>
              <a:t>-Фитосборы (мочегонные, седативные)</a:t>
            </a:r>
          </a:p>
          <a:p>
            <a:pPr>
              <a:buFont typeface="Wingdings 2" pitchFamily="18" charset="2"/>
              <a:buNone/>
            </a:pPr>
            <a:r>
              <a:rPr lang="ru-RU" sz="2400" smtClean="0">
                <a:solidFill>
                  <a:schemeClr val="bg1"/>
                </a:solidFill>
              </a:rPr>
              <a:t>-При наличии лабороторных изменений гемостаза (надропарин кальция, дипиридамол)</a:t>
            </a:r>
          </a:p>
          <a:p>
            <a:pPr>
              <a:buFont typeface="Wingdings 2" pitchFamily="18" charset="2"/>
              <a:buNone/>
            </a:pPr>
            <a:r>
              <a:rPr lang="ru-RU" sz="2400" smtClean="0">
                <a:solidFill>
                  <a:schemeClr val="bg1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539750" y="0"/>
            <a:ext cx="8462963" cy="14859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400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БЛАГОДАРЮ ЗА ВНИМАНИЕ !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7DE3EB-434C-4F9F-A2A7-5CF15834F104}" type="slidenum">
              <a:rPr lang="ru-RU"/>
              <a:pPr>
                <a:defRPr/>
              </a:pPr>
              <a:t>51</a:t>
            </a:fld>
            <a:endParaRPr lang="ru-RU"/>
          </a:p>
        </p:txBody>
      </p:sp>
      <p:sp>
        <p:nvSpPr>
          <p:cNvPr id="10245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16675"/>
            <a:ext cx="3733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2060"/>
                </a:solidFill>
              </a:rPr>
              <a:t>кафедра акушерства и гинекологии №2 КГМУ</a:t>
            </a:r>
          </a:p>
        </p:txBody>
      </p:sp>
      <p:pic>
        <p:nvPicPr>
          <p:cNvPr id="10248" name="Содержимое 4" descr="Iceberg.jp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2138" y="2276475"/>
            <a:ext cx="3136900" cy="3200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009900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009900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647</TotalTime>
  <Words>2147</Words>
  <Application>Microsoft Office PowerPoint</Application>
  <PresentationFormat>Экран (4:3)</PresentationFormat>
  <Paragraphs>522</Paragraphs>
  <Slides>51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61" baseType="lpstr">
      <vt:lpstr>Times New Roman</vt:lpstr>
      <vt:lpstr>Arial</vt:lpstr>
      <vt:lpstr>Wingdings 2</vt:lpstr>
      <vt:lpstr>Wingdings</vt:lpstr>
      <vt:lpstr>Wingdings 3</vt:lpstr>
      <vt:lpstr>Calibri</vt:lpstr>
      <vt:lpstr>Arial Cyr</vt:lpstr>
      <vt:lpstr>Апекс</vt:lpstr>
      <vt:lpstr>Диаграмма Microsoft Graph</vt:lpstr>
      <vt:lpstr>Microsoft Photo Editor 3.0 Photo</vt:lpstr>
      <vt:lpstr>ГЕСТОЗ</vt:lpstr>
      <vt:lpstr>Определение гестоза</vt:lpstr>
      <vt:lpstr>Исторические даты, с изучением гестоза: связанные </vt:lpstr>
      <vt:lpstr>Презентация PowerPoint</vt:lpstr>
      <vt:lpstr>Презентация PowerPoint</vt:lpstr>
      <vt:lpstr>Структура материнской смертности в Российской федерации</vt:lpstr>
      <vt:lpstr>ЧАСТОТА ВСТРЕЧАЕМОСТИ ГЕСТОЗА У БЕРЕМЕННЫХ </vt:lpstr>
      <vt:lpstr>ВО ВРЕМЯ БЕРЕМЕННОСТИ ГЕСТОЗ ТОЛЬКО ПРОГРЕССИРУЕТ! (ВЫЛЕЧИТЬ НЕЛЬЗЯ) </vt:lpstr>
      <vt:lpstr>Российская классификация гестоза</vt:lpstr>
      <vt:lpstr>Российская классификация гестоза</vt:lpstr>
      <vt:lpstr>Российская классификация гестоза</vt:lpstr>
      <vt:lpstr>Факторы риска развития гестоза:</vt:lpstr>
      <vt:lpstr>Презентация PowerPoint</vt:lpstr>
      <vt:lpstr>Презентация PowerPoint</vt:lpstr>
      <vt:lpstr>Возможные причины неполноценной инвазии трофобласта на ранних этапах гестации:</vt:lpstr>
      <vt:lpstr>Патогенез (современный взгляд)</vt:lpstr>
      <vt:lpstr>Патогенез (современный взгляд)</vt:lpstr>
      <vt:lpstr>Патогенез (современный взгляд)</vt:lpstr>
      <vt:lpstr>ОСНОВНЫЕ ПАТОГЕНЕТИЧЕСКИЕ СИНДРОМЫ ГЕСТОЗА</vt:lpstr>
      <vt:lpstr>Водянка беременных:</vt:lpstr>
      <vt:lpstr>Гестоз</vt:lpstr>
      <vt:lpstr>Гестоз</vt:lpstr>
      <vt:lpstr>Оценка тяжести гестоза по Савельевой Г.М.</vt:lpstr>
      <vt:lpstr>Оценка тяжести гестоза по Савельевой Г.М.</vt:lpstr>
      <vt:lpstr>Гестоз легкой степени </vt:lpstr>
      <vt:lpstr>Гестоз средней степени</vt:lpstr>
      <vt:lpstr>Гестоз тяжёлой степени </vt:lpstr>
      <vt:lpstr>Преэклампсия</vt:lpstr>
      <vt:lpstr>Преэклампсия</vt:lpstr>
      <vt:lpstr>Эклампсия</vt:lpstr>
      <vt:lpstr>Эклампсия</vt:lpstr>
      <vt:lpstr>Эклампсия</vt:lpstr>
      <vt:lpstr>Презентация PowerPoint</vt:lpstr>
      <vt:lpstr>Осложнения гестоза</vt:lpstr>
      <vt:lpstr>Осложнения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Терапия гестоза</vt:lpstr>
      <vt:lpstr> Показания для родоразрешения</vt:lpstr>
      <vt:lpstr> Родоразрешение</vt:lpstr>
      <vt:lpstr>Родоразрешение через естественные родовые пути </vt:lpstr>
      <vt:lpstr> Родоразрешение беременных при гестозах путём операции кесарева сечения</vt:lpstr>
      <vt:lpstr>Профилактика гестоза</vt:lpstr>
      <vt:lpstr>БЛАГОДАРЮ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ГЕСТОЗ</dc:title>
  <dc:creator>admin</dc:creator>
  <cp:lastModifiedBy>nebom zav</cp:lastModifiedBy>
  <cp:revision>39</cp:revision>
  <dcterms:created xsi:type="dcterms:W3CDTF">2007-10-11T15:02:21Z</dcterms:created>
  <dcterms:modified xsi:type="dcterms:W3CDTF">2014-08-10T12:06:54Z</dcterms:modified>
</cp:coreProperties>
</file>