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0" r:id="rId2"/>
  </p:sldMasterIdLst>
  <p:notesMasterIdLst>
    <p:notesMasterId r:id="rId27"/>
  </p:notesMasterIdLst>
  <p:sldIdLst>
    <p:sldId id="256" r:id="rId3"/>
    <p:sldId id="286" r:id="rId4"/>
    <p:sldId id="258" r:id="rId5"/>
    <p:sldId id="287" r:id="rId6"/>
    <p:sldId id="265" r:id="rId7"/>
    <p:sldId id="288" r:id="rId8"/>
    <p:sldId id="259" r:id="rId9"/>
    <p:sldId id="263" r:id="rId10"/>
    <p:sldId id="264" r:id="rId11"/>
    <p:sldId id="260" r:id="rId12"/>
    <p:sldId id="268" r:id="rId13"/>
    <p:sldId id="267" r:id="rId14"/>
    <p:sldId id="266" r:id="rId15"/>
    <p:sldId id="275" r:id="rId16"/>
    <p:sldId id="276" r:id="rId17"/>
    <p:sldId id="261" r:id="rId18"/>
    <p:sldId id="269" r:id="rId19"/>
    <p:sldId id="279" r:id="rId20"/>
    <p:sldId id="278" r:id="rId21"/>
    <p:sldId id="273" r:id="rId22"/>
    <p:sldId id="272" r:id="rId23"/>
    <p:sldId id="271" r:id="rId24"/>
    <p:sldId id="270" r:id="rId25"/>
    <p:sldId id="262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5C5"/>
    <a:srgbClr val="C0C0C0"/>
    <a:srgbClr val="DDDDDD"/>
    <a:srgbClr val="333333"/>
    <a:srgbClr val="FFFFFF"/>
    <a:srgbClr val="258F39"/>
    <a:srgbClr val="1E742E"/>
    <a:srgbClr val="DCDCD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3743" autoAdjust="0"/>
  </p:normalViewPr>
  <p:slideViewPr>
    <p:cSldViewPr>
      <p:cViewPr>
        <p:scale>
          <a:sx n="100" d="100"/>
          <a:sy n="100" d="100"/>
        </p:scale>
        <p:origin x="-486" y="12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0A78A11-1795-43D0-A26B-A269504F5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91319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58138C-D6EE-4BF9-9E73-912FEA8445C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58"/>
          <p:cNvSpPr>
            <a:spLocks/>
          </p:cNvSpPr>
          <p:nvPr userDrawn="1"/>
        </p:nvSpPr>
        <p:spPr bwMode="gray">
          <a:xfrm>
            <a:off x="5321300" y="115888"/>
            <a:ext cx="3822700" cy="6765925"/>
          </a:xfrm>
          <a:custGeom>
            <a:avLst/>
            <a:gdLst>
              <a:gd name="T0" fmla="*/ 2147483647 w 2502"/>
              <a:gd name="T1" fmla="*/ 2147483647 h 4352"/>
              <a:gd name="T2" fmla="*/ 2147483647 w 2502"/>
              <a:gd name="T3" fmla="*/ 2147483647 h 4352"/>
              <a:gd name="T4" fmla="*/ 0 w 2502"/>
              <a:gd name="T5" fmla="*/ 2147483647 h 4352"/>
              <a:gd name="T6" fmla="*/ 2147483647 w 2502"/>
              <a:gd name="T7" fmla="*/ 2147483647 h 4352"/>
              <a:gd name="T8" fmla="*/ 2147483647 w 2502"/>
              <a:gd name="T9" fmla="*/ 2147483647 h 4352"/>
              <a:gd name="T10" fmla="*/ 2147483647 w 2502"/>
              <a:gd name="T11" fmla="*/ 0 h 4352"/>
              <a:gd name="T12" fmla="*/ 2147483647 w 2502"/>
              <a:gd name="T13" fmla="*/ 2147483647 h 43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502" h="4352">
                <a:moveTo>
                  <a:pt x="882" y="17"/>
                </a:moveTo>
                <a:cubicBezTo>
                  <a:pt x="2077" y="287"/>
                  <a:pt x="2361" y="1554"/>
                  <a:pt x="2105" y="2560"/>
                </a:cubicBezTo>
                <a:cubicBezTo>
                  <a:pt x="1849" y="3566"/>
                  <a:pt x="905" y="3993"/>
                  <a:pt x="0" y="4344"/>
                </a:cubicBezTo>
                <a:lnTo>
                  <a:pt x="1242" y="4352"/>
                </a:lnTo>
                <a:cubicBezTo>
                  <a:pt x="1563" y="4096"/>
                  <a:pt x="2205" y="3360"/>
                  <a:pt x="2336" y="2584"/>
                </a:cubicBezTo>
                <a:cubicBezTo>
                  <a:pt x="2468" y="1808"/>
                  <a:pt x="2502" y="416"/>
                  <a:pt x="1186" y="0"/>
                </a:cubicBezTo>
                <a:lnTo>
                  <a:pt x="882" y="17"/>
                </a:lnTo>
                <a:close/>
              </a:path>
            </a:pathLst>
          </a:custGeom>
          <a:gradFill rotWithShape="1">
            <a:gsLst>
              <a:gs pos="0">
                <a:srgbClr val="E3FED8"/>
              </a:gs>
              <a:gs pos="100000">
                <a:srgbClr val="99FA72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Right"/>
            <a:lightRig rig="legacyFlat4" dir="b"/>
          </a:scene3d>
          <a:sp3d extrusionH="354000" prstMaterial="legacyMetal">
            <a:bevelT w="13500" h="13500" prst="angle"/>
            <a:bevelB w="13500" h="13500" prst="angle"/>
            <a:extrusionClr>
              <a:srgbClr val="258F39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grpSp>
        <p:nvGrpSpPr>
          <p:cNvPr id="5" name="Group 79"/>
          <p:cNvGrpSpPr>
            <a:grpSpLocks/>
          </p:cNvGrpSpPr>
          <p:nvPr userDrawn="1"/>
        </p:nvGrpSpPr>
        <p:grpSpPr bwMode="auto">
          <a:xfrm>
            <a:off x="755650" y="1196975"/>
            <a:ext cx="7848600" cy="4859338"/>
            <a:chOff x="96" y="509"/>
            <a:chExt cx="5328" cy="3567"/>
          </a:xfrm>
        </p:grpSpPr>
        <p:grpSp>
          <p:nvGrpSpPr>
            <p:cNvPr id="6" name="Group 80"/>
            <p:cNvGrpSpPr>
              <a:grpSpLocks/>
            </p:cNvGrpSpPr>
            <p:nvPr/>
          </p:nvGrpSpPr>
          <p:grpSpPr bwMode="auto">
            <a:xfrm>
              <a:off x="252" y="509"/>
              <a:ext cx="630" cy="3549"/>
              <a:chOff x="252" y="509"/>
              <a:chExt cx="630" cy="3549"/>
            </a:xfrm>
          </p:grpSpPr>
          <p:sp>
            <p:nvSpPr>
              <p:cNvPr id="53" name="Line 81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Line 82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Line 83"/>
              <p:cNvSpPr>
                <a:spLocks noChangeShapeType="1"/>
              </p:cNvSpPr>
              <p:nvPr/>
            </p:nvSpPr>
            <p:spPr bwMode="auto">
              <a:xfrm flipV="1">
                <a:off x="670" y="528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Line 84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85"/>
            <p:cNvGrpSpPr>
              <a:grpSpLocks/>
            </p:cNvGrpSpPr>
            <p:nvPr/>
          </p:nvGrpSpPr>
          <p:grpSpPr bwMode="auto">
            <a:xfrm rot="5400000">
              <a:off x="1166" y="-390"/>
              <a:ext cx="3191" cy="5328"/>
              <a:chOff x="1636" y="772"/>
              <a:chExt cx="3663" cy="4098"/>
            </a:xfrm>
          </p:grpSpPr>
          <p:grpSp>
            <p:nvGrpSpPr>
              <p:cNvPr id="33" name="Group 86"/>
              <p:cNvGrpSpPr>
                <a:grpSpLocks/>
              </p:cNvGrpSpPr>
              <p:nvPr/>
            </p:nvGrpSpPr>
            <p:grpSpPr bwMode="auto">
              <a:xfrm>
                <a:off x="1636" y="782"/>
                <a:ext cx="733" cy="4088"/>
                <a:chOff x="1636" y="782"/>
                <a:chExt cx="733" cy="4088"/>
              </a:xfrm>
            </p:grpSpPr>
            <p:sp>
              <p:nvSpPr>
                <p:cNvPr id="49" name="Line 87"/>
                <p:cNvSpPr>
                  <a:spLocks noChangeShapeType="1"/>
                </p:cNvSpPr>
                <p:nvPr/>
              </p:nvSpPr>
              <p:spPr bwMode="auto">
                <a:xfrm flipV="1">
                  <a:off x="1635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1880" y="781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122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2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2368" y="817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4" name="Group 91"/>
              <p:cNvGrpSpPr>
                <a:grpSpLocks/>
              </p:cNvGrpSpPr>
              <p:nvPr/>
            </p:nvGrpSpPr>
            <p:grpSpPr bwMode="auto">
              <a:xfrm>
                <a:off x="2606" y="772"/>
                <a:ext cx="734" cy="4087"/>
                <a:chOff x="1636" y="783"/>
                <a:chExt cx="734" cy="4087"/>
              </a:xfrm>
            </p:grpSpPr>
            <p:sp>
              <p:nvSpPr>
                <p:cNvPr id="45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1635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" name="Line 93"/>
                <p:cNvSpPr>
                  <a:spLocks noChangeShapeType="1"/>
                </p:cNvSpPr>
                <p:nvPr/>
              </p:nvSpPr>
              <p:spPr bwMode="auto">
                <a:xfrm flipV="1">
                  <a:off x="1880" y="782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7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2123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" name="Line 95"/>
                <p:cNvSpPr>
                  <a:spLocks noChangeShapeType="1"/>
                </p:cNvSpPr>
                <p:nvPr/>
              </p:nvSpPr>
              <p:spPr bwMode="auto">
                <a:xfrm flipV="1">
                  <a:off x="2370" y="817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5" name="Group 96"/>
              <p:cNvGrpSpPr>
                <a:grpSpLocks/>
              </p:cNvGrpSpPr>
              <p:nvPr/>
            </p:nvGrpSpPr>
            <p:grpSpPr bwMode="auto">
              <a:xfrm>
                <a:off x="3594" y="782"/>
                <a:ext cx="735" cy="4088"/>
                <a:chOff x="1635" y="782"/>
                <a:chExt cx="735" cy="4088"/>
              </a:xfrm>
            </p:grpSpPr>
            <p:sp>
              <p:nvSpPr>
                <p:cNvPr id="41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1635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2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1881" y="781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2123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2369" y="817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6" name="Group 101"/>
              <p:cNvGrpSpPr>
                <a:grpSpLocks/>
              </p:cNvGrpSpPr>
              <p:nvPr/>
            </p:nvGrpSpPr>
            <p:grpSpPr bwMode="auto">
              <a:xfrm>
                <a:off x="4565" y="772"/>
                <a:ext cx="734" cy="4087"/>
                <a:chOff x="1636" y="783"/>
                <a:chExt cx="734" cy="4087"/>
              </a:xfrm>
            </p:grpSpPr>
            <p:sp>
              <p:nvSpPr>
                <p:cNvPr id="37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1635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8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1881" y="782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9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2123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0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2369" y="817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8" name="Group 106"/>
            <p:cNvGrpSpPr>
              <a:grpSpLocks/>
            </p:cNvGrpSpPr>
            <p:nvPr/>
          </p:nvGrpSpPr>
          <p:grpSpPr bwMode="auto">
            <a:xfrm>
              <a:off x="1104" y="528"/>
              <a:ext cx="630" cy="3548"/>
              <a:chOff x="252" y="509"/>
              <a:chExt cx="630" cy="3548"/>
            </a:xfrm>
          </p:grpSpPr>
          <p:sp>
            <p:nvSpPr>
              <p:cNvPr id="29" name="Line 10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Line 10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Line 109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Line 110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" name="Group 111"/>
            <p:cNvGrpSpPr>
              <a:grpSpLocks/>
            </p:cNvGrpSpPr>
            <p:nvPr/>
          </p:nvGrpSpPr>
          <p:grpSpPr bwMode="auto">
            <a:xfrm>
              <a:off x="1968" y="528"/>
              <a:ext cx="630" cy="3548"/>
              <a:chOff x="252" y="509"/>
              <a:chExt cx="630" cy="3548"/>
            </a:xfrm>
          </p:grpSpPr>
          <p:sp>
            <p:nvSpPr>
              <p:cNvPr id="25" name="Line 112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Line 113"/>
              <p:cNvSpPr>
                <a:spLocks noChangeShapeType="1"/>
              </p:cNvSpPr>
              <p:nvPr/>
            </p:nvSpPr>
            <p:spPr bwMode="auto">
              <a:xfrm flipV="1">
                <a:off x="456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Line 114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Line 115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" name="Group 116"/>
            <p:cNvGrpSpPr>
              <a:grpSpLocks/>
            </p:cNvGrpSpPr>
            <p:nvPr/>
          </p:nvGrpSpPr>
          <p:grpSpPr bwMode="auto">
            <a:xfrm>
              <a:off x="2832" y="528"/>
              <a:ext cx="630" cy="3548"/>
              <a:chOff x="252" y="509"/>
              <a:chExt cx="630" cy="3548"/>
            </a:xfrm>
          </p:grpSpPr>
          <p:sp>
            <p:nvSpPr>
              <p:cNvPr id="21" name="Line 11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Line 11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Line 119"/>
              <p:cNvSpPr>
                <a:spLocks noChangeShapeType="1"/>
              </p:cNvSpPr>
              <p:nvPr/>
            </p:nvSpPr>
            <p:spPr bwMode="auto">
              <a:xfrm flipV="1">
                <a:off x="670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Line 120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1" name="Group 121"/>
            <p:cNvGrpSpPr>
              <a:grpSpLocks/>
            </p:cNvGrpSpPr>
            <p:nvPr/>
          </p:nvGrpSpPr>
          <p:grpSpPr bwMode="auto">
            <a:xfrm>
              <a:off x="3659" y="528"/>
              <a:ext cx="630" cy="3548"/>
              <a:chOff x="252" y="509"/>
              <a:chExt cx="630" cy="3548"/>
            </a:xfrm>
          </p:grpSpPr>
          <p:sp>
            <p:nvSpPr>
              <p:cNvPr id="17" name="Line 122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Line 12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Line 124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Line 125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" name="Group 126"/>
            <p:cNvGrpSpPr>
              <a:grpSpLocks/>
            </p:cNvGrpSpPr>
            <p:nvPr/>
          </p:nvGrpSpPr>
          <p:grpSpPr bwMode="auto">
            <a:xfrm>
              <a:off x="4505" y="528"/>
              <a:ext cx="630" cy="3548"/>
              <a:chOff x="252" y="509"/>
              <a:chExt cx="630" cy="3548"/>
            </a:xfrm>
          </p:grpSpPr>
          <p:sp>
            <p:nvSpPr>
              <p:cNvPr id="13" name="Line 12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Line 12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Line 129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Line 130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7" name="Rectangle 54"/>
          <p:cNvSpPr>
            <a:spLocks noChangeArrowheads="1"/>
          </p:cNvSpPr>
          <p:nvPr/>
        </p:nvSpPr>
        <p:spPr bwMode="gray">
          <a:xfrm>
            <a:off x="1187450" y="5516563"/>
            <a:ext cx="742950" cy="742950"/>
          </a:xfrm>
          <a:prstGeom prst="rect">
            <a:avLst/>
          </a:prstGeom>
          <a:gradFill rotWithShape="1">
            <a:gsLst>
              <a:gs pos="0">
                <a:srgbClr val="99FA72"/>
              </a:gs>
              <a:gs pos="100000">
                <a:srgbClr val="477435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8" name="Freeform 27"/>
          <p:cNvSpPr>
            <a:spLocks/>
          </p:cNvSpPr>
          <p:nvPr/>
        </p:nvSpPr>
        <p:spPr bwMode="gray">
          <a:xfrm>
            <a:off x="85725" y="76200"/>
            <a:ext cx="8977313" cy="500063"/>
          </a:xfrm>
          <a:custGeom>
            <a:avLst/>
            <a:gdLst>
              <a:gd name="T0" fmla="*/ 0 w 5655"/>
              <a:gd name="T1" fmla="*/ 1 h 315"/>
              <a:gd name="T2" fmla="*/ 5546 w 5655"/>
              <a:gd name="T3" fmla="*/ 0 h 315"/>
              <a:gd name="T4" fmla="*/ 5655 w 5655"/>
              <a:gd name="T5" fmla="*/ 84 h 315"/>
              <a:gd name="T6" fmla="*/ 5649 w 5655"/>
              <a:gd name="T7" fmla="*/ 315 h 315"/>
              <a:gd name="T8" fmla="*/ 1 w 5655"/>
              <a:gd name="T9" fmla="*/ 314 h 315"/>
              <a:gd name="T10" fmla="*/ 0 w 5655"/>
              <a:gd name="T11" fmla="*/ 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55" h="315">
                <a:moveTo>
                  <a:pt x="0" y="1"/>
                </a:moveTo>
                <a:lnTo>
                  <a:pt x="5546" y="0"/>
                </a:lnTo>
                <a:cubicBezTo>
                  <a:pt x="5652" y="0"/>
                  <a:pt x="5655" y="84"/>
                  <a:pt x="5655" y="84"/>
                </a:cubicBezTo>
                <a:lnTo>
                  <a:pt x="5649" y="315"/>
                </a:lnTo>
                <a:lnTo>
                  <a:pt x="1" y="314"/>
                </a:lnTo>
                <a:lnTo>
                  <a:pt x="0" y="1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29804"/>
                  <a:invGamma/>
                  <a:alpha val="77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59" name="Rectangle 28"/>
          <p:cNvSpPr>
            <a:spLocks noChangeArrowheads="1"/>
          </p:cNvSpPr>
          <p:nvPr/>
        </p:nvSpPr>
        <p:spPr bwMode="gray">
          <a:xfrm>
            <a:off x="114300" y="6610350"/>
            <a:ext cx="8931275" cy="163513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0" name="Rectangle 33"/>
          <p:cNvSpPr>
            <a:spLocks noChangeArrowheads="1"/>
          </p:cNvSpPr>
          <p:nvPr/>
        </p:nvSpPr>
        <p:spPr bwMode="gray">
          <a:xfrm>
            <a:off x="85725" y="609600"/>
            <a:ext cx="8982075" cy="185738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1" name="Rectangle 49"/>
          <p:cNvSpPr>
            <a:spLocks noChangeArrowheads="1"/>
          </p:cNvSpPr>
          <p:nvPr/>
        </p:nvSpPr>
        <p:spPr bwMode="gray">
          <a:xfrm>
            <a:off x="323850" y="5516563"/>
            <a:ext cx="742950" cy="742950"/>
          </a:xfrm>
          <a:prstGeom prst="rect">
            <a:avLst/>
          </a:prstGeom>
          <a:gradFill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2" name="Rectangle 50"/>
          <p:cNvSpPr>
            <a:spLocks noChangeArrowheads="1"/>
          </p:cNvSpPr>
          <p:nvPr/>
        </p:nvSpPr>
        <p:spPr bwMode="gray">
          <a:xfrm>
            <a:off x="323850" y="4652963"/>
            <a:ext cx="741363" cy="742950"/>
          </a:xfrm>
          <a:prstGeom prst="rect">
            <a:avLst/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pic>
        <p:nvPicPr>
          <p:cNvPr id="63" name="Picture 77" descr="b699cfd5b71900647f3ef56417be1aa7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461000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53" descr="j0152694"/>
          <p:cNvPicPr preferRelativeResize="0">
            <a:picLocks noChangeArrowheads="1" noChangeShapeType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1588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500438"/>
            <a:ext cx="4811713" cy="576262"/>
          </a:xfrm>
        </p:spPr>
        <p:txBody>
          <a:bodyPr/>
          <a:lstStyle>
            <a:lvl1pPr marL="0" indent="0" algn="r">
              <a:buFontTx/>
              <a:buNone/>
              <a:defRPr sz="1600" i="1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en-US" noProof="0" smtClean="0"/>
              <a:t>Образец подзаголовка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250" y="1700213"/>
            <a:ext cx="6019800" cy="1470025"/>
          </a:xfrm>
        </p:spPr>
        <p:txBody>
          <a:bodyPr/>
          <a:lstStyle>
            <a:lvl1pPr algn="r">
              <a:defRPr sz="4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Образец заголовка</a:t>
            </a:r>
          </a:p>
        </p:txBody>
      </p:sp>
      <p:sp>
        <p:nvSpPr>
          <p:cNvPr id="6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31775" y="6445250"/>
            <a:ext cx="2205038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74925" y="6445250"/>
            <a:ext cx="2990850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700713" y="6445250"/>
            <a:ext cx="2205037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CF953-19C3-4A26-8C0F-4C844A587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705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9E758-E3D8-4014-B287-C45387B13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382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DB179-1BE9-4D5B-89DB-B577801B2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1295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8A5B7-45FC-42DF-BAEE-E2D55978C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8862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E813D-8A7A-4144-8124-F59910B80B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085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D8EAB-8680-4B06-BC6D-12880DED1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411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72A5D-6A44-483F-9A81-A8E85ECD3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299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B6AF8-A9E9-4EFB-A151-C589B006A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669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F3416-12E5-4F92-9E0F-8A1E40FEF7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7389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150F0-92C8-47A1-A068-53D03FC114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568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8925" y="238125"/>
            <a:ext cx="2058988" cy="58372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38125"/>
            <a:ext cx="6029325" cy="58372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2B50E-C5D1-4032-8D2F-B8F6B8EF1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4888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5CF953-19C3-4A26-8C0F-4C844A587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reeform 158"/>
          <p:cNvSpPr>
            <a:spLocks/>
          </p:cNvSpPr>
          <p:nvPr userDrawn="1"/>
        </p:nvSpPr>
        <p:spPr bwMode="gray">
          <a:xfrm>
            <a:off x="5321300" y="115888"/>
            <a:ext cx="3822700" cy="6765925"/>
          </a:xfrm>
          <a:custGeom>
            <a:avLst/>
            <a:gdLst>
              <a:gd name="T0" fmla="*/ 2147483647 w 2502"/>
              <a:gd name="T1" fmla="*/ 2147483647 h 4352"/>
              <a:gd name="T2" fmla="*/ 2147483647 w 2502"/>
              <a:gd name="T3" fmla="*/ 2147483647 h 4352"/>
              <a:gd name="T4" fmla="*/ 0 w 2502"/>
              <a:gd name="T5" fmla="*/ 2147483647 h 4352"/>
              <a:gd name="T6" fmla="*/ 2147483647 w 2502"/>
              <a:gd name="T7" fmla="*/ 2147483647 h 4352"/>
              <a:gd name="T8" fmla="*/ 2147483647 w 2502"/>
              <a:gd name="T9" fmla="*/ 2147483647 h 4352"/>
              <a:gd name="T10" fmla="*/ 2147483647 w 2502"/>
              <a:gd name="T11" fmla="*/ 0 h 4352"/>
              <a:gd name="T12" fmla="*/ 2147483647 w 2502"/>
              <a:gd name="T13" fmla="*/ 2147483647 h 43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502" h="4352">
                <a:moveTo>
                  <a:pt x="882" y="17"/>
                </a:moveTo>
                <a:cubicBezTo>
                  <a:pt x="2077" y="287"/>
                  <a:pt x="2361" y="1554"/>
                  <a:pt x="2105" y="2560"/>
                </a:cubicBezTo>
                <a:cubicBezTo>
                  <a:pt x="1849" y="3566"/>
                  <a:pt x="905" y="3993"/>
                  <a:pt x="0" y="4344"/>
                </a:cubicBezTo>
                <a:lnTo>
                  <a:pt x="1242" y="4352"/>
                </a:lnTo>
                <a:cubicBezTo>
                  <a:pt x="1563" y="4096"/>
                  <a:pt x="2205" y="3360"/>
                  <a:pt x="2336" y="2584"/>
                </a:cubicBezTo>
                <a:cubicBezTo>
                  <a:pt x="2468" y="1808"/>
                  <a:pt x="2502" y="416"/>
                  <a:pt x="1186" y="0"/>
                </a:cubicBezTo>
                <a:lnTo>
                  <a:pt x="882" y="17"/>
                </a:lnTo>
                <a:close/>
              </a:path>
            </a:pathLst>
          </a:custGeom>
          <a:gradFill rotWithShape="1">
            <a:gsLst>
              <a:gs pos="0">
                <a:srgbClr val="E3FED8"/>
              </a:gs>
              <a:gs pos="100000">
                <a:srgbClr val="99FA72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Right"/>
            <a:lightRig rig="legacyFlat4" dir="b"/>
          </a:scene3d>
          <a:sp3d extrusionH="354000" prstMaterial="legacyMetal">
            <a:bevelT w="13500" h="13500" prst="angle"/>
            <a:bevelB w="13500" h="13500" prst="angle"/>
            <a:extrusionClr>
              <a:srgbClr val="258F39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grpSp>
        <p:nvGrpSpPr>
          <p:cNvPr id="8" name="Group 79"/>
          <p:cNvGrpSpPr>
            <a:grpSpLocks/>
          </p:cNvGrpSpPr>
          <p:nvPr userDrawn="1"/>
        </p:nvGrpSpPr>
        <p:grpSpPr bwMode="auto">
          <a:xfrm>
            <a:off x="755650" y="1196975"/>
            <a:ext cx="7848600" cy="4859338"/>
            <a:chOff x="96" y="509"/>
            <a:chExt cx="5328" cy="3567"/>
          </a:xfrm>
        </p:grpSpPr>
        <p:grpSp>
          <p:nvGrpSpPr>
            <p:cNvPr id="9" name="Group 80"/>
            <p:cNvGrpSpPr>
              <a:grpSpLocks/>
            </p:cNvGrpSpPr>
            <p:nvPr/>
          </p:nvGrpSpPr>
          <p:grpSpPr bwMode="auto">
            <a:xfrm>
              <a:off x="252" y="509"/>
              <a:ext cx="630" cy="3549"/>
              <a:chOff x="252" y="509"/>
              <a:chExt cx="630" cy="3549"/>
            </a:xfrm>
          </p:grpSpPr>
          <p:sp>
            <p:nvSpPr>
              <p:cNvPr id="56" name="Line 81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Line 82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Line 83"/>
              <p:cNvSpPr>
                <a:spLocks noChangeShapeType="1"/>
              </p:cNvSpPr>
              <p:nvPr/>
            </p:nvSpPr>
            <p:spPr bwMode="auto">
              <a:xfrm flipV="1">
                <a:off x="670" y="528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Line 84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" name="Group 85"/>
            <p:cNvGrpSpPr>
              <a:grpSpLocks/>
            </p:cNvGrpSpPr>
            <p:nvPr/>
          </p:nvGrpSpPr>
          <p:grpSpPr bwMode="auto">
            <a:xfrm rot="5400000">
              <a:off x="1166" y="-390"/>
              <a:ext cx="3191" cy="5328"/>
              <a:chOff x="1636" y="772"/>
              <a:chExt cx="3663" cy="4098"/>
            </a:xfrm>
          </p:grpSpPr>
          <p:grpSp>
            <p:nvGrpSpPr>
              <p:cNvPr id="36" name="Group 86"/>
              <p:cNvGrpSpPr>
                <a:grpSpLocks/>
              </p:cNvGrpSpPr>
              <p:nvPr/>
            </p:nvGrpSpPr>
            <p:grpSpPr bwMode="auto">
              <a:xfrm>
                <a:off x="1636" y="782"/>
                <a:ext cx="733" cy="4088"/>
                <a:chOff x="1636" y="782"/>
                <a:chExt cx="733" cy="4088"/>
              </a:xfrm>
            </p:grpSpPr>
            <p:sp>
              <p:nvSpPr>
                <p:cNvPr id="52" name="Line 87"/>
                <p:cNvSpPr>
                  <a:spLocks noChangeShapeType="1"/>
                </p:cNvSpPr>
                <p:nvPr/>
              </p:nvSpPr>
              <p:spPr bwMode="auto">
                <a:xfrm flipV="1">
                  <a:off x="1635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1880" y="781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122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2368" y="817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7" name="Group 91"/>
              <p:cNvGrpSpPr>
                <a:grpSpLocks/>
              </p:cNvGrpSpPr>
              <p:nvPr/>
            </p:nvGrpSpPr>
            <p:grpSpPr bwMode="auto">
              <a:xfrm>
                <a:off x="2606" y="772"/>
                <a:ext cx="734" cy="4087"/>
                <a:chOff x="1636" y="783"/>
                <a:chExt cx="734" cy="4087"/>
              </a:xfrm>
            </p:grpSpPr>
            <p:sp>
              <p:nvSpPr>
                <p:cNvPr id="48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1635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" name="Line 93"/>
                <p:cNvSpPr>
                  <a:spLocks noChangeShapeType="1"/>
                </p:cNvSpPr>
                <p:nvPr/>
              </p:nvSpPr>
              <p:spPr bwMode="auto">
                <a:xfrm flipV="1">
                  <a:off x="1880" y="782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2123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" name="Line 95"/>
                <p:cNvSpPr>
                  <a:spLocks noChangeShapeType="1"/>
                </p:cNvSpPr>
                <p:nvPr/>
              </p:nvSpPr>
              <p:spPr bwMode="auto">
                <a:xfrm flipV="1">
                  <a:off x="2370" y="817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8" name="Group 96"/>
              <p:cNvGrpSpPr>
                <a:grpSpLocks/>
              </p:cNvGrpSpPr>
              <p:nvPr/>
            </p:nvGrpSpPr>
            <p:grpSpPr bwMode="auto">
              <a:xfrm>
                <a:off x="3594" y="782"/>
                <a:ext cx="735" cy="4088"/>
                <a:chOff x="1635" y="782"/>
                <a:chExt cx="735" cy="4088"/>
              </a:xfrm>
            </p:grpSpPr>
            <p:sp>
              <p:nvSpPr>
                <p:cNvPr id="44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1635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1881" y="781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2123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7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2369" y="817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9" name="Group 101"/>
              <p:cNvGrpSpPr>
                <a:grpSpLocks/>
              </p:cNvGrpSpPr>
              <p:nvPr/>
            </p:nvGrpSpPr>
            <p:grpSpPr bwMode="auto">
              <a:xfrm>
                <a:off x="4565" y="772"/>
                <a:ext cx="734" cy="4087"/>
                <a:chOff x="1636" y="783"/>
                <a:chExt cx="734" cy="4087"/>
              </a:xfrm>
            </p:grpSpPr>
            <p:sp>
              <p:nvSpPr>
                <p:cNvPr id="40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1635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1881" y="782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2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2123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2369" y="817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1" name="Group 106"/>
            <p:cNvGrpSpPr>
              <a:grpSpLocks/>
            </p:cNvGrpSpPr>
            <p:nvPr/>
          </p:nvGrpSpPr>
          <p:grpSpPr bwMode="auto">
            <a:xfrm>
              <a:off x="1104" y="528"/>
              <a:ext cx="630" cy="3548"/>
              <a:chOff x="252" y="509"/>
              <a:chExt cx="630" cy="3548"/>
            </a:xfrm>
          </p:grpSpPr>
          <p:sp>
            <p:nvSpPr>
              <p:cNvPr id="32" name="Line 10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Line 10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Line 109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Line 110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" name="Group 111"/>
            <p:cNvGrpSpPr>
              <a:grpSpLocks/>
            </p:cNvGrpSpPr>
            <p:nvPr/>
          </p:nvGrpSpPr>
          <p:grpSpPr bwMode="auto">
            <a:xfrm>
              <a:off x="1968" y="528"/>
              <a:ext cx="630" cy="3548"/>
              <a:chOff x="252" y="509"/>
              <a:chExt cx="630" cy="3548"/>
            </a:xfrm>
          </p:grpSpPr>
          <p:sp>
            <p:nvSpPr>
              <p:cNvPr id="28" name="Line 112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Line 113"/>
              <p:cNvSpPr>
                <a:spLocks noChangeShapeType="1"/>
              </p:cNvSpPr>
              <p:nvPr/>
            </p:nvSpPr>
            <p:spPr bwMode="auto">
              <a:xfrm flipV="1">
                <a:off x="456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Line 114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Line 115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" name="Group 116"/>
            <p:cNvGrpSpPr>
              <a:grpSpLocks/>
            </p:cNvGrpSpPr>
            <p:nvPr/>
          </p:nvGrpSpPr>
          <p:grpSpPr bwMode="auto">
            <a:xfrm>
              <a:off x="2832" y="528"/>
              <a:ext cx="630" cy="3548"/>
              <a:chOff x="252" y="509"/>
              <a:chExt cx="630" cy="3548"/>
            </a:xfrm>
          </p:grpSpPr>
          <p:sp>
            <p:nvSpPr>
              <p:cNvPr id="24" name="Line 11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Line 11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Line 119"/>
              <p:cNvSpPr>
                <a:spLocks noChangeShapeType="1"/>
              </p:cNvSpPr>
              <p:nvPr/>
            </p:nvSpPr>
            <p:spPr bwMode="auto">
              <a:xfrm flipV="1">
                <a:off x="670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Line 120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" name="Group 121"/>
            <p:cNvGrpSpPr>
              <a:grpSpLocks/>
            </p:cNvGrpSpPr>
            <p:nvPr/>
          </p:nvGrpSpPr>
          <p:grpSpPr bwMode="auto">
            <a:xfrm>
              <a:off x="3659" y="528"/>
              <a:ext cx="630" cy="3548"/>
              <a:chOff x="252" y="509"/>
              <a:chExt cx="630" cy="3548"/>
            </a:xfrm>
          </p:grpSpPr>
          <p:sp>
            <p:nvSpPr>
              <p:cNvPr id="20" name="Line 122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Line 12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Line 124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Line 125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" name="Group 126"/>
            <p:cNvGrpSpPr>
              <a:grpSpLocks/>
            </p:cNvGrpSpPr>
            <p:nvPr/>
          </p:nvGrpSpPr>
          <p:grpSpPr bwMode="auto">
            <a:xfrm>
              <a:off x="4505" y="528"/>
              <a:ext cx="630" cy="3548"/>
              <a:chOff x="252" y="509"/>
              <a:chExt cx="630" cy="3548"/>
            </a:xfrm>
          </p:grpSpPr>
          <p:sp>
            <p:nvSpPr>
              <p:cNvPr id="16" name="Line 12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Line 12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Line 129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Line 130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60" name="Picture 77" descr="b699cfd5b71900647f3ef56417be1aa7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461000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153" descr="j0152694"/>
          <p:cNvPicPr preferRelativeResize="0">
            <a:picLocks noChangeArrowheads="1" noChangeShapeType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1588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4178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A9E758-E3D8-4014-B287-C45387B130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7529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DB179-1BE9-4D5B-89DB-B577801B2B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0369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8A5B7-45FC-42DF-BAEE-E2D55978C7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8187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5E813D-8A7A-4144-8124-F59910B80B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9053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8D8EAB-8680-4B06-BC6D-12880DED14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82705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72A5D-6A44-483F-9A81-A8E85ECD30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8647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B6AF8-A9E9-4EFB-A151-C589B006A0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4677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1F3416-12E5-4F92-9E0F-8A1E40FEF7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2824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1150F0-92C8-47A1-A068-53D03FC114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35445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2B50E-C5D1-4032-8D2F-B8F6B8EF1C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002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5"/>
          <p:cNvSpPr>
            <a:spLocks/>
          </p:cNvSpPr>
          <p:nvPr/>
        </p:nvSpPr>
        <p:spPr bwMode="gray">
          <a:xfrm>
            <a:off x="96838" y="6381750"/>
            <a:ext cx="8970962" cy="314325"/>
          </a:xfrm>
          <a:custGeom>
            <a:avLst/>
            <a:gdLst>
              <a:gd name="T0" fmla="*/ 2147483647 w 5651"/>
              <a:gd name="T1" fmla="*/ 2147483647 h 198"/>
              <a:gd name="T2" fmla="*/ 2147483647 w 5651"/>
              <a:gd name="T3" fmla="*/ 2147483647 h 198"/>
              <a:gd name="T4" fmla="*/ 2147483647 w 5651"/>
              <a:gd name="T5" fmla="*/ 2147483647 h 198"/>
              <a:gd name="T6" fmla="*/ 2147483647 w 5651"/>
              <a:gd name="T7" fmla="*/ 2147483647 h 198"/>
              <a:gd name="T8" fmla="*/ 2147483647 w 5651"/>
              <a:gd name="T9" fmla="*/ 2147483647 h 198"/>
              <a:gd name="T10" fmla="*/ 0 w 5651"/>
              <a:gd name="T11" fmla="*/ 0 h 198"/>
              <a:gd name="T12" fmla="*/ 2147483647 w 5651"/>
              <a:gd name="T13" fmla="*/ 2147483647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0" name="Freeform 26"/>
          <p:cNvSpPr>
            <a:spLocks/>
          </p:cNvSpPr>
          <p:nvPr/>
        </p:nvSpPr>
        <p:spPr bwMode="gray">
          <a:xfrm>
            <a:off x="103188" y="6453188"/>
            <a:ext cx="8975725" cy="279400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1" name="Freeform 27"/>
          <p:cNvSpPr>
            <a:spLocks/>
          </p:cNvSpPr>
          <p:nvPr/>
        </p:nvSpPr>
        <p:spPr bwMode="gray">
          <a:xfrm>
            <a:off x="92075" y="98425"/>
            <a:ext cx="8956675" cy="179388"/>
          </a:xfrm>
          <a:custGeom>
            <a:avLst/>
            <a:gdLst>
              <a:gd name="T0" fmla="*/ 0 w 5639"/>
              <a:gd name="T1" fmla="*/ 0 h 113"/>
              <a:gd name="T2" fmla="*/ 5582 w 5639"/>
              <a:gd name="T3" fmla="*/ 0 h 113"/>
              <a:gd name="T4" fmla="*/ 5639 w 5639"/>
              <a:gd name="T5" fmla="*/ 45 h 113"/>
              <a:gd name="T6" fmla="*/ 5636 w 5639"/>
              <a:gd name="T7" fmla="*/ 113 h 113"/>
              <a:gd name="T8" fmla="*/ 0 w 5639"/>
              <a:gd name="T9" fmla="*/ 113 h 113"/>
              <a:gd name="T10" fmla="*/ 0 w 5639"/>
              <a:gd name="T11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39" h="113">
                <a:moveTo>
                  <a:pt x="0" y="0"/>
                </a:moveTo>
                <a:lnTo>
                  <a:pt x="5582" y="0"/>
                </a:lnTo>
                <a:cubicBezTo>
                  <a:pt x="5630" y="3"/>
                  <a:pt x="5639" y="45"/>
                  <a:pt x="5639" y="45"/>
                </a:cubicBezTo>
                <a:lnTo>
                  <a:pt x="5636" y="113"/>
                </a:lnTo>
                <a:lnTo>
                  <a:pt x="0" y="113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2" name="Freeform 28"/>
          <p:cNvSpPr>
            <a:spLocks/>
          </p:cNvSpPr>
          <p:nvPr/>
        </p:nvSpPr>
        <p:spPr bwMode="gray">
          <a:xfrm>
            <a:off x="92075" y="307975"/>
            <a:ext cx="8955088" cy="9382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3" name="Freeform 29"/>
          <p:cNvSpPr>
            <a:spLocks/>
          </p:cNvSpPr>
          <p:nvPr/>
        </p:nvSpPr>
        <p:spPr bwMode="gray">
          <a:xfrm>
            <a:off x="92075" y="306388"/>
            <a:ext cx="8955088" cy="836612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tint val="66667"/>
                  <a:invGamma/>
                </a:schemeClr>
              </a:gs>
            </a:gsLst>
            <a:lin ang="0" scaled="1"/>
          </a:gradFill>
          <a:ln>
            <a:noFill/>
          </a:ln>
          <a:effectLst/>
          <a:ex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 flipV="1">
            <a:off x="95250" y="6723063"/>
            <a:ext cx="8977313" cy="55562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32" name="Freeform 35"/>
          <p:cNvSpPr>
            <a:spLocks/>
          </p:cNvSpPr>
          <p:nvPr/>
        </p:nvSpPr>
        <p:spPr bwMode="gray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147483647 h 33"/>
              <a:gd name="T2" fmla="*/ 2147483647 w 1358"/>
              <a:gd name="T3" fmla="*/ 0 h 33"/>
              <a:gd name="T4" fmla="*/ 2147483647 w 1358"/>
              <a:gd name="T5" fmla="*/ 2147483647 h 33"/>
              <a:gd name="T6" fmla="*/ 2147483647 w 1358"/>
              <a:gd name="T7" fmla="*/ 2147483647 h 33"/>
              <a:gd name="T8" fmla="*/ 0 w 1358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38125"/>
            <a:ext cx="7643813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034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68313" y="1341438"/>
            <a:ext cx="82296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048000" y="6311900"/>
            <a:ext cx="1712913" cy="290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830763" y="6323013"/>
            <a:ext cx="2311400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092950" y="5445125"/>
            <a:ext cx="1616075" cy="290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fld id="{0BBEE107-3A72-413E-B5EA-1D300E8ED1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8" name="Picture 40" descr="j0152694"/>
          <p:cNvPicPr preferRelativeResize="0">
            <a:picLocks noChangeArrowheads="1" noChangeShapeType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188913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BEE107-3A72-413E-B5EA-1D300E8ED1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955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fcior.edu.ru/card/5099/genetika-cheloveka.html" TargetMode="External"/><Relationship Id="rId3" Type="http://schemas.openxmlformats.org/officeDocument/2006/relationships/hyperlink" Target="http://www.biotechnolog.ru/prombt/prombt1_6.htm" TargetMode="External"/><Relationship Id="rId7" Type="http://schemas.openxmlformats.org/officeDocument/2006/relationships/hyperlink" Target="http://fcior.edu.ru/card/5523/gennaya-i-kletochnaya-inzheneriya-kak-osnovnye-napravleniya-biotehnologii.html" TargetMode="External"/><Relationship Id="rId2" Type="http://schemas.openxmlformats.org/officeDocument/2006/relationships/hyperlink" Target="http://www.mirpharma.ru/2011/01/%D0%B1%D0%B8%D0%BE%D1%82%D0%B5%D1%85%D0%BD%D0%BE%D0%BB%D0%BE%D0%B3%D0%B8%D0%B8-%D0%B2-%D0%BC%D0%B5%D0%B4%D0%B8%D1%86%D0%B8%D0%BD%D0%B5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bio.ru/page/51/id/2834/" TargetMode="External"/><Relationship Id="rId5" Type="http://schemas.openxmlformats.org/officeDocument/2006/relationships/hyperlink" Target="http://www.biotechnolog.ru/prombt/prombt9_1.htm" TargetMode="External"/><Relationship Id="rId10" Type="http://schemas.openxmlformats.org/officeDocument/2006/relationships/hyperlink" Target="http://fcior.edu.ru/card/10619/genetika-cheloveka.html" TargetMode="External"/><Relationship Id="rId4" Type="http://schemas.openxmlformats.org/officeDocument/2006/relationships/hyperlink" Target="http://www.biotechnolog.ru/prombt/prombt1_7.htm" TargetMode="External"/><Relationship Id="rId9" Type="http://schemas.openxmlformats.org/officeDocument/2006/relationships/hyperlink" Target="http://fcior.edu.ru/catalog/meta/4/hps/10/hp/5/p/page.html?fc-discipline%20OO=4.19&amp;fc-learning%20character=1&amp;fc-class=10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2781300"/>
            <a:ext cx="6337300" cy="3168650"/>
          </a:xfrm>
        </p:spPr>
        <p:txBody>
          <a:bodyPr/>
          <a:lstStyle/>
          <a:p>
            <a:pPr algn="ctr" eaLnBrk="1" hangingPunct="1"/>
            <a:r>
              <a:rPr lang="ru-RU" sz="3200" b="1" smtClean="0"/>
              <a:t>«Нет ничего более изобретательного, чем сама природа…А человек - ее венец, который может многое изменить…» </a:t>
            </a:r>
          </a:p>
          <a:p>
            <a:pPr algn="ctr" eaLnBrk="1" hangingPunct="1"/>
            <a:r>
              <a:rPr lang="ru-RU" sz="3200" b="1" smtClean="0"/>
              <a:t>		Цицерон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71550" y="1412875"/>
            <a:ext cx="7200900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dirty="0" smtClean="0"/>
              <a:t>Биотехнология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sz="3600" b="1" dirty="0" smtClean="0"/>
              <a:t>10 класс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971600" y="1700213"/>
            <a:ext cx="7200800" cy="1470025"/>
          </a:xfrm>
        </p:spPr>
        <p:txBody>
          <a:bodyPr/>
          <a:lstStyle/>
          <a:p>
            <a:pPr>
              <a:defRPr/>
            </a:pPr>
            <a:r>
              <a:rPr lang="ru-RU" sz="3600" dirty="0" smtClean="0"/>
              <a:t>Новые направления в биологии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88" y="1772816"/>
            <a:ext cx="8150225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	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Ученые утверждают, что биотехнология открывает  новую эру взаимодействия человека с окружающей средой и, особенно, с живым веществом биосферы.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Миф это или реальность?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defRPr/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172400" cy="864096"/>
          </a:xfrm>
        </p:spPr>
        <p:txBody>
          <a:bodyPr/>
          <a:lstStyle/>
          <a:p>
            <a:pPr eaLnBrk="1" hangingPunct="1"/>
            <a:r>
              <a:rPr lang="ru-RU" sz="3700" dirty="0" smtClean="0"/>
              <a:t>          Основополагающий вопрос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14375" y="1484784"/>
            <a:ext cx="7097986" cy="3873029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«Красная» биотехнология— производство биофармацевтических препаратов  для диагностики и лечения различных заболеваний человека и коррекции генетического кода.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	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	«Белая» биотехнология— производство ферментов и биоматериалов для пищевой промышленности.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	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	«Зелёная» биотехнология— разработка и внедрение в культуру генетически модифицированных растений, создание новых пород животных.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971600" y="620688"/>
            <a:ext cx="6696744" cy="936104"/>
          </a:xfrm>
        </p:spPr>
        <p:txBody>
          <a:bodyPr/>
          <a:lstStyle/>
          <a:p>
            <a:pPr algn="ctr">
              <a:defRPr/>
            </a:pPr>
            <a:r>
              <a:rPr lang="ru-RU" sz="3600" dirty="0" smtClean="0"/>
              <a:t>Проблемные вопросы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           Биотехнология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996952"/>
            <a:ext cx="4392488" cy="295232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- система приемов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, позволяющих получать промышленным способом ценные продукты за счет использования процессов жизнедеятельности живых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организмов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eaLnBrk="1" hangingPunct="1">
              <a:buFontTx/>
              <a:buNone/>
              <a:defRPr/>
            </a:pPr>
            <a:endParaRPr lang="ru-RU" sz="2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1340768"/>
            <a:ext cx="2228850" cy="1543050"/>
          </a:xfrm>
          <a:prstGeom prst="rect">
            <a:avLst/>
          </a:prstGeom>
        </p:spPr>
      </p:pic>
      <p:pic>
        <p:nvPicPr>
          <p:cNvPr id="7" name="Рисунок 6" descr="slide0010_image01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1484784"/>
            <a:ext cx="3672408" cy="4636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344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1" name="Группа 130"/>
          <p:cNvGrpSpPr/>
          <p:nvPr/>
        </p:nvGrpSpPr>
        <p:grpSpPr>
          <a:xfrm>
            <a:off x="137280" y="1422106"/>
            <a:ext cx="8875688" cy="4918787"/>
            <a:chOff x="82326" y="1196752"/>
            <a:chExt cx="8875688" cy="5354351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07504" y="1592796"/>
              <a:ext cx="2165574" cy="57606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Фармацевтика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2483768" y="1592796"/>
              <a:ext cx="2016224" cy="57606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Энергетика</a:t>
              </a: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4716016" y="1592796"/>
              <a:ext cx="2016224" cy="57606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Сельское хоз-во</a:t>
              </a: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6941790" y="1592796"/>
              <a:ext cx="2016224" cy="57606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Пищевая </a:t>
              </a:r>
              <a:r>
                <a:rPr lang="ru-RU" dirty="0" err="1" smtClean="0"/>
                <a:t>пром-ть</a:t>
              </a:r>
              <a:endParaRPr lang="ru-RU" dirty="0" smtClean="0"/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611560" y="4597897"/>
              <a:ext cx="2549691" cy="57606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Химическая </a:t>
              </a:r>
              <a:r>
                <a:rPr lang="ru-RU" dirty="0" err="1" smtClean="0"/>
                <a:t>пром-ть</a:t>
              </a:r>
              <a:endParaRPr lang="ru-RU" dirty="0" smtClean="0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3441170" y="4597898"/>
              <a:ext cx="2549691" cy="57606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Строительство</a:t>
              </a: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6408323" y="4578482"/>
              <a:ext cx="2549691" cy="57606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Лесная отрасль</a:t>
              </a:r>
            </a:p>
          </p:txBody>
        </p:sp>
        <p:grpSp>
          <p:nvGrpSpPr>
            <p:cNvPr id="130" name="Группа 129"/>
            <p:cNvGrpSpPr/>
            <p:nvPr/>
          </p:nvGrpSpPr>
          <p:grpSpPr>
            <a:xfrm>
              <a:off x="82326" y="2420888"/>
              <a:ext cx="8875688" cy="4130215"/>
              <a:chOff x="82326" y="2420888"/>
              <a:chExt cx="8875688" cy="4130215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82326" y="2420888"/>
                <a:ext cx="2219326" cy="988741"/>
              </a:xfrm>
              <a:prstGeom prst="rect">
                <a:avLst/>
              </a:prstGeom>
              <a:noFill/>
              <a:ln w="12700" cmpd="dbl">
                <a:solidFill>
                  <a:schemeClr val="tx1"/>
                </a:solidFill>
                <a:prstDash val="sysDot"/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 smtClean="0"/>
                  <a:t>жидкие и твёрдые</a:t>
                </a:r>
              </a:p>
              <a:p>
                <a:r>
                  <a:rPr lang="ru-RU" sz="1400" dirty="0" err="1" smtClean="0"/>
                  <a:t>биотоплива</a:t>
                </a:r>
                <a:r>
                  <a:rPr lang="ru-RU" sz="1400" dirty="0" smtClean="0"/>
                  <a:t> (</a:t>
                </a:r>
                <a:r>
                  <a:rPr lang="ru-RU" sz="1400" dirty="0" err="1" smtClean="0"/>
                  <a:t>биэтонол</a:t>
                </a:r>
                <a:r>
                  <a:rPr lang="ru-RU" sz="1400" dirty="0" smtClean="0"/>
                  <a:t>, </a:t>
                </a:r>
                <a:r>
                  <a:rPr lang="ru-RU" sz="1400" dirty="0" err="1" smtClean="0"/>
                  <a:t>биобутанол</a:t>
                </a:r>
                <a:r>
                  <a:rPr lang="ru-RU" sz="1400" dirty="0" smtClean="0"/>
                  <a:t>, </a:t>
                </a:r>
                <a:r>
                  <a:rPr lang="ru-RU" sz="1400" dirty="0" err="1" smtClean="0"/>
                  <a:t>биодизель</a:t>
                </a:r>
                <a:r>
                  <a:rPr lang="ru-RU" sz="1400" dirty="0" smtClean="0"/>
                  <a:t>)</a:t>
                </a:r>
              </a:p>
              <a:p>
                <a:r>
                  <a:rPr lang="ru-RU" sz="1400" dirty="0" smtClean="0"/>
                  <a:t>биогаз</a:t>
                </a:r>
                <a:endParaRPr lang="ru-RU" sz="14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376834" y="2420888"/>
                <a:ext cx="2232248" cy="1212006"/>
              </a:xfrm>
              <a:prstGeom prst="rect">
                <a:avLst/>
              </a:prstGeom>
              <a:noFill/>
              <a:ln w="12700" cmpd="dbl">
                <a:solidFill>
                  <a:schemeClr val="tx1"/>
                </a:solidFill>
                <a:prstDash val="sysDot"/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 smtClean="0"/>
                  <a:t>сырье для фармацевтической промышленности, технологии для </a:t>
                </a:r>
                <a:r>
                  <a:rPr lang="ru-RU" sz="1400" dirty="0" err="1" smtClean="0"/>
                  <a:t>биофармацевтики</a:t>
                </a:r>
                <a:endParaRPr lang="ru-RU" sz="1400" dirty="0" smtClean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716016" y="2420888"/>
                <a:ext cx="2016224" cy="988741"/>
              </a:xfrm>
              <a:prstGeom prst="rect">
                <a:avLst/>
              </a:prstGeom>
              <a:noFill/>
              <a:ln w="12700" cmpd="dbl">
                <a:solidFill>
                  <a:schemeClr val="tx1"/>
                </a:solidFill>
                <a:prstDash val="sysDot"/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/>
                  <a:t>к</a:t>
                </a:r>
                <a:r>
                  <a:rPr lang="ru-RU" sz="1400" dirty="0" smtClean="0"/>
                  <a:t>ормовой белок, аминокислоты, средства защиты растений и животных</a:t>
                </a:r>
                <a:endParaRPr lang="ru-RU" sz="14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20272" y="2420888"/>
                <a:ext cx="1861496" cy="988741"/>
              </a:xfrm>
              <a:prstGeom prst="rect">
                <a:avLst/>
              </a:prstGeom>
              <a:noFill/>
              <a:ln w="12700" cmpd="dbl">
                <a:solidFill>
                  <a:schemeClr val="tx1"/>
                </a:solidFill>
                <a:prstDash val="sysDot"/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 smtClean="0"/>
                  <a:t>пищевые ферменты, сахарозаменители, компоненты</a:t>
                </a:r>
                <a:endParaRPr lang="ru-RU" sz="14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17848" y="5347434"/>
                <a:ext cx="3123322" cy="988741"/>
              </a:xfrm>
              <a:prstGeom prst="rect">
                <a:avLst/>
              </a:prstGeom>
              <a:noFill/>
              <a:ln w="12700" cmpd="dbl">
                <a:solidFill>
                  <a:schemeClr val="tx1"/>
                </a:solidFill>
                <a:prstDash val="sysDot"/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 smtClean="0"/>
                  <a:t>растворители, химические и органические реагенты, </a:t>
                </a:r>
              </a:p>
              <a:p>
                <a:r>
                  <a:rPr lang="ru-RU" sz="1400" dirty="0" smtClean="0"/>
                  <a:t>Производства изопрена, сырья для химического синтеза</a:t>
                </a:r>
                <a:endParaRPr lang="ru-RU" sz="140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524636" y="5339097"/>
                <a:ext cx="2385948" cy="1212006"/>
              </a:xfrm>
              <a:prstGeom prst="rect">
                <a:avLst/>
              </a:prstGeom>
              <a:noFill/>
              <a:ln w="12700" cmpd="dbl">
                <a:solidFill>
                  <a:schemeClr val="tx1"/>
                </a:solidFill>
                <a:prstDash val="sysDot"/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/>
                  <a:t>с</a:t>
                </a:r>
                <a:r>
                  <a:rPr lang="ru-RU" sz="1400" dirty="0" smtClean="0"/>
                  <a:t>овременные </a:t>
                </a:r>
              </a:p>
              <a:p>
                <a:r>
                  <a:rPr lang="ru-RU" sz="1400" dirty="0" smtClean="0"/>
                  <a:t>экологически</a:t>
                </a:r>
              </a:p>
              <a:p>
                <a:r>
                  <a:rPr lang="ru-RU" sz="1400" dirty="0" smtClean="0"/>
                  <a:t> чисты полимерные строительные</a:t>
                </a:r>
              </a:p>
              <a:p>
                <a:r>
                  <a:rPr lang="ru-RU" sz="1400" dirty="0" smtClean="0"/>
                  <a:t> материалы</a:t>
                </a:r>
                <a:endParaRPr lang="ru-RU" sz="14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408323" y="5295554"/>
                <a:ext cx="2549691" cy="988741"/>
              </a:xfrm>
              <a:prstGeom prst="rect">
                <a:avLst/>
              </a:prstGeom>
              <a:noFill/>
              <a:ln w="12700" cmpd="dbl">
                <a:solidFill>
                  <a:schemeClr val="tx1"/>
                </a:solidFill>
                <a:prstDash val="sysDot"/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 smtClean="0"/>
                  <a:t>технологии глубокой без отходной переработки </a:t>
                </a:r>
              </a:p>
              <a:p>
                <a:r>
                  <a:rPr lang="ru-RU" sz="1400" dirty="0" smtClean="0"/>
                  <a:t>древесины</a:t>
                </a:r>
              </a:p>
              <a:p>
                <a:endParaRPr lang="ru-RU" sz="1400" dirty="0"/>
              </a:p>
            </p:txBody>
          </p:sp>
        </p:grpSp>
        <p:grpSp>
          <p:nvGrpSpPr>
            <p:cNvPr id="128" name="Группа 127"/>
            <p:cNvGrpSpPr/>
            <p:nvPr/>
          </p:nvGrpSpPr>
          <p:grpSpPr>
            <a:xfrm>
              <a:off x="1190291" y="1196752"/>
              <a:ext cx="6760729" cy="4150682"/>
              <a:chOff x="1190291" y="1196752"/>
              <a:chExt cx="6760729" cy="4150682"/>
            </a:xfrm>
          </p:grpSpPr>
          <p:cxnSp>
            <p:nvCxnSpPr>
              <p:cNvPr id="50" name="Прямая соединительная линия 49"/>
              <p:cNvCxnSpPr>
                <a:stCxn id="12" idx="2"/>
                <a:endCxn id="20" idx="0"/>
              </p:cNvCxnSpPr>
              <p:nvPr/>
            </p:nvCxnSpPr>
            <p:spPr>
              <a:xfrm>
                <a:off x="1190291" y="2168860"/>
                <a:ext cx="1698" cy="252028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>
                <a:stCxn id="21" idx="0"/>
                <a:endCxn id="13" idx="2"/>
              </p:cNvCxnSpPr>
              <p:nvPr/>
            </p:nvCxnSpPr>
            <p:spPr>
              <a:xfrm flipH="1" flipV="1">
                <a:off x="3491880" y="2168860"/>
                <a:ext cx="1078" cy="252028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7" name="Группа 126"/>
              <p:cNvGrpSpPr/>
              <p:nvPr/>
            </p:nvGrpSpPr>
            <p:grpSpPr>
              <a:xfrm>
                <a:off x="1190291" y="1196752"/>
                <a:ext cx="6760729" cy="4150682"/>
                <a:chOff x="1190291" y="1196752"/>
                <a:chExt cx="6760729" cy="4150682"/>
              </a:xfrm>
            </p:grpSpPr>
            <p:cxnSp>
              <p:nvCxnSpPr>
                <p:cNvPr id="39" name="Прямая со стрелкой 38"/>
                <p:cNvCxnSpPr>
                  <a:endCxn id="15" idx="0"/>
                </p:cNvCxnSpPr>
                <p:nvPr/>
              </p:nvCxnSpPr>
              <p:spPr>
                <a:xfrm>
                  <a:off x="7949902" y="1196752"/>
                  <a:ext cx="0" cy="396044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>
                  <a:stCxn id="14" idx="2"/>
                  <a:endCxn id="22" idx="0"/>
                </p:cNvCxnSpPr>
                <p:nvPr/>
              </p:nvCxnSpPr>
              <p:spPr>
                <a:xfrm>
                  <a:off x="5724128" y="2168860"/>
                  <a:ext cx="0" cy="252028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Прямая соединительная линия 67"/>
                <p:cNvCxnSpPr>
                  <a:stCxn id="15" idx="2"/>
                  <a:endCxn id="23" idx="0"/>
                </p:cNvCxnSpPr>
                <p:nvPr/>
              </p:nvCxnSpPr>
              <p:spPr>
                <a:xfrm>
                  <a:off x="7949902" y="2168860"/>
                  <a:ext cx="1118" cy="252028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Прямая соединительная линия 79"/>
                <p:cNvCxnSpPr>
                  <a:stCxn id="18" idx="2"/>
                  <a:endCxn id="25" idx="0"/>
                </p:cNvCxnSpPr>
                <p:nvPr/>
              </p:nvCxnSpPr>
              <p:spPr>
                <a:xfrm>
                  <a:off x="4716016" y="5173961"/>
                  <a:ext cx="1594" cy="165135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Прямая соединительная линия 83"/>
                <p:cNvCxnSpPr>
                  <a:stCxn id="19" idx="2"/>
                  <a:endCxn id="26" idx="0"/>
                </p:cNvCxnSpPr>
                <p:nvPr/>
              </p:nvCxnSpPr>
              <p:spPr>
                <a:xfrm>
                  <a:off x="7683169" y="5154545"/>
                  <a:ext cx="0" cy="141008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Прямая соединительная линия 90"/>
                <p:cNvCxnSpPr/>
                <p:nvPr/>
              </p:nvCxnSpPr>
              <p:spPr>
                <a:xfrm flipV="1">
                  <a:off x="1879509" y="4365104"/>
                  <a:ext cx="5803659" cy="19416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Прямая соединительная линия 95"/>
                <p:cNvCxnSpPr>
                  <a:stCxn id="16" idx="2"/>
                  <a:endCxn id="24" idx="0"/>
                </p:cNvCxnSpPr>
                <p:nvPr/>
              </p:nvCxnSpPr>
              <p:spPr>
                <a:xfrm flipH="1">
                  <a:off x="1879509" y="5173960"/>
                  <a:ext cx="6897" cy="173474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Прямая со стрелкой 99"/>
                <p:cNvCxnSpPr>
                  <a:endCxn id="16" idx="0"/>
                </p:cNvCxnSpPr>
                <p:nvPr/>
              </p:nvCxnSpPr>
              <p:spPr>
                <a:xfrm>
                  <a:off x="1879509" y="4384520"/>
                  <a:ext cx="6897" cy="213377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Прямая со стрелкой 107"/>
                <p:cNvCxnSpPr>
                  <a:endCxn id="19" idx="0"/>
                </p:cNvCxnSpPr>
                <p:nvPr/>
              </p:nvCxnSpPr>
              <p:spPr>
                <a:xfrm>
                  <a:off x="7683168" y="4365104"/>
                  <a:ext cx="1" cy="2133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6" name="Группа 125"/>
                <p:cNvGrpSpPr/>
                <p:nvPr/>
              </p:nvGrpSpPr>
              <p:grpSpPr>
                <a:xfrm>
                  <a:off x="1190291" y="1196752"/>
                  <a:ext cx="6759611" cy="3178061"/>
                  <a:chOff x="1190291" y="1196752"/>
                  <a:chExt cx="6759611" cy="3178061"/>
                </a:xfrm>
              </p:grpSpPr>
              <p:cxnSp>
                <p:nvCxnSpPr>
                  <p:cNvPr id="32" name="Прямая соединительная линия 31"/>
                  <p:cNvCxnSpPr/>
                  <p:nvPr/>
                </p:nvCxnSpPr>
                <p:spPr>
                  <a:xfrm>
                    <a:off x="1190291" y="1196752"/>
                    <a:ext cx="6759611" cy="0"/>
                  </a:xfrm>
                  <a:prstGeom prst="line">
                    <a:avLst/>
                  </a:pr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Прямая со стрелкой 34"/>
                  <p:cNvCxnSpPr>
                    <a:endCxn id="12" idx="0"/>
                  </p:cNvCxnSpPr>
                  <p:nvPr/>
                </p:nvCxnSpPr>
                <p:spPr>
                  <a:xfrm>
                    <a:off x="1190291" y="1196752"/>
                    <a:ext cx="0" cy="396044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Прямая со стрелкой 36"/>
                  <p:cNvCxnSpPr/>
                  <p:nvPr/>
                </p:nvCxnSpPr>
                <p:spPr>
                  <a:xfrm>
                    <a:off x="3491880" y="1196752"/>
                    <a:ext cx="0" cy="396044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Прямая со стрелкой 37"/>
                  <p:cNvCxnSpPr/>
                  <p:nvPr/>
                </p:nvCxnSpPr>
                <p:spPr>
                  <a:xfrm>
                    <a:off x="5724128" y="1196752"/>
                    <a:ext cx="0" cy="396044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Прямая соединительная линия 115"/>
                  <p:cNvCxnSpPr/>
                  <p:nvPr/>
                </p:nvCxnSpPr>
                <p:spPr>
                  <a:xfrm>
                    <a:off x="4644008" y="1196752"/>
                    <a:ext cx="26733" cy="3178061"/>
                  </a:xfrm>
                  <a:prstGeom prst="line">
                    <a:avLst/>
                  </a:pr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134" name="TextBox 133"/>
          <p:cNvSpPr txBox="1"/>
          <p:nvPr/>
        </p:nvSpPr>
        <p:spPr>
          <a:xfrm>
            <a:off x="1413500" y="548680"/>
            <a:ext cx="6423099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Биотехнологии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3323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7921625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медицине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1844824"/>
            <a:ext cx="4104456" cy="3744416"/>
          </a:xfrm>
        </p:spPr>
        <p:txBody>
          <a:bodyPr/>
          <a:lstStyle/>
          <a:p>
            <a:pPr marL="0" indent="0" algn="r" eaLnBrk="1" hangingPunct="1"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Создание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новых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биологически активных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веществ и лекарственных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препаратов 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для ранней диагностики и лечения различных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заболеваний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3745541" cy="3890045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7921625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медицине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1341438"/>
            <a:ext cx="4753223" cy="4822825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Диагностика и лечение онкологических заболеваний</a:t>
            </a:r>
          </a:p>
          <a:p>
            <a:pPr eaLnBrk="1" hangingPunct="1">
              <a:defRPr/>
            </a:pPr>
            <a:r>
              <a:rPr lang="ru-RU" sz="2400" b="1" i="1" dirty="0" err="1" smtClean="0">
                <a:solidFill>
                  <a:schemeClr val="tx2">
                    <a:lumMod val="50000"/>
                  </a:schemeClr>
                </a:solidFill>
              </a:rPr>
              <a:t>Блеомицин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- разрывая ДНК опухолевых клеток, нарушает репликацию ДНК и РНК </a:t>
            </a:r>
          </a:p>
          <a:p>
            <a:pPr eaLnBrk="1" hangingPunct="1">
              <a:defRPr/>
            </a:pPr>
            <a:endParaRPr lang="ru-RU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ru-RU" sz="2400" b="1" i="1" dirty="0" err="1" smtClean="0">
                <a:solidFill>
                  <a:schemeClr val="tx2">
                    <a:lumMod val="50000"/>
                  </a:schemeClr>
                </a:solidFill>
              </a:rPr>
              <a:t>Аминогликозидные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препараты для  лечении начальных стадий злокачественных опухолей</a:t>
            </a:r>
          </a:p>
          <a:p>
            <a:pPr eaLnBrk="1" hangingPunct="1">
              <a:defRPr/>
            </a:pP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Рисунок 5" descr="slide0008_image024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5580112" y="1268760"/>
            <a:ext cx="2871465" cy="2639797"/>
          </a:xfrm>
          <a:prstGeom prst="rect">
            <a:avLst/>
          </a:prstGeom>
        </p:spPr>
      </p:pic>
      <p:pic>
        <p:nvPicPr>
          <p:cNvPr id="7" name="Рисунок 6" descr="slide0008_image02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7097" y="3789040"/>
            <a:ext cx="3926903" cy="2725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7921625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медицине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439" y="1196975"/>
            <a:ext cx="4661594" cy="5111750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Лечение заболеваний печени и сердца</a:t>
            </a:r>
            <a:r>
              <a:rPr lang="ru-RU" sz="2400" b="1" i="1" dirty="0" smtClean="0"/>
              <a:t/>
            </a:r>
            <a:br>
              <a:rPr lang="ru-RU" sz="2400" b="1" i="1" dirty="0" smtClean="0"/>
            </a:br>
            <a:endParaRPr lang="ru-RU" sz="2400" b="1" i="1" dirty="0" smtClean="0"/>
          </a:p>
          <a:p>
            <a:pPr eaLnBrk="1" hangingPunct="1">
              <a:defRPr/>
            </a:pPr>
            <a:r>
              <a:rPr lang="ru-RU" sz="2000" b="1" dirty="0" smtClean="0"/>
              <a:t> </a:t>
            </a:r>
            <a:r>
              <a:rPr lang="ru-RU" sz="2200" b="1" dirty="0" smtClean="0"/>
              <a:t>Аргинин в  сочетании с </a:t>
            </a:r>
            <a:r>
              <a:rPr lang="ru-RU" sz="2200" b="1" dirty="0" err="1" smtClean="0"/>
              <a:t>аспартатом</a:t>
            </a:r>
            <a:r>
              <a:rPr lang="ru-RU" sz="2200" b="1" dirty="0" smtClean="0"/>
              <a:t> или </a:t>
            </a:r>
            <a:r>
              <a:rPr lang="ru-RU" sz="2200" b="1" dirty="0" err="1" smtClean="0"/>
              <a:t>глутаматом</a:t>
            </a:r>
            <a:r>
              <a:rPr lang="ru-RU" sz="2200" b="1" dirty="0" smtClean="0"/>
              <a:t> -  для лечения  заболевании печени</a:t>
            </a:r>
          </a:p>
          <a:p>
            <a:pPr eaLnBrk="1" hangingPunct="1">
              <a:defRPr/>
            </a:pPr>
            <a:endParaRPr lang="ru-RU" sz="2200" b="1" dirty="0" smtClean="0"/>
          </a:p>
          <a:p>
            <a:pPr eaLnBrk="1" hangingPunct="1">
              <a:defRPr/>
            </a:pPr>
            <a:r>
              <a:rPr lang="ru-RU" sz="2200" b="1" dirty="0" smtClean="0"/>
              <a:t>K-</a:t>
            </a:r>
            <a:r>
              <a:rPr lang="ru-RU" sz="2200" b="1" dirty="0" err="1" smtClean="0"/>
              <a:t>Na</a:t>
            </a:r>
            <a:r>
              <a:rPr lang="ru-RU" sz="2200" b="1" dirty="0" smtClean="0"/>
              <a:t>-</a:t>
            </a:r>
            <a:r>
              <a:rPr lang="ru-RU" sz="2200" b="1" dirty="0" err="1" smtClean="0"/>
              <a:t>аспартат</a:t>
            </a:r>
            <a:r>
              <a:rPr lang="ru-RU" sz="2200" b="1" dirty="0" smtClean="0"/>
              <a:t> - облегчает боли в сердце</a:t>
            </a:r>
          </a:p>
          <a:p>
            <a:pPr eaLnBrk="1" hangingPunct="1">
              <a:defRPr/>
            </a:pPr>
            <a:endParaRPr lang="ru-RU" sz="2200" b="1" dirty="0" smtClean="0"/>
          </a:p>
          <a:p>
            <a:pPr eaLnBrk="1" hangingPunct="1">
              <a:defRPr/>
            </a:pPr>
            <a:r>
              <a:rPr lang="ru-RU" sz="2200" b="1" dirty="0" err="1" smtClean="0"/>
              <a:t>Аспартат</a:t>
            </a:r>
            <a:r>
              <a:rPr lang="ru-RU" sz="2200" b="1" dirty="0" smtClean="0"/>
              <a:t> - для  лечения сахарного   диабета</a:t>
            </a:r>
          </a:p>
          <a:p>
            <a:pPr eaLnBrk="1" hangingPunct="1">
              <a:defRPr/>
            </a:pPr>
            <a:endParaRPr lang="ru-RU" sz="2000" b="1" dirty="0" smtClean="0"/>
          </a:p>
          <a:p>
            <a:pPr eaLnBrk="1" hangingPunct="1">
              <a:defRPr/>
            </a:pPr>
            <a:endParaRPr lang="ru-RU" sz="2000" b="1" dirty="0"/>
          </a:p>
        </p:txBody>
      </p:sp>
      <p:pic>
        <p:nvPicPr>
          <p:cNvPr id="6" name="Рисунок 5" descr="039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4860032" y="2636912"/>
            <a:ext cx="4070236" cy="2740625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1557338"/>
            <a:ext cx="5039668" cy="4606925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Антибиотики, созданные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м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етодами биотехнологии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противогрибковые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агенты противоопухолевых лекарств    и алкалоидов 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пенициллины 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цефалоспорин </a:t>
            </a:r>
          </a:p>
          <a:p>
            <a:pPr eaLnBrk="1" hangingPunct="1">
              <a:defRPr/>
            </a:pP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</a:rPr>
              <a:t>эритромицины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7921625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медицине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 descr="labor0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645024"/>
            <a:ext cx="3240360" cy="2161450"/>
          </a:xfrm>
          <a:prstGeom prst="rect">
            <a:avLst/>
          </a:prstGeom>
        </p:spPr>
      </p:pic>
      <p:pic>
        <p:nvPicPr>
          <p:cNvPr id="11" name="Рисунок 10" descr="pills-1024x682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467544" y="1340768"/>
            <a:ext cx="3024336" cy="2014255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05063"/>
            <a:ext cx="8712968" cy="2303661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Созданы важнейшие защитные клетки для лечения СПИДа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Культивированные  иммунные  белки регулируют  поведении вируса ВИЧ, его реакции на различные агенты, в том числе и на лекарственные воздействия. </a:t>
            </a:r>
          </a:p>
          <a:p>
            <a:pPr eaLnBrk="1" hangingPunct="1">
              <a:defRPr/>
            </a:pPr>
            <a:endParaRPr lang="ru-RU" sz="2000" b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7921625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медицине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6" name="Picture 4" descr="%D0%90%D0%BD%D0%B0%D0%B1%D0%BE%D0%BB%D0%B8%D0%B7%D0%B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79512" y="1268760"/>
            <a:ext cx="8640763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7"/>
            <a:ext cx="8229600" cy="1296144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Выращивание покровных тканей 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п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озволяет эффективно лечить  пациентов, получивших самые разные степени повреждения кожи при ожогах</a:t>
            </a:r>
          </a:p>
          <a:p>
            <a:pPr eaLnBrk="1" hangingPunct="1">
              <a:defRPr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7921625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медицине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lide0012_image034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467544" y="2564904"/>
            <a:ext cx="3859102" cy="3718882"/>
          </a:xfrm>
          <a:prstGeom prst="rect">
            <a:avLst/>
          </a:prstGeom>
        </p:spPr>
      </p:pic>
      <p:pic>
        <p:nvPicPr>
          <p:cNvPr id="9" name="Рисунок 8" descr="slide0012_image036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4716016" y="2564903"/>
            <a:ext cx="4176464" cy="3738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412776"/>
            <a:ext cx="4248150" cy="4733925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Изучение ДНК человека</a:t>
            </a:r>
          </a:p>
          <a:p>
            <a:pPr eaLnBrk="1" hangingPunct="1">
              <a:defRPr/>
            </a:pPr>
            <a:endParaRPr lang="ru-RU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Диагностика наследственных патологий на ранних стадиях развития эмбриона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У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даление нежелательного гена и предупреждение развития наследственного заболевания</a:t>
            </a:r>
          </a:p>
          <a:p>
            <a:pPr eaLnBrk="1" hangingPunct="1">
              <a:defRPr/>
            </a:pP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7921625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медицине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slide0011_image0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4511431" cy="450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3960440" cy="2160240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Искусственное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мясо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FontTx/>
              <a:buNone/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- белок, созданный методами биотехнологии - 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длинные нити,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имеющие вкус и качества натурального животного белка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950" y="238125"/>
            <a:ext cx="8208963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sz="28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пищевой промышленности</a:t>
            </a:r>
            <a:endParaRPr lang="ru-RU" sz="281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lide0020_image042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4427984" y="1124744"/>
            <a:ext cx="4716016" cy="2948988"/>
          </a:xfrm>
          <a:prstGeom prst="rect">
            <a:avLst/>
          </a:prstGeom>
        </p:spPr>
      </p:pic>
      <p:pic>
        <p:nvPicPr>
          <p:cNvPr id="7" name="Рисунок 6" descr="slide0020_image040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2555776" y="3933056"/>
            <a:ext cx="4616812" cy="26786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323529" y="1268760"/>
            <a:ext cx="8424936" cy="2447578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Создание молочных продуктов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сметана</a:t>
            </a:r>
          </a:p>
          <a:p>
            <a:pPr>
              <a:defRPr/>
            </a:pPr>
            <a:endParaRPr lang="ru-RU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йогурт </a:t>
            </a:r>
          </a:p>
          <a:p>
            <a:pPr>
              <a:defRPr/>
            </a:pPr>
            <a:endParaRPr lang="ru-RU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сыр</a:t>
            </a:r>
            <a:endParaRPr lang="ru-RU" sz="2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950" y="238125"/>
            <a:ext cx="8208963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sz="28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пищевой промышленности</a:t>
            </a:r>
            <a:endParaRPr lang="ru-RU" sz="281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slide0021_image0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1844824"/>
            <a:ext cx="3616218" cy="1833404"/>
          </a:xfrm>
          <a:prstGeom prst="rect">
            <a:avLst/>
          </a:prstGeom>
        </p:spPr>
      </p:pic>
      <p:pic>
        <p:nvPicPr>
          <p:cNvPr id="8" name="Рисунок 7" descr="slide0021_image04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3573016"/>
            <a:ext cx="4938188" cy="2767824"/>
          </a:xfrm>
          <a:prstGeom prst="rect">
            <a:avLst/>
          </a:prstGeom>
        </p:spPr>
      </p:pic>
      <p:pic>
        <p:nvPicPr>
          <p:cNvPr id="9" name="Рисунок 8" descr="slide0021_image04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1640" y="3789040"/>
            <a:ext cx="2475191" cy="2548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25144"/>
            <a:ext cx="8281045" cy="151149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В селекции при создании новых высокопродуктивных сортов культурных растений используют культуры клеток и тканей </a:t>
            </a:r>
          </a:p>
          <a:p>
            <a:pPr marL="0" indent="0" eaLnBrk="1" hangingPunct="1">
              <a:buFontTx/>
              <a:buNone/>
              <a:defRPr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8064500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sz="32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сельском хозяйстве</a:t>
            </a:r>
            <a:endParaRPr lang="ru-RU" sz="328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slide0006_image05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196752"/>
            <a:ext cx="4438273" cy="3499407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12776"/>
            <a:ext cx="3384376" cy="2962129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784531" cy="1584176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Биологическая </a:t>
            </a:r>
            <a:r>
              <a:rPr lang="ru-RU" sz="2800" b="1" i="1" dirty="0" err="1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азотфиксация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-  </a:t>
            </a:r>
          </a:p>
          <a:p>
            <a:pPr marL="0" indent="0"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перевод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азота, содержащегося в атмосфере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доступную для растений форму нитратов и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аммония</a:t>
            </a:r>
            <a:endParaRPr lang="ru-RU" sz="2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8064500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sz="32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сельском хозяйстве</a:t>
            </a:r>
            <a:endParaRPr lang="ru-RU" sz="328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lide0014_image05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140968"/>
            <a:ext cx="4773582" cy="2999492"/>
          </a:xfrm>
          <a:prstGeom prst="rect">
            <a:avLst/>
          </a:prstGeom>
        </p:spPr>
      </p:pic>
      <p:pic>
        <p:nvPicPr>
          <p:cNvPr id="7" name="Рисунок 6" descr="slide0014_image05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2996952"/>
            <a:ext cx="3804234" cy="33652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179389" y="1268413"/>
            <a:ext cx="4824659" cy="5040312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Микробные инсектициды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Регулирующие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рост растений и животных,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подавляющие их  заболевания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Применяемые для искусственного осеменения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Силосования кормов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В виде кормовых добавок</a:t>
            </a:r>
            <a:endParaRPr lang="ru-RU" sz="2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8064500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sz="32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сельском хозяйстве</a:t>
            </a:r>
            <a:endParaRPr lang="ru-RU" sz="328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lide0024_image058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5004048" y="1268760"/>
            <a:ext cx="3718882" cy="2780017"/>
          </a:xfrm>
          <a:prstGeom prst="rect">
            <a:avLst/>
          </a:prstGeom>
        </p:spPr>
      </p:pic>
      <p:pic>
        <p:nvPicPr>
          <p:cNvPr id="7" name="Рисунок 6" descr="slide0024_image060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5004048" y="3933056"/>
            <a:ext cx="3712786" cy="2725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1475656" y="1268760"/>
            <a:ext cx="5257279" cy="864443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Клонирование животных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8064500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sz="32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сельском хозяйстве</a:t>
            </a:r>
            <a:endParaRPr lang="ru-RU" sz="328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331640" y="1988840"/>
            <a:ext cx="6408712" cy="4272475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1296144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Регулирование 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воспроизводства сельскохозяйственных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животных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	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8064500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sz="32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сельском хозяйстве</a:t>
            </a:r>
            <a:endParaRPr lang="ru-RU" sz="328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slide0018_image064.pn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1691680" y="2060848"/>
            <a:ext cx="5962405" cy="4365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ъект 2"/>
          <p:cNvSpPr>
            <a:spLocks noGrp="1"/>
          </p:cNvSpPr>
          <p:nvPr>
            <p:ph idx="1"/>
          </p:nvPr>
        </p:nvSpPr>
        <p:spPr>
          <a:xfrm>
            <a:off x="107504" y="1340768"/>
            <a:ext cx="8880350" cy="1367929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Регулирование пола животных, при разведении домашних животных</a:t>
            </a:r>
          </a:p>
          <a:p>
            <a:pPr>
              <a:buFontTx/>
              <a:buNone/>
              <a:defRPr/>
            </a:pPr>
            <a:r>
              <a:rPr lang="ru-RU" sz="2000" b="1" dirty="0" smtClean="0"/>
              <a:t>		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8064500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sz="32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Биотехнология в сельском хозяйстве</a:t>
            </a:r>
            <a:endParaRPr lang="ru-RU" sz="328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780928"/>
            <a:ext cx="4097280" cy="2736304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51520" y="2780928"/>
            <a:ext cx="4186757" cy="2795717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http://www.mirpharma.ru/2011/01/%D0%B1%D0%B8%D0%BE%D1%82%D0%B5%D1%85%D0%BD%D0%BE%D0%BB%D0%BE%D0%B3%D0%B8%D0%B8-%D0%B2-%D0%BC%D0%B5%D0%B4%D0%B8%D1%86%D0%B8%D0%BD%D0%B5/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 eaLnBrk="1" hangingPunct="1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http://www.biotechnolog.ru/prombt/prombt1_6.htm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 eaLnBrk="1" hangingPunct="1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hlinkClick r:id="rId4"/>
              </a:rPr>
              <a:t>http://www.biotechnolog.ru/prombt/prombt1_7.htm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 eaLnBrk="1" hangingPunct="1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hlinkClick r:id="rId5"/>
              </a:rPr>
              <a:t>http://www.biotechnolog.ru/prombt/prombt9_1.htm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 eaLnBrk="1" hangingPunct="1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hlinkClick r:id="rId6"/>
              </a:rPr>
              <a:t>http://cbio.ru/page/51/id/2834/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 eaLnBrk="1" hangingPunct="1">
              <a:buFont typeface="+mj-lt"/>
              <a:buAutoNum type="arabicPeriod"/>
              <a:defRPr/>
            </a:pP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7"/>
              </a:rPr>
              <a:t>http://fcior.edu.ru/card/5523/gennaya-i-kletochnaya-inzheneriya-kak-osnovnye-napravleniya-biotehnologii.html</a:t>
            </a:r>
            <a:endParaRPr lang="ru-RU" sz="1600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 eaLnBrk="1" hangingPunct="1">
              <a:buFont typeface="+mj-lt"/>
              <a:buAutoNum type="arabicPeriod"/>
              <a:defRPr/>
            </a:pP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8"/>
              </a:rPr>
              <a:t>http://fcior.edu.ru/card/5099/genetika-cheloveka.html</a:t>
            </a:r>
            <a:endParaRPr lang="ru-RU" sz="1600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 eaLnBrk="1" hangingPunct="1">
              <a:buFont typeface="+mj-lt"/>
              <a:buAutoNum type="arabicPeriod"/>
              <a:defRPr/>
            </a:pP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9"/>
              </a:rPr>
              <a:t>http://fcior.edu.ru/catalog/meta/4/hps/10/hp/5/p/page.html?fc-discipline%20OO=4.19&amp;fc-learning%20character=1&amp;fc-class=10</a:t>
            </a:r>
            <a:endParaRPr lang="ru-RU" sz="1600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 eaLnBrk="1" hangingPunct="1">
              <a:buFont typeface="+mj-lt"/>
              <a:buAutoNum type="arabicPeriod"/>
              <a:defRPr/>
            </a:pP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10"/>
              </a:rPr>
              <a:t>http://fcior.edu.ru/card/10619/genetika-cheloveka.html</a:t>
            </a:r>
            <a:endParaRPr lang="ru-RU" sz="1600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defRPr/>
            </a:pPr>
            <a:endParaRPr lang="ru-RU" sz="14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388" y="238125"/>
            <a:ext cx="8064500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sz="32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</a:t>
            </a:r>
            <a:endParaRPr lang="ru-RU" sz="328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662488"/>
          </a:xfrm>
        </p:spPr>
        <p:txBody>
          <a:bodyPr/>
          <a:lstStyle/>
          <a:p>
            <a:pPr marL="742950" indent="-742950" eaLnBrk="1" hangingPunct="1">
              <a:buFontTx/>
              <a:buAutoNum type="arabicPeriod"/>
            </a:pPr>
            <a:r>
              <a:rPr lang="ru-RU" sz="4400" smtClean="0">
                <a:solidFill>
                  <a:srgbClr val="0C2F13"/>
                </a:solidFill>
              </a:rPr>
              <a:t>Бастрыкина Мария</a:t>
            </a:r>
          </a:p>
          <a:p>
            <a:pPr marL="742950" indent="-742950">
              <a:buFontTx/>
              <a:buAutoNum type="arabicPeriod"/>
            </a:pPr>
            <a:r>
              <a:rPr lang="ru-RU" sz="4400" smtClean="0">
                <a:solidFill>
                  <a:srgbClr val="0C2F13"/>
                </a:solidFill>
              </a:rPr>
              <a:t>Макарова Елена</a:t>
            </a:r>
          </a:p>
          <a:p>
            <a:pPr marL="742950" indent="-742950">
              <a:buFontTx/>
              <a:buAutoNum type="arabicPeriod"/>
            </a:pPr>
            <a:r>
              <a:rPr lang="ru-RU" sz="4400" smtClean="0">
                <a:solidFill>
                  <a:srgbClr val="0C2F13"/>
                </a:solidFill>
              </a:rPr>
              <a:t>Слипаченко Матвей</a:t>
            </a:r>
          </a:p>
          <a:p>
            <a:pPr marL="742950" indent="-742950">
              <a:buFontTx/>
              <a:buAutoNum type="arabicPeriod"/>
            </a:pPr>
            <a:r>
              <a:rPr lang="ru-RU" sz="4400" smtClean="0">
                <a:solidFill>
                  <a:srgbClr val="0C2F13"/>
                </a:solidFill>
              </a:rPr>
              <a:t>Кожанов Роман</a:t>
            </a:r>
          </a:p>
          <a:p>
            <a:pPr marL="742950" indent="-742950">
              <a:buFontTx/>
              <a:buAutoNum type="arabicPeriod"/>
            </a:pPr>
            <a:r>
              <a:rPr lang="ru-RU" sz="4400" smtClean="0">
                <a:solidFill>
                  <a:srgbClr val="0C2F13"/>
                </a:solidFill>
              </a:rPr>
              <a:t>Шидман Александра</a:t>
            </a:r>
          </a:p>
          <a:p>
            <a:pPr marL="742950" indent="-742950" eaLnBrk="1" hangingPunct="1">
              <a:buFontTx/>
              <a:buAutoNum type="arabicPeriod"/>
            </a:pPr>
            <a:endParaRPr lang="ru-RU" smtClean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064500" cy="868362"/>
          </a:xfrm>
        </p:spPr>
        <p:txBody>
          <a:bodyPr/>
          <a:lstStyle/>
          <a:p>
            <a:pPr eaLnBrk="1" hangingPunct="1">
              <a:defRPr/>
            </a:pPr>
            <a:r>
              <a:rPr lang="ru-RU" sz="32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Авторы проекта</a:t>
            </a:r>
            <a:endParaRPr lang="ru-RU" sz="328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74TGp_natural_light_ani">
  <a:themeElements>
    <a:clrScheme name="574TGp_natural_light_ani 3">
      <a:dk1>
        <a:srgbClr val="808080"/>
      </a:dk1>
      <a:lt1>
        <a:srgbClr val="DDE89A"/>
      </a:lt1>
      <a:dk2>
        <a:srgbClr val="329A2A"/>
      </a:dk2>
      <a:lt2>
        <a:srgbClr val="185E25"/>
      </a:lt2>
      <a:accent1>
        <a:srgbClr val="80CB35"/>
      </a:accent1>
      <a:accent2>
        <a:srgbClr val="518CD3"/>
      </a:accent2>
      <a:accent3>
        <a:srgbClr val="ADCAAC"/>
      </a:accent3>
      <a:accent4>
        <a:srgbClr val="BDC683"/>
      </a:accent4>
      <a:accent5>
        <a:srgbClr val="C0E2AE"/>
      </a:accent5>
      <a:accent6>
        <a:srgbClr val="497EBF"/>
      </a:accent6>
      <a:hlink>
        <a:srgbClr val="E15D7C"/>
      </a:hlink>
      <a:folHlink>
        <a:srgbClr val="DB9153"/>
      </a:folHlink>
    </a:clrScheme>
    <a:fontScheme name="574TGp_natural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74TGp_natural_light_ani 1">
        <a:dk1>
          <a:srgbClr val="808080"/>
        </a:dk1>
        <a:lt1>
          <a:srgbClr val="EADCC0"/>
        </a:lt1>
        <a:dk2>
          <a:srgbClr val="F97407"/>
        </a:dk2>
        <a:lt2>
          <a:srgbClr val="E65D00"/>
        </a:lt2>
        <a:accent1>
          <a:srgbClr val="FBCF2D"/>
        </a:accent1>
        <a:accent2>
          <a:srgbClr val="5C8CDA"/>
        </a:accent2>
        <a:accent3>
          <a:srgbClr val="FBBCAA"/>
        </a:accent3>
        <a:accent4>
          <a:srgbClr val="C8BCA4"/>
        </a:accent4>
        <a:accent5>
          <a:srgbClr val="FDE4AD"/>
        </a:accent5>
        <a:accent6>
          <a:srgbClr val="537EC5"/>
        </a:accent6>
        <a:hlink>
          <a:srgbClr val="87D242"/>
        </a:hlink>
        <a:folHlink>
          <a:srgbClr val="DA64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74TGp_natural_light_ani 2">
        <a:dk1>
          <a:srgbClr val="808080"/>
        </a:dk1>
        <a:lt1>
          <a:srgbClr val="9BD3E5"/>
        </a:lt1>
        <a:dk2>
          <a:srgbClr val="357DA9"/>
        </a:dk2>
        <a:lt2>
          <a:srgbClr val="101C56"/>
        </a:lt2>
        <a:accent1>
          <a:srgbClr val="58BECC"/>
        </a:accent1>
        <a:accent2>
          <a:srgbClr val="8A5BDF"/>
        </a:accent2>
        <a:accent3>
          <a:srgbClr val="AEBFD1"/>
        </a:accent3>
        <a:accent4>
          <a:srgbClr val="84B4C3"/>
        </a:accent4>
        <a:accent5>
          <a:srgbClr val="B4DBE2"/>
        </a:accent5>
        <a:accent6>
          <a:srgbClr val="7D52CA"/>
        </a:accent6>
        <a:hlink>
          <a:srgbClr val="6ECC4C"/>
        </a:hlink>
        <a:folHlink>
          <a:srgbClr val="DD693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74TGp_natural_light_ani 3">
        <a:dk1>
          <a:srgbClr val="808080"/>
        </a:dk1>
        <a:lt1>
          <a:srgbClr val="DDE89A"/>
        </a:lt1>
        <a:dk2>
          <a:srgbClr val="329A2A"/>
        </a:dk2>
        <a:lt2>
          <a:srgbClr val="185E25"/>
        </a:lt2>
        <a:accent1>
          <a:srgbClr val="80CB35"/>
        </a:accent1>
        <a:accent2>
          <a:srgbClr val="518CD3"/>
        </a:accent2>
        <a:accent3>
          <a:srgbClr val="ADCAAC"/>
        </a:accent3>
        <a:accent4>
          <a:srgbClr val="BDC683"/>
        </a:accent4>
        <a:accent5>
          <a:srgbClr val="C0E2AE"/>
        </a:accent5>
        <a:accent6>
          <a:srgbClr val="497EBF"/>
        </a:accent6>
        <a:hlink>
          <a:srgbClr val="E15D7C"/>
        </a:hlink>
        <a:folHlink>
          <a:srgbClr val="DB915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543</TotalTime>
  <Words>466</Words>
  <Application>Microsoft Office PowerPoint</Application>
  <PresentationFormat>Экран (4:3)</PresentationFormat>
  <Paragraphs>119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574TGp_natural_light_ani</vt:lpstr>
      <vt:lpstr>Тема Office</vt:lpstr>
      <vt:lpstr>Биотехнология</vt:lpstr>
      <vt:lpstr>Новые направления в биологии</vt:lpstr>
      <vt:lpstr>          Основополагающий вопрос</vt:lpstr>
      <vt:lpstr>Проблемные вопросы</vt:lpstr>
      <vt:lpstr>           Биотехнология</vt:lpstr>
      <vt:lpstr>Слайд 6</vt:lpstr>
      <vt:lpstr>Биотехнология в медицине</vt:lpstr>
      <vt:lpstr>Биотехнология в медицине</vt:lpstr>
      <vt:lpstr>Биотехнология в медицине</vt:lpstr>
      <vt:lpstr>Биотехнология в медицине</vt:lpstr>
      <vt:lpstr>Биотехнология в медицине</vt:lpstr>
      <vt:lpstr>Биотехнология в медицине</vt:lpstr>
      <vt:lpstr>Биотехнология в медицине</vt:lpstr>
      <vt:lpstr>Биотехнология в пищевой промышленности</vt:lpstr>
      <vt:lpstr>Биотехнология в пищевой промышленности</vt:lpstr>
      <vt:lpstr>Биотехнология в сельском хозяйстве</vt:lpstr>
      <vt:lpstr>Биотехнология в сельском хозяйстве</vt:lpstr>
      <vt:lpstr>Биотехнология в сельском хозяйстве</vt:lpstr>
      <vt:lpstr>Биотехнология в сельском хозяйстве</vt:lpstr>
      <vt:lpstr>Биотехнология в сельском хозяйстве</vt:lpstr>
      <vt:lpstr>Биотехнология в сельском хозяйстве</vt:lpstr>
      <vt:lpstr>Ресурсы</vt:lpstr>
      <vt:lpstr>Авторы проекта</vt:lpstr>
      <vt:lpstr>Слайд 24</vt:lpstr>
    </vt:vector>
  </TitlesOfParts>
  <Company>МОУ СОШ №30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subject>урок</dc:subject>
  <dc:creator>Стрелкова Н.</dc:creator>
  <cp:lastModifiedBy>1</cp:lastModifiedBy>
  <cp:revision>88</cp:revision>
  <dcterms:created xsi:type="dcterms:W3CDTF">2009-07-05T12:28:04Z</dcterms:created>
  <dcterms:modified xsi:type="dcterms:W3CDTF">2013-04-09T07:07:56Z</dcterms:modified>
</cp:coreProperties>
</file>