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71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09.03.2009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09.03.2009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8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09.03.2009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50px-Sarin-3D-ball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600000">
            <a:off x="117716" y="2575992"/>
            <a:ext cx="4572027" cy="390146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7143768" cy="2357430"/>
          </a:xfrm>
        </p:spPr>
        <p:txBody>
          <a:bodyPr>
            <a:noAutofit/>
          </a:bodyPr>
          <a:lstStyle/>
          <a:p>
            <a:r>
              <a:rPr lang="ru-RU" sz="6000" dirty="0" smtClean="0">
                <a:solidFill>
                  <a:srgbClr val="0070C0"/>
                </a:solidFill>
              </a:rPr>
              <a:t>Оружие массового поражения.</a:t>
            </a:r>
            <a:endParaRPr lang="ru-RU" sz="6000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14876" y="3500438"/>
            <a:ext cx="4757726" cy="785818"/>
          </a:xfrm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ru-RU" dirty="0" smtClean="0">
                <a:solidFill>
                  <a:srgbClr val="FF0000"/>
                </a:solidFill>
              </a:rPr>
              <a:t>Биологическое оружие</a:t>
            </a:r>
            <a:endParaRPr lang="ru-RU" dirty="0">
              <a:solidFill>
                <a:srgbClr val="FF0000"/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429124" y="2928934"/>
            <a:ext cx="4143404" cy="1706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714876" y="2928934"/>
            <a:ext cx="325723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FF0000"/>
                </a:solidFill>
              </a:rPr>
              <a:t>Ядерное оружие</a:t>
            </a: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714876" y="2357430"/>
            <a:ext cx="385150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FF0000"/>
                </a:solidFill>
              </a:rPr>
              <a:t>Химическое оружие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831691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kumimoji="0" lang="ru-RU" sz="4000" dirty="0">
                <a:solidFill>
                  <a:srgbClr val="FF0000"/>
                </a:solidFill>
              </a:rPr>
              <a:t>Химическое оружие</a:t>
            </a:r>
          </a:p>
          <a:p>
            <a:r>
              <a:rPr kumimoji="0" lang="ru-RU" sz="4000" dirty="0">
                <a:solidFill>
                  <a:srgbClr val="FF0000"/>
                </a:solidFill>
              </a:rPr>
              <a:t>               Историческая справка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428596" y="1357298"/>
            <a:ext cx="7199313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/>
            <a:r>
              <a:rPr kumimoji="0" lang="ru-RU" sz="2800" dirty="0"/>
              <a:t>Впервые химическое оружие применила Германия во время Первой мировой войны против англо-французских войск. </a:t>
            </a: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4572000" y="2857496"/>
            <a:ext cx="45720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kumimoji="0" lang="ru-RU" sz="2400" dirty="0"/>
              <a:t>22 апреля 1915 г. в районе города Ипр (Бельгия) немцы выпустили из баллонов 180 тонн хлора. Специальных средств защиты ещё не было (противогазы изобрели год спустя), и ядовитый газ отравил 15 тыс. человек, треть из них погибли. </a:t>
            </a:r>
          </a:p>
        </p:txBody>
      </p:sp>
      <p:pic>
        <p:nvPicPr>
          <p:cNvPr id="7" name="Picture 8" descr="Изображение 1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917" y="3071810"/>
            <a:ext cx="4436929" cy="250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27" dur="1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4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30" dur="1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4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33" dur="1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4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36" dur="1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57192" y="1142984"/>
            <a:ext cx="828680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		</a:t>
            </a:r>
            <a:r>
              <a:rPr lang="ru-RU" sz="2800" i="1" dirty="0" smtClean="0"/>
              <a:t>это оружие массового поражения, </a:t>
            </a:r>
          </a:p>
          <a:p>
            <a:r>
              <a:rPr lang="ru-RU" sz="2800" i="1" dirty="0" smtClean="0"/>
              <a:t>		действие которого основано на  </a:t>
            </a:r>
          </a:p>
          <a:p>
            <a:r>
              <a:rPr lang="ru-RU" sz="2800" i="1" dirty="0" smtClean="0"/>
              <a:t>		токсических свойствах </a:t>
            </a:r>
          </a:p>
          <a:p>
            <a:r>
              <a:rPr lang="ru-RU" sz="2800" i="1" dirty="0" smtClean="0"/>
              <a:t>		химических веществ.</a:t>
            </a:r>
            <a:endParaRPr lang="ru-RU" sz="2800" i="1" dirty="0"/>
          </a:p>
        </p:txBody>
      </p:sp>
      <p:pic>
        <p:nvPicPr>
          <p:cNvPr id="17" name="Рисунок 16" descr="051108-1158-1 копия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43182"/>
            <a:ext cx="4286280" cy="314698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28662" y="500042"/>
            <a:ext cx="418717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u="sng" dirty="0" smtClean="0"/>
              <a:t>Химическое оружие </a:t>
            </a:r>
            <a:r>
              <a:rPr lang="ru-RU" sz="3200" dirty="0" smtClean="0"/>
              <a:t>– </a:t>
            </a:r>
          </a:p>
          <a:p>
            <a:endParaRPr lang="ru-RU" dirty="0"/>
          </a:p>
        </p:txBody>
      </p:sp>
      <p:pic>
        <p:nvPicPr>
          <p:cNvPr id="20" name="Picture 8" descr="Изображение 08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3500438"/>
            <a:ext cx="3571900" cy="30363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8" grpId="0"/>
      <p:bldP spid="18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_xtc_3d копия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289101" flipV="1">
            <a:off x="-1596095" y="2360682"/>
            <a:ext cx="5776890" cy="320205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54164"/>
          </a:xfrm>
        </p:spPr>
        <p:txBody>
          <a:bodyPr>
            <a:noAutofit/>
          </a:bodyPr>
          <a:lstStyle/>
          <a:p>
            <a:r>
              <a:rPr lang="ru-RU" dirty="0" smtClean="0"/>
              <a:t>Классы </a:t>
            </a:r>
            <a:r>
              <a:rPr lang="ru-RU" sz="4800" dirty="0" smtClean="0"/>
              <a:t>отравляющих веществ </a:t>
            </a:r>
            <a:r>
              <a:rPr lang="ru-RU" sz="3600" dirty="0" smtClean="0"/>
              <a:t>(ОВ)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28794" y="2071678"/>
            <a:ext cx="8229600" cy="4525963"/>
          </a:xfrm>
        </p:spPr>
        <p:txBody>
          <a:bodyPr/>
          <a:lstStyle/>
          <a:p>
            <a:r>
              <a:rPr lang="ru-RU" dirty="0" smtClean="0"/>
              <a:t>ОВ нервно – паралитического действия</a:t>
            </a:r>
          </a:p>
          <a:p>
            <a:r>
              <a:rPr lang="ru-RU" dirty="0" smtClean="0"/>
              <a:t>ОВ кожно – нарывного действия</a:t>
            </a:r>
          </a:p>
          <a:p>
            <a:r>
              <a:rPr lang="ru-RU" dirty="0" smtClean="0"/>
              <a:t>ОВ Удушающего действия</a:t>
            </a:r>
          </a:p>
          <a:p>
            <a:r>
              <a:rPr lang="ru-RU" dirty="0" smtClean="0"/>
              <a:t>ОВ Общеядовитого действия</a:t>
            </a:r>
          </a:p>
          <a:p>
            <a:r>
              <a:rPr lang="ru-RU" dirty="0" smtClean="0"/>
              <a:t>ОВ раздражающего действия</a:t>
            </a:r>
          </a:p>
          <a:p>
            <a:r>
              <a:rPr lang="ru-RU" dirty="0" smtClean="0"/>
              <a:t>ОВ психо – химического действия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8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8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build="p"/>
      <p:bldP spid="3" grpI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00034" y="214290"/>
            <a:ext cx="605114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kumimoji="0" lang="ru-RU" sz="3600" dirty="0">
                <a:solidFill>
                  <a:srgbClr val="FF0000"/>
                </a:solidFill>
              </a:rPr>
              <a:t>Характеристика основных </a:t>
            </a:r>
          </a:p>
          <a:p>
            <a:r>
              <a:rPr kumimoji="0" lang="ru-RU" sz="3600" dirty="0">
                <a:solidFill>
                  <a:srgbClr val="FF0000"/>
                </a:solidFill>
              </a:rPr>
              <a:t>             отравляющих веществ 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2357430"/>
            <a:ext cx="72009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kumimoji="0" lang="ru-RU" sz="2400" dirty="0">
                <a:solidFill>
                  <a:schemeClr val="tx2">
                    <a:lumMod val="75000"/>
                  </a:schemeClr>
                </a:solidFill>
              </a:rPr>
              <a:t>2) </a:t>
            </a:r>
            <a:r>
              <a:rPr kumimoji="0" lang="ru-RU" sz="2000" dirty="0">
                <a:solidFill>
                  <a:schemeClr val="tx2">
                    <a:lumMod val="75000"/>
                  </a:schemeClr>
                </a:solidFill>
              </a:rPr>
              <a:t>зоман - бесцветная и почти без запаха жидкость. Относится к классу нервно-паралитических ОВ. </a:t>
            </a: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0" y="3929066"/>
            <a:ext cx="76327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kumimoji="0" lang="ru-RU" sz="2000" dirty="0">
                <a:solidFill>
                  <a:schemeClr val="tx2">
                    <a:lumMod val="75000"/>
                  </a:schemeClr>
                </a:solidFill>
              </a:rPr>
              <a:t>4) иприт - маслянистая темно-бурая жидкость с характерным запахом, напоминающим запах чеснока или горчицы. </a:t>
            </a:r>
          </a:p>
        </p:txBody>
      </p:sp>
      <p:pic>
        <p:nvPicPr>
          <p:cNvPr id="7" name="Picture 10" descr="Изображение 06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86322"/>
            <a:ext cx="1408112" cy="16303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11" descr="Изображение 08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88237" y="0"/>
            <a:ext cx="1655763" cy="1590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0" y="1571612"/>
            <a:ext cx="88011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kumimoji="0" lang="ru-RU" sz="2000" dirty="0">
                <a:solidFill>
                  <a:schemeClr val="tx2">
                    <a:lumMod val="75000"/>
                  </a:schemeClr>
                </a:solidFill>
              </a:rPr>
              <a:t>1) зарин - бесцветная или желтого цвета жидкость почти без запаха, что затрудняет обнаружение его по внешним признакам.</a:t>
            </a:r>
            <a:r>
              <a:rPr kumimoji="0" lang="ru-RU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0" y="3214686"/>
            <a:ext cx="842965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kumimoji="0" lang="ru-RU" sz="2000" dirty="0">
                <a:solidFill>
                  <a:schemeClr val="tx2">
                    <a:lumMod val="75000"/>
                  </a:schemeClr>
                </a:solidFill>
              </a:rPr>
              <a:t>3) V-газы - малолетучие жидкости с очень высокой температурой кипения, </a:t>
            </a:r>
            <a:r>
              <a:rPr kumimoji="0" lang="ru-RU" sz="2000" dirty="0" smtClean="0">
                <a:solidFill>
                  <a:schemeClr val="tx2">
                    <a:lumMod val="75000"/>
                  </a:schemeClr>
                </a:solidFill>
              </a:rPr>
              <a:t>поэтому </a:t>
            </a:r>
            <a:r>
              <a:rPr kumimoji="0" lang="ru-RU" sz="2000" dirty="0">
                <a:solidFill>
                  <a:schemeClr val="tx2">
                    <a:lumMod val="75000"/>
                  </a:schemeClr>
                </a:solidFill>
              </a:rPr>
              <a:t>стойкость их во много раз больше, чем стойкость зарина. </a:t>
            </a:r>
          </a:p>
        </p:txBody>
      </p:sp>
      <p:pic>
        <p:nvPicPr>
          <p:cNvPr id="12" name="Рисунок 11" descr="71808802_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9058" y="4714859"/>
            <a:ext cx="2857520" cy="21431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14282" y="1944669"/>
            <a:ext cx="7416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kumimoji="0" lang="ru-RU" sz="2000">
                <a:solidFill>
                  <a:schemeClr val="tx2">
                    <a:lumMod val="75000"/>
                  </a:schemeClr>
                </a:solidFill>
              </a:rPr>
              <a:t>6) фосген - бесцветная, легколетучая жидкость с запахом прелого сена или гнилых яблок. 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14282" y="857232"/>
            <a:ext cx="727392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kumimoji="0" lang="ru-RU" sz="2000" dirty="0">
                <a:solidFill>
                  <a:schemeClr val="tx2">
                    <a:lumMod val="75000"/>
                  </a:schemeClr>
                </a:solidFill>
              </a:rPr>
              <a:t>5) синильная кислота - бесцветная жидкость со своеобразным запахом, напоминающим запах горького миндаля; 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14282" y="2873357"/>
            <a:ext cx="60483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kumimoji="0" lang="ru-RU" sz="2000">
                <a:solidFill>
                  <a:schemeClr val="tx2">
                    <a:lumMod val="75000"/>
                  </a:schemeClr>
                </a:solidFill>
              </a:rPr>
              <a:t>7) диметиламид лизергиновой кислоты - отравляющее вещество психохимического действия. </a:t>
            </a:r>
          </a:p>
        </p:txBody>
      </p:sp>
      <p:pic>
        <p:nvPicPr>
          <p:cNvPr id="7" name="Picture 7" descr="Изображение 10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3702" y="2714620"/>
            <a:ext cx="2276499" cy="2626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8" descr="Изображение 09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3999491"/>
            <a:ext cx="2786082" cy="25886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85720" y="428604"/>
            <a:ext cx="1992853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kumimoji="0" lang="ru-RU" sz="4400" dirty="0">
                <a:solidFill>
                  <a:srgbClr val="FF0000"/>
                </a:solidFill>
              </a:rPr>
              <a:t>Защита</a:t>
            </a:r>
            <a:r>
              <a:rPr kumimoji="0" lang="ru-RU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4572000" y="142852"/>
            <a:ext cx="4278287" cy="4955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kumimoji="0" lang="ru-RU" sz="2400" dirty="0">
                <a:solidFill>
                  <a:schemeClr val="tx2">
                    <a:lumMod val="75000"/>
                  </a:schemeClr>
                </a:solidFill>
              </a:rPr>
              <a:t>Защищают от ОВ противогазы, респираторы, специальная противохимическая одежда. В </a:t>
            </a:r>
            <a:r>
              <a:rPr kumimoji="0" lang="ru-RU" sz="2800" dirty="0">
                <a:solidFill>
                  <a:schemeClr val="tx2">
                    <a:lumMod val="75000"/>
                  </a:schemeClr>
                </a:solidFill>
              </a:rPr>
              <a:t>составе</a:t>
            </a:r>
            <a:r>
              <a:rPr kumimoji="0" lang="ru-RU" sz="2400" dirty="0">
                <a:solidFill>
                  <a:schemeClr val="tx2">
                    <a:lumMod val="75000"/>
                  </a:schemeClr>
                </a:solidFill>
              </a:rPr>
              <a:t> современных армий есть особые войска. В случае радиоактивного, биологического и химического заражения они проводят дезактивацию, дезинфекцию и дегазацию техники, обмундирования, местности и т.д. </a:t>
            </a:r>
          </a:p>
          <a:p>
            <a:pPr eaLnBrk="0" hangingPunct="0"/>
            <a:endParaRPr kumimoji="0" lang="ru-RU" sz="2400" dirty="0">
              <a:solidFill>
                <a:schemeClr val="tx2">
                  <a:lumMod val="75000"/>
                </a:schemeClr>
              </a:solidFill>
              <a:latin typeface="Arial" charset="0"/>
            </a:endParaRPr>
          </a:p>
        </p:txBody>
      </p:sp>
      <p:pic>
        <p:nvPicPr>
          <p:cNvPr id="9" name="Рисунок 8" descr="GR_APB_exercise_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8736"/>
            <a:ext cx="4452937" cy="33397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hema25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8" y="4610100"/>
            <a:ext cx="3175000" cy="2247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24" dur="1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4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27" dur="1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4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30" dur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4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33" dur="1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85720" y="357166"/>
            <a:ext cx="348114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kumimoji="0" lang="ru-RU" sz="4400" dirty="0">
                <a:solidFill>
                  <a:srgbClr val="FF0000"/>
                </a:solidFill>
              </a:rPr>
              <a:t>Уничтожение</a:t>
            </a:r>
            <a:r>
              <a:rPr kumimoji="0" lang="ru-RU" sz="32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714348" y="1071546"/>
            <a:ext cx="820896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kumimoji="0" lang="ru-RU" sz="2400" dirty="0"/>
              <a:t>В 80-х гг. ХХ века США владели более чем 150 тыс. тонн отравляющих веществ. В СССР к 1995 г. запасы ОВ составляли 40 тыс. тонн. 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14282" y="4857760"/>
            <a:ext cx="4878387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kumimoji="0" lang="ru-RU" sz="2400" dirty="0"/>
              <a:t>Первый завод по уничтожению ОВ в нашей стране был построен в городе Чапаевске (Самарская область). </a:t>
            </a:r>
          </a:p>
        </p:txBody>
      </p:sp>
      <p:pic>
        <p:nvPicPr>
          <p:cNvPr id="10" name="Рисунок 9" descr="9979571cd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8926" y="2000240"/>
            <a:ext cx="4710117" cy="28260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1209545364__1890484_pa300bomb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6" y="5072066"/>
            <a:ext cx="2976557" cy="17859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ik_oruj_xim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428868"/>
            <a:ext cx="2286000" cy="177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32" dur="1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4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35" dur="1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4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38" dur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4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41" dur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4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44" dur="1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4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47" dur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57158" y="142852"/>
            <a:ext cx="8143932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/>
            <a:r>
              <a:rPr kumimoji="0" lang="ru-RU" sz="2800" dirty="0">
                <a:solidFill>
                  <a:schemeClr val="tx2">
                    <a:lumMod val="75000"/>
                  </a:schemeClr>
                </a:solidFill>
              </a:rPr>
              <a:t>В 1971 г. Генеральная ассамблея ООН одобрила конвенцию о запрещении разработки, производства и накопления запасов  бактериологического и токсического оружия и об их уничтожении. Участниками конвенции (1985 г.) являются 101 государство.                               </a:t>
            </a:r>
          </a:p>
        </p:txBody>
      </p:sp>
      <p:pic>
        <p:nvPicPr>
          <p:cNvPr id="4" name="Рисунок 3" descr="ik_oruj_xim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628" y="2428868"/>
            <a:ext cx="3786214" cy="3621596"/>
          </a:xfrm>
          <a:prstGeom prst="rect">
            <a:avLst/>
          </a:prstGeom>
        </p:spPr>
      </p:pic>
      <p:pic>
        <p:nvPicPr>
          <p:cNvPr id="8" name="Picture 9" descr="Изображение 05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3000372"/>
            <a:ext cx="4225938" cy="31552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im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82550"/>
            <a:ext cx="9144000" cy="66913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gas_09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490538"/>
            <a:ext cx="9144000" cy="587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16582.JPE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985838" y="0"/>
            <a:ext cx="717073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.jpe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6350" y="0"/>
            <a:ext cx="91313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15.jpe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85750"/>
            <a:ext cx="9144000" cy="628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03.jpe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360363"/>
            <a:ext cx="9144000" cy="613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363</Words>
  <PresentationFormat>Экран (4:3)</PresentationFormat>
  <Paragraphs>35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Оружие массового поражения.</vt:lpstr>
      <vt:lpstr>Слайд 2</vt:lpstr>
      <vt:lpstr>Слайд 3</vt:lpstr>
      <vt:lpstr>Классы отравляющих веществ (ОВ)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Оружие массового поражения.</dc:title>
  <cp:lastModifiedBy>Alex</cp:lastModifiedBy>
  <cp:revision>21</cp:revision>
  <dcterms:modified xsi:type="dcterms:W3CDTF">2009-03-09T03:06:39Z</dcterms:modified>
</cp:coreProperties>
</file>