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38"/>
  </p:notesMasterIdLst>
  <p:sldIdLst>
    <p:sldId id="256" r:id="rId2"/>
    <p:sldId id="264" r:id="rId3"/>
    <p:sldId id="293" r:id="rId4"/>
    <p:sldId id="273" r:id="rId5"/>
    <p:sldId id="274" r:id="rId6"/>
    <p:sldId id="275" r:id="rId7"/>
    <p:sldId id="287" r:id="rId8"/>
    <p:sldId id="259" r:id="rId9"/>
    <p:sldId id="265" r:id="rId10"/>
    <p:sldId id="266" r:id="rId11"/>
    <p:sldId id="272" r:id="rId12"/>
    <p:sldId id="277" r:id="rId13"/>
    <p:sldId id="276" r:id="rId14"/>
    <p:sldId id="278" r:id="rId15"/>
    <p:sldId id="279" r:id="rId16"/>
    <p:sldId id="268" r:id="rId17"/>
    <p:sldId id="270" r:id="rId18"/>
    <p:sldId id="271" r:id="rId19"/>
    <p:sldId id="280" r:id="rId20"/>
    <p:sldId id="281" r:id="rId21"/>
    <p:sldId id="260" r:id="rId22"/>
    <p:sldId id="261" r:id="rId23"/>
    <p:sldId id="262" r:id="rId24"/>
    <p:sldId id="263" r:id="rId25"/>
    <p:sldId id="283" r:id="rId26"/>
    <p:sldId id="282" r:id="rId27"/>
    <p:sldId id="286" r:id="rId28"/>
    <p:sldId id="284" r:id="rId29"/>
    <p:sldId id="258" r:id="rId30"/>
    <p:sldId id="285" r:id="rId31"/>
    <p:sldId id="288" r:id="rId32"/>
    <p:sldId id="289" r:id="rId33"/>
    <p:sldId id="290" r:id="rId34"/>
    <p:sldId id="291" r:id="rId35"/>
    <p:sldId id="269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1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8.136689511033357E-2"/>
          <c:y val="4.4409667541557354E-2"/>
          <c:w val="0.67934686983571502"/>
          <c:h val="0.6870463692038496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тупая травма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село</c:v>
                </c:pt>
                <c:pt idx="1">
                  <c:v>город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проникающая травма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село</c:v>
                </c:pt>
                <c:pt idx="1">
                  <c:v>город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село</c:v>
                </c:pt>
                <c:pt idx="1">
                  <c:v>город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51995392"/>
        <c:axId val="51996928"/>
        <c:axId val="0"/>
      </c:bar3DChart>
      <c:catAx>
        <c:axId val="51995392"/>
        <c:scaling>
          <c:orientation val="minMax"/>
        </c:scaling>
        <c:axPos val="b"/>
        <c:tickLblPos val="nextTo"/>
        <c:crossAx val="51996928"/>
        <c:crosses val="autoZero"/>
        <c:auto val="1"/>
        <c:lblAlgn val="ctr"/>
        <c:lblOffset val="100"/>
      </c:catAx>
      <c:valAx>
        <c:axId val="51996928"/>
        <c:scaling>
          <c:orientation val="minMax"/>
        </c:scaling>
        <c:axPos val="l"/>
        <c:majorGridlines/>
        <c:numFmt formatCode="General" sourceLinked="1"/>
        <c:tickLblPos val="nextTo"/>
        <c:crossAx val="51995392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2122297692986084"/>
          <c:y val="0.79475514681757731"/>
          <c:w val="0.30959673897149481"/>
          <c:h val="0.1458394963299227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лёгкая</c:v>
                </c:pt>
              </c:strCache>
            </c:strRef>
          </c:tx>
          <c:cat>
            <c:strRef>
              <c:f>Лист1!$A$2:$A$5</c:f>
              <c:strCache>
                <c:ptCount val="2"/>
                <c:pt idx="1">
                  <c:v>степень тяжести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средняя</c:v>
                </c:pt>
              </c:strCache>
            </c:strRef>
          </c:tx>
          <c:cat>
            <c:strRef>
              <c:f>Лист1!$A$2:$A$5</c:f>
              <c:strCache>
                <c:ptCount val="2"/>
                <c:pt idx="1">
                  <c:v>степень тяжести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тяжёлая</c:v>
                </c:pt>
              </c:strCache>
            </c:strRef>
          </c:tx>
          <c:cat>
            <c:strRef>
              <c:f>Лист1!$A$2:$A$5</c:f>
              <c:strCache>
                <c:ptCount val="2"/>
                <c:pt idx="1">
                  <c:v>степень тяжести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shape val="cylinder"/>
        <c:axId val="74736768"/>
        <c:axId val="74738304"/>
        <c:axId val="0"/>
      </c:bar3DChart>
      <c:catAx>
        <c:axId val="74736768"/>
        <c:scaling>
          <c:orientation val="minMax"/>
        </c:scaling>
        <c:axPos val="l"/>
        <c:tickLblPos val="nextTo"/>
        <c:crossAx val="74738304"/>
        <c:crosses val="autoZero"/>
        <c:auto val="1"/>
        <c:lblAlgn val="ctr"/>
        <c:lblOffset val="100"/>
      </c:catAx>
      <c:valAx>
        <c:axId val="74738304"/>
        <c:scaling>
          <c:orientation val="minMax"/>
        </c:scaling>
        <c:axPos val="b"/>
        <c:majorGridlines/>
        <c:numFmt formatCode="General" sourceLinked="1"/>
        <c:tickLblPos val="nextTo"/>
        <c:crossAx val="747367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3A9CA-824F-4D69-8CAA-8DE7EA096FC6}" type="datetimeFigureOut">
              <a:rPr lang="ru-RU" smtClean="0"/>
              <a:pPr/>
              <a:t>27.07.2013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6C486-C248-460D-BDBC-4CE1380ED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6C486-C248-460D-BDBC-4CE1380EDBE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6C486-C248-460D-BDBC-4CE1380EDBE7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7D1C-4932-48FC-94E9-6150AE2C35A8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E1A992-088E-4899-9529-330AD7870EEB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B4AC-5D92-41EA-8ACF-9F3D606301B8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72B7-3A0C-4F50-8167-6B3235B89C0B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131CA-3CAB-4C1E-8923-6FBF7BEB569B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BE33-8A3E-4E4F-BC59-712BCCC3309B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E2ED7-814F-48F4-8C72-BE3F3ED8C60D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77B635-A3AE-4854-8D17-80EF84272E1B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11447-B641-4C38-980B-D47ED48C5993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BB9B-ED82-404B-AB6A-6D583BBEDEB1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E29F-DC8E-42BC-A5C2-CE0E6278DE89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9561D8-49BD-4F6D-89AC-DD7AAAF11A71}" type="datetime1">
              <a:rPr lang="ru-RU" smtClean="0"/>
              <a:pPr/>
              <a:t>27.07.2013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93FE4B8-49F4-4D66-ACEA-06A5F2AC9B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Ivan\Downloads\&#1057;&#1090;&#1077;&#1085;&#1090;&#1080;&#1088;&#1086;&#1074;&#1072;&#1085;&#1080;&#1077;%20&#1087;&#1086;&#1095;&#1082;&#1080;.mp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428660" y="4714884"/>
            <a:ext cx="8305800" cy="1143000"/>
          </a:xfrm>
        </p:spPr>
        <p:txBody>
          <a:bodyPr/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Докладчик:</a:t>
            </a:r>
          </a:p>
          <a:p>
            <a:pPr algn="r"/>
            <a:r>
              <a:rPr lang="ru-RU" dirty="0" smtClean="0"/>
              <a:t> В.И. Кырпа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1857364"/>
            <a:ext cx="4796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Травма 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почек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786190"/>
            <a:ext cx="13843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786314" y="1524000"/>
            <a:ext cx="3900486" cy="411957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143116"/>
            <a:ext cx="269083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785918" y="428604"/>
            <a:ext cx="52243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Травма </a:t>
            </a:r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почек.</a:t>
            </a:r>
            <a:endParaRPr lang="ru-RU" sz="54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Актуальность: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4071942"/>
            <a:ext cx="4699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1-5 % случаев </a:t>
            </a:r>
          </a:p>
          <a:p>
            <a:pPr algn="ctr"/>
            <a:r>
              <a:rPr lang="ru-RU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54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сех  травм</a:t>
            </a:r>
            <a:endParaRPr lang="ru-RU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9124" y="1643050"/>
            <a:ext cx="4257676" cy="433389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Разрыв почки вследствие прямой травмы</a:t>
            </a:r>
          </a:p>
          <a:p>
            <a:r>
              <a:rPr lang="ru-RU" dirty="0" smtClean="0"/>
              <a:t>Разрыв почки в результате непрямого воздействия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Самопроизвольный разрыв 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Ятрогенные</a:t>
            </a:r>
            <a:r>
              <a:rPr lang="ru-RU" dirty="0" smtClean="0">
                <a:solidFill>
                  <a:srgbClr val="002060"/>
                </a:solidFill>
              </a:rPr>
              <a:t> повреждения (мочеточниковый катетер, УВДЛТ)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571480"/>
            <a:ext cx="6377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Механизм травмы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G:\SWScan002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401004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00174"/>
          <a:ext cx="8329642" cy="4833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1538" y="428604"/>
            <a:ext cx="664373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Структура повреждений почки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 в городе и сельской местности</a:t>
            </a:r>
            <a:endParaRPr lang="ru-RU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joker.vhabare.ru/uploads/posts/1260177453_falling_down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000504"/>
            <a:ext cx="2952723" cy="2235633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786182" y="2071678"/>
            <a:ext cx="4757742" cy="3548074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ДТП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(&gt; 50%)</a:t>
            </a:r>
          </a:p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Ката-травма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(16 % ! )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Контактные виды спорта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Нападение на человека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428604"/>
            <a:ext cx="66437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</a:t>
            </a:r>
            <a:r>
              <a:rPr lang="ru-RU" sz="48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8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тупой травмы </a:t>
            </a:r>
            <a:endParaRPr lang="ru-RU" sz="4800" b="1" cap="none" spc="0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http://www.audiomobile.ru/img/our_foto/cru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2976550" cy="2232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4" name="Picture 8" descr="http://aksakal.info/uploads/posts/2012-09/1349014236_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857628"/>
            <a:ext cx="3333773" cy="2500330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357686" y="2000240"/>
            <a:ext cx="4143404" cy="3357586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 на ткани огнестрельного оружия;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 на ткани колющих и режущих предметов.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28604"/>
            <a:ext cx="704744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 </a:t>
            </a:r>
          </a:p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проникающих  ранений </a:t>
            </a:r>
            <a:endParaRPr lang="ru-RU" sz="44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2" name="Picture 6" descr="http://tnews.tula.net/upload/iblock/d7f/d7f7a5b4b5c1e57951ae64bb9c430d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3619525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виду ранящего снаряда: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Огнестрельные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Неогнестрельные </a:t>
            </a: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ходу раневого канала: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Слепые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Сквозные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Касательные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характеру повреждений: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Ушиб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Ранение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Размозжение почки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Ранение сосудистой ножки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642918"/>
            <a:ext cx="5809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Классификация 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714876" y="1500174"/>
            <a:ext cx="3786214" cy="471490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Печень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Надпочечник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Почка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Околопочечное жировое тело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Фиброзная капсула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Жировая капсула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Почечная фасция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Восходящая кишка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Подвздошная кость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Квадратная мышца поясницы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11-ое ребро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Диафрагма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Топография капсул и фасции почки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C:\Documents and Settings\User\Local Settings\Temporary Internet Files\Content.Word\CIMG0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30718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28" y="1500174"/>
            <a:ext cx="3757610" cy="376238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Ушиб почки без нарушения целости фиброзной капсулы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Разрыв паренхимы почки, не достигающий лоханки и чашечек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Разрыв паренхимы почки, проникающий в чашечки и почечную лоханку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Полное размозжение почки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Повреждение сосудистой ножки или отрыв почки от сосудов и мочеточника</a:t>
            </a:r>
            <a:endParaRPr lang="ru-RU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4229100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714356"/>
            <a:ext cx="8672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закрытых повреждений почки</a:t>
            </a:r>
            <a:endParaRPr lang="ru-RU" sz="3600" b="1" cap="none" spc="0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857752" y="1357298"/>
            <a:ext cx="4043362" cy="4333892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Ушиб почки, </a:t>
            </a:r>
            <a:r>
              <a:rPr lang="ru-RU" sz="2000" dirty="0" err="1" smtClean="0"/>
              <a:t>паранефральная</a:t>
            </a:r>
            <a:r>
              <a:rPr lang="ru-RU" sz="2000" dirty="0" smtClean="0"/>
              <a:t> гематома, мелкие кровоизлияния в паренхиме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Касательное ранение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Сквозное ранение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Слепое ранение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Размозжение почки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Ранение сосудистой ножки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14554"/>
            <a:ext cx="413245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14348" y="642918"/>
            <a:ext cx="77648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Схема открытых повреждений почки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285728"/>
            <a:ext cx="69955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Шкала повреждений почки </a:t>
            </a:r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</a:rPr>
              <a:t>AAST</a:t>
            </a:r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8" y="1142984"/>
          <a:ext cx="7072362" cy="5210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131"/>
                <a:gridCol w="5618231"/>
              </a:tblGrid>
              <a:tr h="3578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Степень 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Описание повреждения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31151">
                <a:tc>
                  <a:txBody>
                    <a:bodyPr/>
                    <a:lstStyle/>
                    <a:p>
                      <a:r>
                        <a:rPr lang="el-G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Ι</a:t>
                      </a:r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Ушиб/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400" b="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ненарастающая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400" b="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подкапсулярная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гематома; травма без разрыва</a:t>
                      </a: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894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ΙΙ</a:t>
                      </a:r>
                      <a:endParaRPr lang="ru-RU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Ненарастающая</a:t>
                      </a:r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периренальная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гематома; к</a:t>
                      </a:r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ортикальный разрыв глубиной  &lt; 1 см без </a:t>
                      </a:r>
                      <a:r>
                        <a:rPr lang="ru-RU" sz="14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экстравазации</a:t>
                      </a:r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мочи</a:t>
                      </a:r>
                    </a:p>
                  </a:txBody>
                  <a:tcPr/>
                </a:tc>
              </a:tr>
              <a:tr h="1163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ΙΙΙ</a:t>
                      </a:r>
                      <a:endParaRPr lang="ru-RU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Кортикальный разрыв глубиной  &gt; 1 см без </a:t>
                      </a:r>
                      <a:r>
                        <a:rPr lang="ru-RU" sz="14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экстравазации</a:t>
                      </a:r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мочи</a:t>
                      </a: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5705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Ι</a:t>
                      </a:r>
                      <a:r>
                        <a:rPr lang="ru-RU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Ѵ</a:t>
                      </a:r>
                    </a:p>
                    <a:p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Разрыв через </a:t>
                      </a:r>
                      <a:r>
                        <a:rPr lang="ru-RU" sz="14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кортикомедуллярное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соединение в собирательную систему/повреждение сосудов – повреждение сегментарной артерии, вены с образовавшейся гематомой, частичное повреждение стенки сосуда/тромбоз сосуда</a:t>
                      </a:r>
                      <a:endParaRPr lang="ru-RU" sz="14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/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262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Ѵ</a:t>
                      </a:r>
                    </a:p>
                    <a:p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Множественные разрывы почки/повреждение</a:t>
                      </a:r>
                      <a:r>
                        <a:rPr lang="ru-RU" sz="14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сосудов почечной ножки или отрыв почки от сосудов</a:t>
                      </a: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0232" y="1142984"/>
            <a:ext cx="4639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Диагностика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357430"/>
            <a:ext cx="1643074" cy="246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857364"/>
            <a:ext cx="8229600" cy="457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3200" dirty="0" smtClean="0"/>
              <a:t>Контроль проходимости дыхательных путей;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3200" dirty="0" smtClean="0"/>
              <a:t>Контроль наружного кровотечения;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3200" dirty="0" smtClean="0"/>
              <a:t>Противошоковые мероприятия (по необходимости).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857232"/>
            <a:ext cx="51152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Первичный осмотр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786058"/>
            <a:ext cx="8115328" cy="330994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Гематурия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 в боку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Экхимозы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коже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Ссадины на боковой поверхности живота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Перелом ребер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 в животе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Ощущение тяжести в брюшной полости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57166"/>
            <a:ext cx="86310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3"/>
                </a:solidFill>
                <a:effectLst/>
              </a:rPr>
              <a:t>Анамнез </a:t>
            </a:r>
          </a:p>
          <a:p>
            <a:pPr algn="ctr"/>
            <a:r>
              <a:rPr lang="ru-RU" sz="4800" b="1" cap="none" spc="0" dirty="0" smtClean="0">
                <a:ln/>
                <a:solidFill>
                  <a:schemeClr val="accent3"/>
                </a:solidFill>
                <a:effectLst/>
              </a:rPr>
              <a:t>и </a:t>
            </a:r>
          </a:p>
          <a:p>
            <a:pPr algn="ctr"/>
            <a:r>
              <a:rPr lang="ru-RU" sz="4800" b="1" cap="none" spc="0" dirty="0" err="1" smtClean="0">
                <a:ln/>
                <a:solidFill>
                  <a:schemeClr val="accent3"/>
                </a:solidFill>
                <a:effectLst/>
              </a:rPr>
              <a:t>физикальное</a:t>
            </a:r>
            <a:r>
              <a:rPr lang="ru-RU" sz="4800" b="1" cap="none" spc="0" dirty="0" smtClean="0">
                <a:ln/>
                <a:solidFill>
                  <a:schemeClr val="accent3"/>
                </a:solidFill>
                <a:effectLst/>
              </a:rPr>
              <a:t> обследование</a:t>
            </a:r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572132" y="2714620"/>
            <a:ext cx="1428760" cy="2928958"/>
          </a:xfrm>
          <a:prstGeom prst="rightBrac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768" y="2643182"/>
            <a:ext cx="914400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Возможные признаки повреждения почек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Моча пациента должна быть оценена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макроскопически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затем исследована с помощью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тест-полосок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уровня гематокрита в динамике;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Измерение уровня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креатинина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500042"/>
            <a:ext cx="71224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Лабораторная диагностика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Documents and Settings\User\Local Settings\Temporary Internet Files\Content.Word\SWScan0024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757242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85852" y="428604"/>
            <a:ext cx="65315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Обследование  взрослого  пациента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  с  тупой  травмой почки</a:t>
            </a:r>
            <a:endParaRPr lang="ru-RU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User\Local Settings\Temporary Internet Files\Content.Word\SWScan0025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76973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5315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Обследование  взрослого  пациента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  с  проникающим  ранением  почки</a:t>
            </a:r>
            <a:endParaRPr lang="ru-RU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57356" y="428604"/>
            <a:ext cx="54232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Тактика обследования 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при травме почки  у детей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2"/>
            <a:ext cx="6823321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УЗИ</a:t>
            </a:r>
          </a:p>
          <a:p>
            <a:r>
              <a:rPr lang="ru-RU" dirty="0" smtClean="0"/>
              <a:t>Стандартная в/</a:t>
            </a:r>
            <a:r>
              <a:rPr lang="ru-RU" dirty="0" err="1" smtClean="0"/>
              <a:t>в</a:t>
            </a:r>
            <a:r>
              <a:rPr lang="ru-RU" dirty="0" smtClean="0"/>
              <a:t> урография</a:t>
            </a:r>
          </a:p>
          <a:p>
            <a:r>
              <a:rPr lang="ru-RU" dirty="0" smtClean="0"/>
              <a:t>Однократная </a:t>
            </a:r>
            <a:r>
              <a:rPr lang="ru-RU" dirty="0" err="1" smtClean="0"/>
              <a:t>интраоперационная</a:t>
            </a:r>
            <a:r>
              <a:rPr lang="ru-RU" dirty="0" smtClean="0"/>
              <a:t> в/</a:t>
            </a:r>
            <a:r>
              <a:rPr lang="ru-RU" dirty="0" err="1" smtClean="0"/>
              <a:t>в</a:t>
            </a:r>
            <a:r>
              <a:rPr lang="ru-RU" dirty="0" smtClean="0"/>
              <a:t> урография</a:t>
            </a:r>
          </a:p>
          <a:p>
            <a:r>
              <a:rPr lang="ru-RU" dirty="0" smtClean="0"/>
              <a:t>Компьютерная томография</a:t>
            </a:r>
          </a:p>
          <a:p>
            <a:r>
              <a:rPr lang="ru-RU" dirty="0" smtClean="0"/>
              <a:t>Магнитно-резонансная томография</a:t>
            </a:r>
          </a:p>
          <a:p>
            <a:r>
              <a:rPr lang="ru-RU" dirty="0" smtClean="0"/>
              <a:t>Ангиография</a:t>
            </a:r>
          </a:p>
          <a:p>
            <a:r>
              <a:rPr lang="ru-RU" dirty="0" smtClean="0"/>
              <a:t>Радиоизотопное исследование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00042"/>
            <a:ext cx="7850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Методы визуализации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42910" y="1357298"/>
          <a:ext cx="772953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767"/>
                <a:gridCol w="3864767"/>
              </a:tblGrid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0070C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127700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Быстрое, недорогое,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неинвазивное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исследование = незаменимо</a:t>
                      </a: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на этапе первичной оценки абдоминальной травмы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Сложность</a:t>
                      </a: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получения чёткой акустической картины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867461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Отсутствие лучевой нагрузки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Снижение чувствительности с увеличением травмы почки</a:t>
                      </a:r>
                    </a:p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Возможность выявления разрыва почки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Невозможность оценить</a:t>
                      </a: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глубину разрыва и его распространённость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endParaRPr lang="ru-RU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Отсутствие однозначного ответа о степени повреждения почек</a:t>
                      </a:r>
                    </a:p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00430" y="285728"/>
            <a:ext cx="1648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УЗИ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7207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Разрыв нижней чашки левой почки с затёком контрастного вещества в </a:t>
            </a:r>
            <a:r>
              <a:rPr lang="ru-RU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паранефральную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клетчатку 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642918"/>
            <a:ext cx="3381019" cy="413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85776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Субкапсулярная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гематома в области тела правой почки. Ретроградные двусторонние </a:t>
            </a:r>
            <a:r>
              <a:rPr lang="ru-RU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уретеропиелограммы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Омнипак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30-50 мл). 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571480"/>
            <a:ext cx="3155961" cy="412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485776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Осколочное ранение правой почки. Обзорная и </a:t>
            </a:r>
            <a:r>
              <a:rPr lang="ru-RU" sz="3200" dirty="0" err="1" smtClean="0">
                <a:solidFill>
                  <a:srgbClr val="002060"/>
                </a:solidFill>
              </a:rPr>
              <a:t>вутривенные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урограммы</a:t>
            </a:r>
            <a:r>
              <a:rPr lang="ru-RU" sz="3200" dirty="0" smtClean="0">
                <a:solidFill>
                  <a:srgbClr val="002060"/>
                </a:solidFill>
              </a:rPr>
              <a:t> с ретроградной </a:t>
            </a:r>
            <a:r>
              <a:rPr lang="ru-RU" sz="3200" dirty="0" err="1" smtClean="0">
                <a:solidFill>
                  <a:srgbClr val="002060"/>
                </a:solidFill>
              </a:rPr>
              <a:t>уретеропиелограммой</a:t>
            </a:r>
            <a:r>
              <a:rPr lang="ru-RU" sz="3200" dirty="0" smtClean="0">
                <a:solidFill>
                  <a:srgbClr val="002060"/>
                </a:solidFill>
              </a:rPr>
              <a:t> справа.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428604"/>
            <a:ext cx="603373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63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solidFill>
                  <a:srgbClr val="002060"/>
                </a:solidFill>
              </a:rPr>
              <a:t>Ятрогенное</a:t>
            </a:r>
            <a:r>
              <a:rPr lang="ru-RU" sz="2800" dirty="0" smtClean="0">
                <a:solidFill>
                  <a:srgbClr val="002060"/>
                </a:solidFill>
              </a:rPr>
              <a:t> повреждение лоханки левой почки с </a:t>
            </a:r>
            <a:r>
              <a:rPr lang="ru-RU" sz="2800" dirty="0" err="1" smtClean="0">
                <a:solidFill>
                  <a:srgbClr val="002060"/>
                </a:solidFill>
              </a:rPr>
              <a:t>паранефральным</a:t>
            </a:r>
            <a:r>
              <a:rPr lang="ru-RU" sz="2800" dirty="0" smtClean="0">
                <a:solidFill>
                  <a:srgbClr val="002060"/>
                </a:solidFill>
              </a:rPr>
              <a:t> затеком контрастного вещества. Ретроградные </a:t>
            </a:r>
            <a:r>
              <a:rPr lang="ru-RU" sz="2800" dirty="0" err="1" smtClean="0">
                <a:solidFill>
                  <a:srgbClr val="002060"/>
                </a:solidFill>
              </a:rPr>
              <a:t>урограммы</a:t>
            </a:r>
            <a:r>
              <a:rPr lang="ru-RU" sz="2800" dirty="0" smtClean="0">
                <a:solidFill>
                  <a:srgbClr val="002060"/>
                </a:solidFill>
              </a:rPr>
              <a:t> слева.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714356"/>
            <a:ext cx="3128657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85852" y="1500174"/>
            <a:ext cx="822960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УЗИ</a:t>
            </a:r>
          </a:p>
          <a:p>
            <a:r>
              <a:rPr lang="ru-RU" dirty="0" smtClean="0"/>
              <a:t>Стандартная в/</a:t>
            </a:r>
            <a:r>
              <a:rPr lang="ru-RU" dirty="0" err="1" smtClean="0"/>
              <a:t>в</a:t>
            </a:r>
            <a:r>
              <a:rPr lang="ru-RU" dirty="0" smtClean="0"/>
              <a:t> урография</a:t>
            </a:r>
          </a:p>
          <a:p>
            <a:r>
              <a:rPr lang="ru-RU" dirty="0" smtClean="0"/>
              <a:t>Однократная </a:t>
            </a:r>
            <a:r>
              <a:rPr lang="ru-RU" dirty="0" err="1" smtClean="0"/>
              <a:t>интраоперационная</a:t>
            </a:r>
            <a:r>
              <a:rPr lang="ru-RU" dirty="0" smtClean="0"/>
              <a:t> в/</a:t>
            </a:r>
            <a:r>
              <a:rPr lang="ru-RU" dirty="0" err="1" smtClean="0"/>
              <a:t>в</a:t>
            </a:r>
            <a:r>
              <a:rPr lang="ru-RU" dirty="0" smtClean="0"/>
              <a:t> урография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Компьютерная томография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Магнитно-резонансная томография</a:t>
            </a:r>
          </a:p>
          <a:p>
            <a:endParaRPr lang="ru-RU" dirty="0" smtClean="0"/>
          </a:p>
          <a:p>
            <a:r>
              <a:rPr lang="ru-RU" dirty="0" smtClean="0"/>
              <a:t>Ангиография 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Радиоизотопное исследование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00042"/>
            <a:ext cx="7850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Методы визуализации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14414" y="2714620"/>
            <a:ext cx="4143404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71538" y="4143380"/>
            <a:ext cx="4000528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Наиболее часто встречающееся показание – </a:t>
            </a:r>
            <a:r>
              <a:rPr lang="ru-RU" i="1" u="sng" dirty="0" smtClean="0"/>
              <a:t>отсутствие накопления контраста</a:t>
            </a:r>
            <a:r>
              <a:rPr lang="ru-RU" dirty="0" smtClean="0"/>
              <a:t>  почкой при ВВУ, а также в условиях недоступности КТ. </a:t>
            </a:r>
          </a:p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последнего: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Отрыв почечных сосудов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Тромбоз почечной артерии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/>
              <a:t>Серьезная травма с выраженным спазмом сосудов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500042"/>
            <a:ext cx="4967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Ангиография 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714356"/>
            <a:ext cx="7733784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Цель лечения пациентов</a:t>
            </a:r>
          </a:p>
          <a:p>
            <a:pPr algn="ctr"/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с травмой почки – минимальная </a:t>
            </a:r>
          </a:p>
          <a:p>
            <a:pPr algn="ctr"/>
            <a:r>
              <a:rPr lang="ru-RU" sz="3600" b="1" dirty="0" err="1" smtClean="0">
                <a:ln/>
                <a:solidFill>
                  <a:schemeClr val="accent3"/>
                </a:solidFill>
              </a:rPr>
              <a:t>инвазивность</a:t>
            </a:r>
            <a:r>
              <a:rPr lang="ru-RU" sz="3600" b="1" dirty="0" smtClean="0">
                <a:ln/>
                <a:solidFill>
                  <a:schemeClr val="accent3"/>
                </a:solidFill>
              </a:rPr>
              <a:t> </a:t>
            </a:r>
          </a:p>
          <a:p>
            <a:pPr algn="ctr"/>
            <a:r>
              <a:rPr lang="ru-RU" sz="3600" b="1" dirty="0" smtClean="0">
                <a:ln/>
                <a:solidFill>
                  <a:schemeClr val="accent3"/>
                </a:solidFill>
              </a:rPr>
              <a:t>с максимальным сохранением </a:t>
            </a:r>
          </a:p>
          <a:p>
            <a:pPr algn="ctr"/>
            <a:r>
              <a:rPr lang="ru-RU" sz="3600" b="1" dirty="0" smtClean="0">
                <a:ln/>
                <a:solidFill>
                  <a:schemeClr val="accent3"/>
                </a:solidFill>
              </a:rPr>
              <a:t>функции почек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857628"/>
            <a:ext cx="3024162" cy="152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Группа 5"/>
          <p:cNvGrpSpPr/>
          <p:nvPr/>
        </p:nvGrpSpPr>
        <p:grpSpPr>
          <a:xfrm>
            <a:off x="642911" y="3429000"/>
            <a:ext cx="2174574" cy="2446433"/>
            <a:chOff x="750656" y="562733"/>
            <a:chExt cx="2174574" cy="2446433"/>
          </a:xfrm>
        </p:grpSpPr>
        <p:sp>
          <p:nvSpPr>
            <p:cNvPr id="7" name="Стрелка вниз 6"/>
            <p:cNvSpPr/>
            <p:nvPr/>
          </p:nvSpPr>
          <p:spPr>
            <a:xfrm rot="16200000">
              <a:off x="650445" y="734381"/>
              <a:ext cx="2446433" cy="2103137"/>
            </a:xfrm>
            <a:prstGeom prst="down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трелка вниз 4"/>
            <p:cNvSpPr/>
            <p:nvPr/>
          </p:nvSpPr>
          <p:spPr>
            <a:xfrm rot="21600000">
              <a:off x="750656" y="1174340"/>
              <a:ext cx="1735088" cy="12232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4480" tIns="284480" rIns="284480" bIns="28448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/>
                <a:t> </a:t>
              </a:r>
              <a:endParaRPr lang="ru-RU" sz="4000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357950" y="3571876"/>
            <a:ext cx="2250290" cy="2279642"/>
            <a:chOff x="4371263" y="646129"/>
            <a:chExt cx="2250290" cy="2279642"/>
          </a:xfrm>
        </p:grpSpPr>
        <p:sp>
          <p:nvSpPr>
            <p:cNvPr id="10" name="Стрелка вниз 9"/>
            <p:cNvSpPr/>
            <p:nvPr/>
          </p:nvSpPr>
          <p:spPr>
            <a:xfrm rot="5400000">
              <a:off x="4356587" y="660805"/>
              <a:ext cx="2279642" cy="2250289"/>
            </a:xfrm>
            <a:prstGeom prst="down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трелка вниз 4"/>
            <p:cNvSpPr/>
            <p:nvPr/>
          </p:nvSpPr>
          <p:spPr>
            <a:xfrm>
              <a:off x="4765065" y="1216039"/>
              <a:ext cx="1856488" cy="1139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4480" tIns="284480" rIns="284480" bIns="28448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/>
                <a:t> </a:t>
              </a:r>
              <a:endParaRPr lang="ru-RU" sz="40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714348" y="4429132"/>
            <a:ext cx="20646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Консервативное</a:t>
            </a:r>
          </a:p>
          <a:p>
            <a:pPr algn="ctr"/>
            <a:r>
              <a:rPr lang="ru-RU" b="1" dirty="0" smtClean="0">
                <a:ln w="50800"/>
                <a:solidFill>
                  <a:srgbClr val="C00000"/>
                </a:solidFill>
              </a:rPr>
              <a:t>87%</a:t>
            </a:r>
            <a:endParaRPr lang="ru-RU" b="1" cap="none" spc="0" dirty="0">
              <a:ln w="50800"/>
              <a:solidFill>
                <a:srgbClr val="C0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15140" y="4429132"/>
            <a:ext cx="17638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Оперативное </a:t>
            </a:r>
          </a:p>
          <a:p>
            <a:pPr algn="ctr"/>
            <a:r>
              <a:rPr lang="ru-RU" b="1" dirty="0" smtClean="0">
                <a:ln w="50800"/>
                <a:solidFill>
                  <a:srgbClr val="C00000"/>
                </a:solidFill>
              </a:rPr>
              <a:t>13%</a:t>
            </a:r>
            <a:endParaRPr lang="ru-RU" b="1" cap="none" spc="0" dirty="0">
              <a:ln w="50800"/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Char char="q"/>
            </a:pPr>
            <a:r>
              <a:rPr lang="ru-RU" dirty="0" smtClean="0">
                <a:solidFill>
                  <a:schemeClr val="bg1"/>
                </a:solidFill>
              </a:rPr>
              <a:t>Абсолютно</a:t>
            </a:r>
            <a:r>
              <a:rPr lang="ru-RU" dirty="0" smtClean="0"/>
              <a:t> показана: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</a:t>
            </a:r>
            <a:r>
              <a:rPr lang="ru-RU" dirty="0" err="1" smtClean="0"/>
              <a:t>жизнеугрожающей</a:t>
            </a:r>
            <a:r>
              <a:rPr lang="ru-RU" dirty="0" smtClean="0"/>
              <a:t> нестабильности </a:t>
            </a:r>
            <a:r>
              <a:rPr lang="ru-RU" dirty="0" smtClean="0"/>
              <a:t>гемодинамики</a:t>
            </a:r>
            <a:endParaRPr lang="ru-RU" dirty="0" smtClean="0"/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наличии нарастающей и пульсирующей периренальной гематомы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повреждении почечных сосудов</a:t>
            </a:r>
          </a:p>
          <a:p>
            <a:pPr algn="ctr">
              <a:buFont typeface="Wingdings" pitchFamily="2" charset="2"/>
              <a:buChar char="q"/>
            </a:pPr>
            <a:r>
              <a:rPr lang="ru-RU" dirty="0" smtClean="0">
                <a:solidFill>
                  <a:schemeClr val="bg1"/>
                </a:solidFill>
              </a:rPr>
              <a:t>Относительно</a:t>
            </a:r>
            <a:r>
              <a:rPr lang="ru-RU" dirty="0" smtClean="0"/>
              <a:t> показана: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</a:t>
            </a:r>
            <a:r>
              <a:rPr lang="ru-RU" dirty="0" err="1" smtClean="0"/>
              <a:t>экстравазации</a:t>
            </a:r>
            <a:r>
              <a:rPr lang="ru-RU" dirty="0" smtClean="0"/>
              <a:t> мочи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нечетко определенной степени травмы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</a:t>
            </a:r>
            <a:r>
              <a:rPr lang="ru-RU" dirty="0" smtClean="0"/>
              <a:t> сочетанных травмах, требующих оперативного лечения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428604"/>
            <a:ext cx="5283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Ревизия почки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214546" y="1000108"/>
            <a:ext cx="4943452" cy="18573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Тампонада и </a:t>
            </a:r>
            <a:r>
              <a:rPr lang="ru-RU" dirty="0" err="1" smtClean="0"/>
              <a:t>ушивание</a:t>
            </a:r>
            <a:r>
              <a:rPr lang="ru-RU" dirty="0" smtClean="0"/>
              <a:t> ран почки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Резекция верхнего/нижнего полюса с наложением </a:t>
            </a:r>
            <a:r>
              <a:rPr lang="ru-RU" dirty="0" err="1" smtClean="0"/>
              <a:t>пиело</a:t>
            </a:r>
            <a:r>
              <a:rPr lang="ru-RU" dirty="0" smtClean="0"/>
              <a:t>-/</a:t>
            </a:r>
            <a:r>
              <a:rPr lang="ru-RU" dirty="0" err="1" smtClean="0"/>
              <a:t>нефростомы</a:t>
            </a:r>
            <a:endParaRPr lang="ru-RU" dirty="0"/>
          </a:p>
        </p:txBody>
      </p:sp>
      <p:pic>
        <p:nvPicPr>
          <p:cNvPr id="4" name="Рисунок 3" descr="C:\Documents and Settings\User\Local Settings\Temporary Internet Files\Content.Word\SWScan002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857496"/>
            <a:ext cx="4810913" cy="223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14414" y="357166"/>
            <a:ext cx="6586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Органосохраняющие операции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00166" y="4857760"/>
            <a:ext cx="5757874" cy="135732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    Достойная альтернатива лапаротомии при отсутствии других показаний к срочному оперативному вмешательству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428604"/>
            <a:ext cx="852765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Ангиография с селективной </a:t>
            </a:r>
          </a:p>
          <a:p>
            <a:pPr algn="ctr"/>
            <a:r>
              <a:rPr lang="ru-RU" sz="4000" b="1" cap="none" spc="0" dirty="0" err="1" smtClean="0">
                <a:ln/>
                <a:solidFill>
                  <a:schemeClr val="accent3"/>
                </a:solidFill>
                <a:effectLst/>
              </a:rPr>
              <a:t>эмболизацией</a:t>
            </a:r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 почечных сосудов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" name="Стентирование почк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57422" y="1700222"/>
            <a:ext cx="4572000" cy="3086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2500330" cy="366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857628"/>
            <a:ext cx="2881312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2143116"/>
            <a:ext cx="343376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142976" y="500042"/>
            <a:ext cx="674665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Развитие посттравматической 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 доброкачественной дистрофии 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на месте почечной ткани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428604"/>
            <a:ext cx="741594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Частота осложнений в зависимости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 от степени тяжести травмы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85786" y="1285860"/>
          <a:ext cx="7901014" cy="508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507"/>
                <a:gridCol w="3950507"/>
              </a:tblGrid>
              <a:tr h="2418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РАННИЕ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ПОЗДНИЕ</a:t>
                      </a:r>
                      <a:endParaRPr lang="ru-RU" dirty="0"/>
                    </a:p>
                  </a:txBody>
                  <a:tcPr/>
                </a:tc>
              </a:tr>
              <a:tr h="2781623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ШОК 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ВНУТРЕННЕЕ КРОВОТЕЧЕНИЕ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ЗАБРЮШИННАЯ ГЕМАТОМА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МОЧЕВЫЕ ЗАТЁКИ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ОКОЛОПОЧЕЧНЫЙ</a:t>
                      </a: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АБСЦЕСС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ПЕРИТОНИТ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ПНЕВМОНИЯ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СЕПСИС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МОЧЕВОЙ СВИЩ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АГ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УРИНОМА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ИНФЕКЦИИ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ВТОРИЧНОЕ КРОВОТЕЧЕНИЕ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АРТЕРИОВЕНОЗНЫЕ</a:t>
                      </a: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ФИСТУЛЫ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ГИДРОНЕФРОЗ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АГ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ТРАВМАТИЧЕСКИЙ ПИЕЛОНЕФРИТ И ПАРАНЕФРИТ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МОЧЕВЫЕ ПОЧЕЧНЫЕ СВИЩИ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КАМНИ МОЧЕВЫВОДЯЩИХ ПУТЕЙ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СДАВЛИВАНИЕ МОЧЕТОЧНИКА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ТРАВМАТИЧЕСКИЕ КИСТЫ ПОЧКИ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ПИОНЕФРОЗ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453264">
                <a:tc gridSpan="2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ПОЧЕЧНАЯ НЕДОСТАТОЧНОСТЬ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28860" y="428604"/>
            <a:ext cx="4768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Осложнения 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ПОВТОРНОЕ ОБСЛЕДОВАНИЕ ВСЕМ ГОСПИТАЛИЗИРОВАННЫМ ПАЦИЕНТАМ СПУСТЯ 2-4 СУТ ПОСЛЕ ПОЛУЧЕНИЯ ТРАВМЫ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ПОВТОРНОЕ ОБСЛЕДОВАНИЕ ПРИ РАЗВИТИИ ЛИХОРАДКИ, ПОЯВЛЕНИИ БОЛЕЙ В ПОЯСНИЧНОЙ ОБЛАСТИ/ПРИ СНИЖЕНИИ ГЕМАТОКРИТА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ВЫПИСКОЙ (НА 10-12 ДЕНЬ) РАДИОНУКЛИДНОЕ ИССЛЕДОВАНИЕ ФУНКЦИИ ПОЧЕК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мочи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персонализированное лучевое исследование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АД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содержания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креатинина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крови.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571480"/>
            <a:ext cx="72289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3"/>
                </a:solidFill>
                <a:effectLst/>
              </a:rPr>
              <a:t>ДАЛЬНЕЙШЕЕ ВЕДЕНИЕ</a:t>
            </a:r>
            <a:endParaRPr lang="ru-RU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714488"/>
            <a:ext cx="82296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smtClean="0">
                <a:solidFill>
                  <a:srgbClr val="C00000"/>
                </a:solidFill>
              </a:rPr>
              <a:t>?</a:t>
            </a:r>
            <a:r>
              <a:rPr lang="ru-RU" dirty="0" smtClean="0"/>
              <a:t>Возникновение  тупой  травмы  почки  Ѵ  степени тяжести, так как у части пациентов представляется возможным консервативное лечение ;</a:t>
            </a:r>
          </a:p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</a:rPr>
              <a:t>?</a:t>
            </a:r>
            <a:r>
              <a:rPr lang="ru-RU" sz="2800" dirty="0" smtClean="0"/>
              <a:t> </a:t>
            </a:r>
            <a:r>
              <a:rPr lang="ru-RU" dirty="0" smtClean="0"/>
              <a:t>Виды инструментальных исследований и необходимость их использования для наблюдения пациентов с травмой почки;</a:t>
            </a:r>
          </a:p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</a:rPr>
              <a:t>?</a:t>
            </a:r>
            <a:r>
              <a:rPr lang="ru-RU" sz="4400" dirty="0" smtClean="0"/>
              <a:t> </a:t>
            </a:r>
            <a:r>
              <a:rPr lang="ru-RU" dirty="0" smtClean="0"/>
              <a:t>Значение применения антибиотиков в консервативной терапии пациентов с нетяжелым повреждением почек.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500042"/>
            <a:ext cx="737554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Вопросы, требующие дальнейшего 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разрешения: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42918"/>
            <a:ext cx="704855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965</TotalTime>
  <Words>827</Words>
  <Application>Microsoft Office PowerPoint</Application>
  <PresentationFormat>Экран (4:3)</PresentationFormat>
  <Paragraphs>215</Paragraphs>
  <Slides>36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Топография капсул и фасции почки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Разрыв нижней чашки левой почки с затёком контрастного вещества в паранефральную клетчатку </vt:lpstr>
      <vt:lpstr>Субкапсулярная гематома в области тела правой почки. Ретроградные двусторонние уретеропиелограммы (Омнипак 30-50 мл). </vt:lpstr>
      <vt:lpstr>Осколочное ранение правой почки. Обзорная и вутривенные урограммы с ретроградной уретеропиелограммой справа. </vt:lpstr>
      <vt:lpstr>Ятрогенное повреждение лоханки левой почки с паранефральным затеком контрастного вещества. Ретроградные урограммы слева. 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Ivan</cp:lastModifiedBy>
  <cp:revision>123</cp:revision>
  <dcterms:created xsi:type="dcterms:W3CDTF">2013-07-23T17:32:26Z</dcterms:created>
  <dcterms:modified xsi:type="dcterms:W3CDTF">2013-07-27T09:33:13Z</dcterms:modified>
</cp:coreProperties>
</file>