
<file path=[Content_Types].xml><?xml version="1.0" encoding="utf-8"?>
<Types xmlns="http://schemas.openxmlformats.org/package/2006/content-types">
  <Default ContentType="image/png" Extension="png"/>
  <Default ContentType="audio/unknown" Extension="mp3"/>
  <Default ContentType="image/jpeg" Extension="jpeg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8"/>
  </p:notesMasterIdLst>
  <p:sldIdLst>
    <p:sldId id="288" r:id="rId2"/>
    <p:sldId id="256" r:id="rId3"/>
    <p:sldId id="260" r:id="rId4"/>
    <p:sldId id="261" r:id="rId5"/>
    <p:sldId id="263" r:id="rId6"/>
    <p:sldId id="265" r:id="rId7"/>
    <p:sldId id="266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3" r:id="rId20"/>
    <p:sldId id="285" r:id="rId21"/>
    <p:sldId id="267" r:id="rId22"/>
    <p:sldId id="286" r:id="rId23"/>
    <p:sldId id="287" r:id="rId24"/>
    <p:sldId id="289" r:id="rId25"/>
    <p:sldId id="258" r:id="rId26"/>
    <p:sldId id="29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3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5DCB6-33F0-4AD8-B36B-0963CF0E7EFF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42C29-1486-4A55-85D7-43C342BCE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663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Песня</a:t>
            </a:r>
            <a:r>
              <a:rPr lang="ru-RU" baseline="0" dirty="0" smtClean="0"/>
              <a:t> состоит из двух куплетов. Воспроизведение начинается автоматически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42C29-1486-4A55-85D7-43C342BCEE6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429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1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 ?><Relationships xmlns="http://schemas.openxmlformats.org/package/2006/relationships"><Relationship Id="rId3" Target="../media/image25.jpeg" Type="http://schemas.openxmlformats.org/officeDocument/2006/relationships/image"/><Relationship Id="rId2" Target="../media/image2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thumbs.dreamstime.com/z/&#25945;&#24072;-14891638.jpg" TargetMode="External"/><Relationship Id="rId3" Type="http://schemas.openxmlformats.org/officeDocument/2006/relationships/hyperlink" Target="http://watermarked.cutcaster.com/cutcaster-photo-100777227-School-girl-with-green-book.jpg" TargetMode="External"/><Relationship Id="rId7" Type="http://schemas.openxmlformats.org/officeDocument/2006/relationships/hyperlink" Target="http://memberfiles.freewebs.com/46/62/65726246/photos/School/teacher-cartoon.bmp" TargetMode="External"/><Relationship Id="rId2" Type="http://schemas.openxmlformats.org/officeDocument/2006/relationships/hyperlink" Target="http://t1.gstatic.com/images?q=tbn:ANd9GcR_SUL9a2CBvfEiofGEOMtBLw09kOgmn0ZFS5H6m9zomp1L1b-W2w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estclipartblog.com/clipart-pics/teacher-clip-art-12.gif" TargetMode="External"/><Relationship Id="rId5" Type="http://schemas.openxmlformats.org/officeDocument/2006/relationships/hyperlink" Target="http://us.cdn4.123rf.com/168nwm/clairev/clairev0807/clairev080700176/3350358-pupil-boy-with-school-bag--vector-illustration.jpg" TargetMode="External"/><Relationship Id="rId10" Type="http://schemas.openxmlformats.org/officeDocument/2006/relationships/hyperlink" Target="http://pakdenulis.files.wordpress.com/2012/01/stock-illustration-13555960-cartoon-hot-rod-driver1.jpg" TargetMode="External"/><Relationship Id="rId4" Type="http://schemas.openxmlformats.org/officeDocument/2006/relationships/hyperlink" Target="http://www.stciarans.com/images/assets/cartoon-pupil.gif" TargetMode="External"/><Relationship Id="rId9" Type="http://schemas.openxmlformats.org/officeDocument/2006/relationships/hyperlink" Target="http://4.bp.blogspot.com/-eLHaPkXZv70/T2msMm23wGI/AAAAAAAAAhA/aLVghKlCuC4/s320/young_driver_in_a_compact_car_cartoon_0071-1006-2115-2550_SMU.jpg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sr.photos1.fotosearch.com/bthumb/UNN/UNN274/u10100651.jpg" TargetMode="External"/><Relationship Id="rId3" Type="http://schemas.openxmlformats.org/officeDocument/2006/relationships/hyperlink" Target="http://thumbs.dreamstime.com/x/cartoon-construction-worker-logo-18160325.jpg" TargetMode="External"/><Relationship Id="rId7" Type="http://schemas.openxmlformats.org/officeDocument/2006/relationships/hyperlink" Target="http://jothailand744.files.wordpress.com/2011/08/cartoon_pilot-261165827_std1.jpg" TargetMode="External"/><Relationship Id="rId2" Type="http://schemas.openxmlformats.org/officeDocument/2006/relationships/hyperlink" Target="http://www.colourbox.com/preview/3438247-561918-beautiful-girl-worker-in-a-helmet-with-a-hammer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humbs.dreamstime.com/x/illustrazione-del-fumetto-del-carattere-del-progettista-dell-ingegnere-del-ragazzo-30866852.jpg" TargetMode="External"/><Relationship Id="rId11" Type="http://schemas.openxmlformats.org/officeDocument/2006/relationships/hyperlink" Target="http://us.123rf.com/450wm/sararoom/sararoom1304/sararoom130400019/18942566-illustration-of-cartoon-astronaut-kids.jpg" TargetMode="External"/><Relationship Id="rId5" Type="http://schemas.openxmlformats.org/officeDocument/2006/relationships/hyperlink" Target="http://www.downloadclipart.net/large/67-engineer-cartoon-plans-site-file-clipart.png" TargetMode="External"/><Relationship Id="rId10" Type="http://schemas.openxmlformats.org/officeDocument/2006/relationships/hyperlink" Target="http://vector.pixmac.com/4/cartoon-astronaut-cosmonaut-pixmac-vector-84071914.jpg" TargetMode="External"/><Relationship Id="rId4" Type="http://schemas.openxmlformats.org/officeDocument/2006/relationships/hyperlink" Target="http://us.123rf.com/450wm/rudall30/rudall301303/rudall30130300027/18473580-cute-cartoon-illustration-of-an-architect.jpg" TargetMode="External"/><Relationship Id="rId9" Type="http://schemas.openxmlformats.org/officeDocument/2006/relationships/hyperlink" Target="http://comps.canstockphoto.com/can-stock-photo_csp1165061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76672"/>
            <a:ext cx="7776864" cy="3416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Презентация к уроку английского языка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en-US" dirty="0" smtClean="0"/>
              <a:t>What do you want to be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«Кем ты хочешь быть»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365104"/>
            <a:ext cx="740664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Учитель английского языка</a:t>
            </a:r>
          </a:p>
          <a:p>
            <a:pPr algn="r"/>
            <a:r>
              <a:rPr lang="ru-RU" dirty="0" smtClean="0"/>
              <a:t>КГУ </a:t>
            </a:r>
            <a:r>
              <a:rPr lang="ru-RU" dirty="0"/>
              <a:t>«Гимназия «БЭСТ», г. Петропавловск, Казахстан</a:t>
            </a:r>
          </a:p>
          <a:p>
            <a:pPr algn="r"/>
            <a:r>
              <a:rPr lang="ru-RU" dirty="0"/>
              <a:t>Шуман Ульяна Павловна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2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Уля\Мои разработки\Презентация Проофессии\Clipart-Cartoon-Design-03.gif" id="1040" name="Picture 16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76879"/>
            <a:ext cx="1695450" cy="2486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400_F_19393745_evU8jCDjY3MfHzxxnPPDegJ7p7bgUJSz.jpg" id="1034" name="Picture 10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11" y="3729046"/>
            <a:ext cx="1368152" cy="2476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9814281-engineer-with-building-scheme-on-construction-site-in-cartoon-style.jpg" id="1036" name="Picture 12"/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 bwMode="auto">
          <a:xfrm flipH="1">
            <a:off x="467544" y="321722"/>
            <a:ext cx="1712686" cy="2441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0501" y="2674665"/>
            <a:ext cx="8056309" cy="1530624"/>
          </a:xfrm>
        </p:spPr>
        <p:txBody>
          <a:bodyPr>
            <a:normAutofit fontScale="90000"/>
          </a:bodyPr>
          <a:lstStyle/>
          <a:p>
            <a:pPr algn="ctr"/>
            <a:r>
              <a:rPr dirty="0" lang="ru-RU" smtClean="0"/>
              <a:t/>
            </a:r>
            <a:br>
              <a:rPr dirty="0" lang="ru-RU" smtClean="0"/>
            </a:br>
            <a:r>
              <a:rPr dirty="0" lang="en-US" smtClean="0" sz="6000"/>
              <a:t>What do you want to be?</a:t>
            </a:r>
            <a:r>
              <a:rPr dirty="0" lang="ru-RU" smtClean="0" sz="6000"/>
              <a:t/>
            </a:r>
            <a:br>
              <a:rPr dirty="0" lang="ru-RU" smtClean="0" sz="6000"/>
            </a:br>
            <a:r>
              <a:rPr dirty="0" lang="ru-RU" smtClean="0" sz="6000"/>
              <a:t>Кем ты хочешь быть?</a:t>
            </a:r>
            <a:endParaRPr dirty="0" lang="ru-RU" sz="6000"/>
          </a:p>
        </p:txBody>
      </p:sp>
      <p:pic>
        <p:nvPicPr>
          <p:cNvPr descr="D:\Уля\Мои разработки\Презентация Проофессии\stock-illustration-13555960-cartoon-hot-rod-driver1.jpg" id="1037" name="Picture 13"/>
          <p:cNvPicPr>
            <a:picLocks noChangeArrowheads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078" y="52795"/>
            <a:ext cx="2376264" cy="1825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cartoon_pilot-261165827_std1.jpg" id="1038" name="Picture 14"/>
          <p:cNvPicPr>
            <a:picLocks noChangeArrowheads="1"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2987824" y="4641506"/>
            <a:ext cx="2851518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129676711831CBzn.jpg" id="1041" name="Picture 17"/>
          <p:cNvPicPr>
            <a:picLocks noChangeArrowheads="1"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842" y="4156674"/>
            <a:ext cx="2188163" cy="2028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90549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Уля\Школа\1 класс\профессии\stock-illustration-17609420-cartoon-female-do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59632" y="476672"/>
            <a:ext cx="3528392" cy="601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5976" y="1556792"/>
            <a:ext cx="4355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A doctor </a:t>
            </a:r>
          </a:p>
          <a:p>
            <a:pPr algn="ctr"/>
            <a:r>
              <a:rPr lang="en-US" sz="5400" dirty="0" smtClean="0">
                <a:latin typeface="Arial" pitchFamily="34" charset="0"/>
                <a:cs typeface="Arial" pitchFamily="34" charset="0"/>
              </a:rPr>
              <a:t>[’</a:t>
            </a:r>
            <a:r>
              <a:rPr lang="en-US" sz="5400" dirty="0" err="1" smtClean="0">
                <a:latin typeface="Arial" pitchFamily="34" charset="0"/>
                <a:cs typeface="Arial" pitchFamily="34" charset="0"/>
              </a:rPr>
              <a:t>dɒktə</a:t>
            </a:r>
            <a:r>
              <a:rPr lang="en-US" sz="5400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ru-RU" sz="5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5400" dirty="0" smtClean="0">
                <a:latin typeface="Arial" pitchFamily="34" charset="0"/>
                <a:cs typeface="Arial" pitchFamily="34" charset="0"/>
              </a:rPr>
              <a:t>врач, доктор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404663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-What is she?</a:t>
            </a:r>
          </a:p>
          <a:p>
            <a:r>
              <a:rPr lang="en-US" sz="4000" dirty="0" smtClean="0"/>
              <a:t>-She is a doctor.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80240" y="5038301"/>
            <a:ext cx="372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-What is he?</a:t>
            </a:r>
          </a:p>
          <a:p>
            <a:r>
              <a:rPr lang="en-US" sz="4000" dirty="0" smtClean="0"/>
              <a:t>-He is a doctor.</a:t>
            </a:r>
          </a:p>
        </p:txBody>
      </p:sp>
      <p:pic>
        <p:nvPicPr>
          <p:cNvPr id="5" name="Picture 3" descr="D:\Уля\Мои разработки\Презентация Проофессии\400_F_19393745_evU8jCDjY3MfHzxxnPPDegJ7p7bgUJS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2376264" cy="500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Уля\Мои разработки\Презентация Проофессии\Копия 400_F_19393745_evU8jCDjY3MfHzxxnPPDegJ7p7bgUJS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56792"/>
            <a:ext cx="1943100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12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4088" y="1556792"/>
            <a:ext cx="36724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pupil 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en-US" sz="5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pju:pl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ru-RU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5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ученик, ученица</a:t>
            </a:r>
            <a:r>
              <a:rPr lang="en-US" sz="4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4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D:\Уля\Школа\1 класс\профессии\cartoon-pupil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0" t="4116" r="14067" b="7464"/>
          <a:stretch/>
        </p:blipFill>
        <p:spPr bwMode="auto">
          <a:xfrm>
            <a:off x="1277258" y="620688"/>
            <a:ext cx="394708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22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190499"/>
            <a:ext cx="3600400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she?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-She is a pupil.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912" y="5256495"/>
            <a:ext cx="3724008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-He is a pupil.</a:t>
            </a:r>
          </a:p>
        </p:txBody>
      </p:sp>
      <p:pic>
        <p:nvPicPr>
          <p:cNvPr descr="D:\Уля\Мои разработки\Презентация Проофессии\cutcaster-photo-100777227-School-girl-with-green-book.jpg" id="409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" r="76"/>
          <a:stretch/>
        </p:blipFill>
        <p:spPr bwMode="auto">
          <a:xfrm>
            <a:off x="6732240" y="217189"/>
            <a:ext cx="1936499" cy="411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2255" y="2420888"/>
            <a:ext cx="2348392" cy="443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713346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4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9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6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4088" y="1556792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teacher 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en-US" sz="5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ti:tʃə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</a:t>
            </a:r>
          </a:p>
          <a:p>
            <a:pPr algn="ctr"/>
            <a:r>
              <a:rPr lang="ru-RU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учитель</a:t>
            </a:r>
            <a:endParaRPr lang="ru-RU" sz="4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D:\Уля\Мои разработки\Презентация Проофессии\Clipart-Cartoon-Design-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05594" y="433006"/>
            <a:ext cx="3958493" cy="580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0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90499"/>
            <a:ext cx="4104456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she?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-She is a teacher.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6056" y="208244"/>
            <a:ext cx="3724008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-He is a teacher.</a:t>
            </a:r>
          </a:p>
        </p:txBody>
      </p:sp>
      <p:pic>
        <p:nvPicPr>
          <p:cNvPr id="614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08212" y="1513937"/>
            <a:ext cx="2931740" cy="465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"/>
          <a:stretch/>
        </p:blipFill>
        <p:spPr bwMode="auto">
          <a:xfrm>
            <a:off x="5054301" y="1520040"/>
            <a:ext cx="3714007" cy="464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294940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4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9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6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Уля\Мои разработки\Презентация Проофессии\stock-illustration-13555960-cartoon-hot-rod-driv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08"/>
          <a:stretch/>
        </p:blipFill>
        <p:spPr bwMode="auto">
          <a:xfrm flipH="1">
            <a:off x="1187623" y="764704"/>
            <a:ext cx="5135585" cy="539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1556792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driver 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en-US" sz="5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draɪvə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 </a:t>
            </a:r>
            <a:r>
              <a:rPr lang="ru-RU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водитель</a:t>
            </a:r>
            <a:endParaRPr lang="ru-RU" sz="4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830" y="4264481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-What is he?</a:t>
            </a:r>
          </a:p>
          <a:p>
            <a:r>
              <a:rPr lang="en-US" sz="4000" dirty="0" smtClean="0">
                <a:solidFill>
                  <a:prstClr val="black"/>
                </a:solidFill>
              </a:rPr>
              <a:t>-</a:t>
            </a:r>
            <a:r>
              <a:rPr lang="en-US" sz="4000" dirty="0">
                <a:solidFill>
                  <a:prstClr val="black"/>
                </a:solidFill>
              </a:rPr>
              <a:t>H</a:t>
            </a:r>
            <a:r>
              <a:rPr lang="en-US" sz="4000" dirty="0" smtClean="0">
                <a:solidFill>
                  <a:prstClr val="black"/>
                </a:solidFill>
              </a:rPr>
              <a:t>e is a driver.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19992" y="4869160"/>
            <a:ext cx="372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-What is she?</a:t>
            </a:r>
          </a:p>
          <a:p>
            <a:r>
              <a:rPr lang="en-US" sz="4000" dirty="0" smtClean="0">
                <a:solidFill>
                  <a:prstClr val="black"/>
                </a:solidFill>
              </a:rPr>
              <a:t>-She is a driver.</a:t>
            </a:r>
          </a:p>
        </p:txBody>
      </p:sp>
      <p:pic>
        <p:nvPicPr>
          <p:cNvPr id="8194" name="Picture 2" descr="D:\Уля\Школа\1 класс\Jobs\2339_picture_of_a_taxi_driver_waving_from_his_tax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70" y="980728"/>
            <a:ext cx="3625694" cy="312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Уля\Мои разработки\Презентация Проофессии\young_driver_in_a_compact_car_cartoon_0071-1006-2115-2550_SM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2348880"/>
            <a:ext cx="4064035" cy="239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2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Уля\Мои разработки\Презентация Проофессии\129676711831CBz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0" b="7060"/>
          <a:stretch/>
        </p:blipFill>
        <p:spPr bwMode="auto">
          <a:xfrm flipH="1">
            <a:off x="1059543" y="980728"/>
            <a:ext cx="5042520" cy="508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1556792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worker </a:t>
            </a:r>
          </a:p>
          <a:p>
            <a:pPr algn="ctr"/>
            <a:r>
              <a:rPr lang="en-US" sz="5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en-US" sz="5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wɜ:rkə</a:t>
            </a:r>
            <a:r>
              <a:rPr lang="en-US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</a:t>
            </a:r>
          </a:p>
          <a:p>
            <a:pPr algn="ctr"/>
            <a:r>
              <a:rPr lang="ru-RU" sz="5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рабочий</a:t>
            </a:r>
            <a:endParaRPr lang="ru-RU" sz="4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40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852218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-What is she?</a:t>
            </a:r>
          </a:p>
          <a:p>
            <a:r>
              <a:rPr lang="en-US" sz="4000" dirty="0" smtClean="0">
                <a:solidFill>
                  <a:prstClr val="black"/>
                </a:solidFill>
              </a:rPr>
              <a:t>-She is a worker.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2040" y="4661204"/>
            <a:ext cx="372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-What is he?</a:t>
            </a:r>
          </a:p>
          <a:p>
            <a:r>
              <a:rPr lang="en-US" sz="4000" dirty="0" smtClean="0">
                <a:solidFill>
                  <a:prstClr val="black"/>
                </a:solidFill>
              </a:rPr>
              <a:t>-He is a worker.</a:t>
            </a:r>
          </a:p>
        </p:txBody>
      </p:sp>
      <p:pic>
        <p:nvPicPr>
          <p:cNvPr id="10242" name="Picture 2" descr="D:\Уля\Мои разработки\Презентация Проофессии\16517389-set-cartoon-women-professionals-workers-and-clerks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4528"/>
            <a:ext cx="3086051" cy="366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Уля\Мои разработки\Презентация Проофессии\129676711831CBz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1633" y="3140968"/>
            <a:ext cx="3709447" cy="343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09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Уля\Школа\1 класс\профессии\9814281-engineer-with-building-scheme-on-construction-site-in-cartoon-style.jpg" id="1126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"/>
          <a:stretch/>
        </p:blipFill>
        <p:spPr bwMode="auto">
          <a:xfrm flipH="1">
            <a:off x="1259632" y="294149"/>
            <a:ext cx="5040560" cy="59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55524" y="3647891"/>
            <a:ext cx="4320480" cy="2585323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An engineer</a:t>
            </a:r>
          </a:p>
          <a:p>
            <a:pPr algn="ctr"/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[‚</a:t>
            </a:r>
            <a:r>
              <a:rPr dirty="0" err="1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endʒ</a:t>
            </a:r>
            <a:r>
              <a:rPr dirty="0" err="1" lang="en-US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ɪ</a:t>
            </a:r>
            <a:r>
              <a:rPr dirty="0" err="1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’nɪər</a:t>
            </a:r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]</a:t>
            </a:r>
          </a:p>
          <a:p>
            <a:pPr algn="ctr"/>
            <a:r>
              <a:rPr dirty="0" lang="ru-RU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инженер</a:t>
            </a:r>
            <a:endParaRPr dirty="0" lang="ru-RU" sz="4400">
              <a:solidFill>
                <a:prstClr val="black"/>
              </a:solidFill>
              <a:latin charset="0" pitchFamily="34" typeface="Arial"/>
              <a:cs charset="0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819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9845" y="5229200"/>
            <a:ext cx="4104456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</a:t>
            </a:r>
            <a:r>
              <a:rPr dirty="0" lang="en-US" sz="4000">
                <a:solidFill>
                  <a:prstClr val="black"/>
                </a:solidFill>
              </a:rPr>
              <a:t>H</a:t>
            </a:r>
            <a:r>
              <a:rPr dirty="0" lang="en-US" smtClean="0" sz="4000">
                <a:solidFill>
                  <a:prstClr val="black"/>
                </a:solidFill>
              </a:rPr>
              <a:t>e is an engineer.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208244"/>
            <a:ext cx="4427984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</a:t>
            </a:r>
            <a:r>
              <a:rPr dirty="0" lang="en-US" sz="4000">
                <a:solidFill>
                  <a:prstClr val="black"/>
                </a:solidFill>
              </a:rPr>
              <a:t>s</a:t>
            </a:r>
            <a:r>
              <a:rPr dirty="0" lang="en-US" smtClean="0" sz="4000">
                <a:solidFill>
                  <a:prstClr val="black"/>
                </a:solidFill>
              </a:rPr>
              <a:t>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-She is an engineer.</a:t>
            </a:r>
          </a:p>
        </p:txBody>
      </p:sp>
      <p:pic>
        <p:nvPicPr>
          <p:cNvPr descr="D:\Уля\Мои разработки\Презентация Проофессии\18473580-cute-cartoon-illustration-of-an-architect.jpg" id="1229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" r="242"/>
          <a:stretch/>
        </p:blipFill>
        <p:spPr bwMode="auto">
          <a:xfrm>
            <a:off x="5868144" y="1531683"/>
            <a:ext cx="2634871" cy="513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illustrazione-del-fumetto-del-carattere-del-progettista-dell-ingegnere-del-ragazzo-30866852.jpg" id="12291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1162469" y="177412"/>
            <a:ext cx="3523778" cy="505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067676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4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9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6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</p:bld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Уля\Мои разработки\Презентация Проофессии\cartoon_pilot-261165827_std1.jpg" id="1331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" l="807" r="4445" t="3163"/>
          <a:stretch/>
        </p:blipFill>
        <p:spPr bwMode="auto">
          <a:xfrm flipH="1">
            <a:off x="2411760" y="183332"/>
            <a:ext cx="523676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4134644"/>
            <a:ext cx="8208912" cy="2585323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A pilot </a:t>
            </a:r>
          </a:p>
          <a:p>
            <a:pPr algn="ctr"/>
            <a:r>
              <a:rPr dirty="0" lang="en-US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[</a:t>
            </a:r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’</a:t>
            </a:r>
            <a:r>
              <a:rPr dirty="0" err="1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paɪlət</a:t>
            </a:r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]</a:t>
            </a:r>
          </a:p>
          <a:p>
            <a:pPr algn="ctr"/>
            <a:r>
              <a:rPr dirty="0" lang="ru-RU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пилот, лётчик</a:t>
            </a:r>
            <a:endParaRPr dirty="0" lang="ru-RU" sz="4400">
              <a:solidFill>
                <a:prstClr val="black"/>
              </a:solidFill>
              <a:latin charset="0" pitchFamily="34" typeface="Arial"/>
              <a:cs charset="0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40447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5748" y="476672"/>
            <a:ext cx="3600400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</a:t>
            </a:r>
            <a:r>
              <a:rPr dirty="0" lang="en-US" sz="4000">
                <a:solidFill>
                  <a:prstClr val="black"/>
                </a:solidFill>
              </a:rPr>
              <a:t>H</a:t>
            </a:r>
            <a:r>
              <a:rPr dirty="0" lang="en-US" smtClean="0" sz="4000">
                <a:solidFill>
                  <a:prstClr val="black"/>
                </a:solidFill>
              </a:rPr>
              <a:t>e is a pilot.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4214" y="5287845"/>
            <a:ext cx="3724008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</a:t>
            </a:r>
            <a:r>
              <a:rPr dirty="0" lang="en-US" sz="4000">
                <a:solidFill>
                  <a:prstClr val="black"/>
                </a:solidFill>
              </a:rPr>
              <a:t>s</a:t>
            </a:r>
            <a:r>
              <a:rPr dirty="0" lang="en-US" smtClean="0" sz="4000">
                <a:solidFill>
                  <a:prstClr val="black"/>
                </a:solidFill>
              </a:rPr>
              <a:t>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-She is a pilot.</a:t>
            </a:r>
          </a:p>
        </p:txBody>
      </p:sp>
      <p:pic>
        <p:nvPicPr>
          <p:cNvPr descr="D:\Уля\Мои разработки\Презентация Проофессии\u10100651.jpg" id="14338" name="Picture 2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45748" y="3710546"/>
            <a:ext cx="3116200" cy="31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can-stock-photo_csp11650617.jpg" id="14339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5024214" y="16396"/>
            <a:ext cx="2494781" cy="490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925447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4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9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1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6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</p:bld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Уля\Мои разработки\Презентация Проофессии\cartoon-astronaut-cosmonaut-pixmac-vector-84071914.jpg" id="1536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"/>
          <a:stretch/>
        </p:blipFill>
        <p:spPr bwMode="auto">
          <a:xfrm flipH="1">
            <a:off x="1031746" y="290312"/>
            <a:ext cx="4260333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4048" y="1556792"/>
            <a:ext cx="4032448" cy="341632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A cosmonaut </a:t>
            </a:r>
          </a:p>
          <a:p>
            <a:pPr algn="ctr"/>
            <a:r>
              <a:rPr dirty="0" lang="en-US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[</a:t>
            </a:r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’</a:t>
            </a:r>
            <a:r>
              <a:rPr dirty="0" err="1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kɒzmə‚nɔ:t</a:t>
            </a:r>
            <a:r>
              <a:rPr dirty="0" lang="en-US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]</a:t>
            </a:r>
            <a:r>
              <a:rPr dirty="0" lang="ru-RU" smtClean="0" sz="5400">
                <a:solidFill>
                  <a:prstClr val="black"/>
                </a:solidFill>
                <a:latin charset="0" pitchFamily="34" typeface="Arial"/>
                <a:cs charset="0" pitchFamily="34" typeface="Arial"/>
              </a:rPr>
              <a:t>космонавт</a:t>
            </a:r>
            <a:endParaRPr dirty="0" lang="ru-RU" sz="4400">
              <a:solidFill>
                <a:prstClr val="black"/>
              </a:solidFill>
              <a:latin charset="0" pitchFamily="34" typeface="Arial"/>
              <a:cs charset="0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717064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90499"/>
            <a:ext cx="4608512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she?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-She is a cosmonaut.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88024" y="5239122"/>
            <a:ext cx="4660112" cy="132343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en-US" smtClean="0" sz="4000">
                <a:solidFill>
                  <a:prstClr val="black"/>
                </a:solidFill>
              </a:rPr>
              <a:t>-What is he?</a:t>
            </a:r>
          </a:p>
          <a:p>
            <a:r>
              <a:rPr dirty="0" lang="en-US" smtClean="0" sz="4000">
                <a:solidFill>
                  <a:prstClr val="black"/>
                </a:solidFill>
              </a:rPr>
              <a:t>-He is a cosmonaut.</a:t>
            </a:r>
          </a:p>
        </p:txBody>
      </p:sp>
      <p:pic>
        <p:nvPicPr>
          <p:cNvPr descr="D:\Уля\Мои разработки\Презентация Проофессии\Безымянный1.png" id="16388" name="Picture 4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1259632" y="1364097"/>
            <a:ext cx="2791767" cy="519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D:\Уля\Мои разработки\Презентация Проофессии\Безымянный.png" id="16389" name="Picture 5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flipH="1">
            <a:off x="5743694" y="190499"/>
            <a:ext cx="2875414" cy="504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131677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14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9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1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22" nodeType="with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24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25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26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grpId="0" s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/>
          <a:lstStyle/>
          <a:p>
            <a:r>
              <a:rPr lang="en-US" sz="4300" b="0" dirty="0">
                <a:solidFill>
                  <a:srgbClr val="073E87">
                    <a:satMod val="130000"/>
                  </a:srgbClr>
                </a:solidFill>
              </a:rPr>
              <a:t>Let’s repeat. </a:t>
            </a:r>
            <a:r>
              <a:rPr lang="ru-RU" sz="4300" b="0" dirty="0">
                <a:solidFill>
                  <a:srgbClr val="073E87">
                    <a:satMod val="130000"/>
                  </a:srgbClr>
                </a:solidFill>
              </a:rPr>
              <a:t>Давайте повторим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23528" y="2420888"/>
            <a:ext cx="4301048" cy="4114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doctor – </a:t>
            </a:r>
            <a:r>
              <a:rPr lang="ru-RU" sz="3200" dirty="0"/>
              <a:t>д</a:t>
            </a:r>
            <a:r>
              <a:rPr lang="ru-RU" sz="3200" dirty="0" smtClean="0"/>
              <a:t>октор</a:t>
            </a:r>
            <a:endParaRPr lang="en-US" sz="3200" dirty="0" smtClean="0"/>
          </a:p>
          <a:p>
            <a:r>
              <a:rPr lang="en-US" sz="3200" dirty="0" smtClean="0"/>
              <a:t>A pupil – </a:t>
            </a:r>
            <a:r>
              <a:rPr lang="ru-RU" sz="3200" dirty="0" smtClean="0"/>
              <a:t>ученик</a:t>
            </a:r>
            <a:endParaRPr lang="en-US" sz="3200" dirty="0" smtClean="0"/>
          </a:p>
          <a:p>
            <a:r>
              <a:rPr lang="en-US" sz="3200" dirty="0" smtClean="0"/>
              <a:t>A teacher - </a:t>
            </a:r>
            <a:r>
              <a:rPr lang="ru-RU" sz="3200" dirty="0" smtClean="0"/>
              <a:t>учитель</a:t>
            </a:r>
            <a:endParaRPr lang="en-US" sz="3200" dirty="0" smtClean="0"/>
          </a:p>
          <a:p>
            <a:r>
              <a:rPr lang="en-US" sz="3200" dirty="0" smtClean="0"/>
              <a:t>A driver – </a:t>
            </a:r>
            <a:r>
              <a:rPr lang="ru-RU" sz="3200" dirty="0" smtClean="0"/>
              <a:t>водитель</a:t>
            </a:r>
            <a:endParaRPr lang="en-US" sz="3200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008" y="2420888"/>
            <a:ext cx="4644008" cy="4114800"/>
          </a:xfrm>
        </p:spPr>
        <p:txBody>
          <a:bodyPr>
            <a:normAutofit/>
          </a:bodyPr>
          <a:lstStyle/>
          <a:p>
            <a:pPr lvl="0">
              <a:buClr>
                <a:srgbClr val="31B6FD"/>
              </a:buClr>
            </a:pPr>
            <a:r>
              <a:rPr lang="en-US" sz="3200" dirty="0">
                <a:solidFill>
                  <a:prstClr val="black"/>
                </a:solidFill>
              </a:rPr>
              <a:t>A worker – </a:t>
            </a:r>
            <a:r>
              <a:rPr lang="ru-RU" sz="3200" dirty="0" smtClean="0">
                <a:solidFill>
                  <a:prstClr val="black"/>
                </a:solidFill>
              </a:rPr>
              <a:t>рабочий</a:t>
            </a: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31B6FD"/>
              </a:buClr>
            </a:pPr>
            <a:r>
              <a:rPr lang="en-US" sz="3200" dirty="0">
                <a:solidFill>
                  <a:prstClr val="black"/>
                </a:solidFill>
              </a:rPr>
              <a:t>An engineer – </a:t>
            </a:r>
            <a:r>
              <a:rPr lang="ru-RU" sz="3200" dirty="0" smtClean="0">
                <a:solidFill>
                  <a:prstClr val="black"/>
                </a:solidFill>
              </a:rPr>
              <a:t>инженер</a:t>
            </a: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31B6FD"/>
              </a:buClr>
            </a:pPr>
            <a:r>
              <a:rPr lang="en-US" sz="3200" dirty="0">
                <a:solidFill>
                  <a:prstClr val="black"/>
                </a:solidFill>
              </a:rPr>
              <a:t>A pilot – </a:t>
            </a:r>
            <a:r>
              <a:rPr lang="ru-RU" sz="3200" dirty="0" smtClean="0">
                <a:solidFill>
                  <a:prstClr val="black"/>
                </a:solidFill>
              </a:rPr>
              <a:t>лётчик</a:t>
            </a: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31B6FD"/>
              </a:buClr>
            </a:pPr>
            <a:r>
              <a:rPr lang="en-US" sz="3200" dirty="0">
                <a:solidFill>
                  <a:prstClr val="black"/>
                </a:solidFill>
              </a:rPr>
              <a:t>A cosmonaut - </a:t>
            </a:r>
            <a:r>
              <a:rPr lang="ru-RU" sz="3200" dirty="0" smtClean="0">
                <a:solidFill>
                  <a:prstClr val="black"/>
                </a:solidFill>
              </a:rPr>
              <a:t>                    космонавт</a:t>
            </a:r>
            <a:endParaRPr lang="en-US" sz="3200" dirty="0">
              <a:solidFill>
                <a:prstClr val="black"/>
              </a:solidFill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3907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Exercises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 smtClean="0"/>
              <a:t>I) Say in English – </a:t>
            </a:r>
            <a:r>
              <a:rPr lang="ru-RU" dirty="0" smtClean="0"/>
              <a:t>Скажи по-английски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Я учитель.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Он инженер.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Она лётчик.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Я ученица.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Она космонавт.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Он водитель.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Я доктор.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 smtClean="0"/>
              <a:t>Он рабочий.</a:t>
            </a:r>
          </a:p>
          <a:p>
            <a:pPr marL="596646" indent="-514350">
              <a:buFont typeface="+mj-lt"/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47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0466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589330"/>
            <a:ext cx="8460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II) </a:t>
            </a:r>
            <a:r>
              <a:rPr lang="en-US" sz="3600" dirty="0" smtClean="0"/>
              <a:t>Answer the question. </a:t>
            </a:r>
            <a:r>
              <a:rPr lang="ru-RU" sz="3600" dirty="0"/>
              <a:t>Ответь на вопрос</a:t>
            </a:r>
            <a:r>
              <a:rPr lang="ru-RU" sz="3600" dirty="0" smtClean="0"/>
              <a:t>.</a:t>
            </a:r>
          </a:p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What do you want to be?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75656" y="2564904"/>
            <a:ext cx="7498080" cy="3467472"/>
          </a:xfrm>
        </p:spPr>
        <p:txBody>
          <a:bodyPr/>
          <a:lstStyle/>
          <a:p>
            <a:r>
              <a:rPr lang="en-US" dirty="0" smtClean="0"/>
              <a:t>I want to be a …..</a:t>
            </a:r>
          </a:p>
          <a:p>
            <a:r>
              <a:rPr lang="en-US" dirty="0" smtClean="0"/>
              <a:t>I don’t want to be a 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60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III) Fill in the gaps. </a:t>
            </a:r>
            <a:r>
              <a:rPr lang="ru-RU" dirty="0" smtClean="0"/>
              <a:t>Вставь слова в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_____ a pupil.</a:t>
            </a:r>
          </a:p>
          <a:p>
            <a:r>
              <a:rPr lang="en-US" dirty="0" smtClean="0"/>
              <a:t>Ann _____ a teacher.</a:t>
            </a:r>
          </a:p>
          <a:p>
            <a:r>
              <a:rPr lang="en-US" dirty="0" smtClean="0"/>
              <a:t>Tom is _____ driver.</a:t>
            </a:r>
          </a:p>
          <a:p>
            <a:r>
              <a:rPr lang="en-US" dirty="0" smtClean="0"/>
              <a:t>What </a:t>
            </a:r>
            <a:r>
              <a:rPr lang="en-US" dirty="0"/>
              <a:t>_____ </a:t>
            </a:r>
            <a:r>
              <a:rPr lang="en-US" dirty="0" smtClean="0"/>
              <a:t>she?</a:t>
            </a:r>
          </a:p>
          <a:p>
            <a:r>
              <a:rPr lang="en-US" dirty="0" smtClean="0"/>
              <a:t>What do you want to </a:t>
            </a:r>
            <a:r>
              <a:rPr lang="en-US" dirty="0"/>
              <a:t>_____ </a:t>
            </a:r>
            <a:r>
              <a:rPr lang="en-US" dirty="0" smtClean="0"/>
              <a:t>?</a:t>
            </a:r>
          </a:p>
          <a:p>
            <a:r>
              <a:rPr lang="en-US" dirty="0" smtClean="0"/>
              <a:t>Tim is </a:t>
            </a:r>
            <a:r>
              <a:rPr lang="en-US" dirty="0"/>
              <a:t>_____ </a:t>
            </a:r>
            <a:r>
              <a:rPr lang="en-US" dirty="0" smtClean="0"/>
              <a:t>doctor.</a:t>
            </a:r>
          </a:p>
          <a:p>
            <a:r>
              <a:rPr lang="en-US" dirty="0" smtClean="0"/>
              <a:t>What </a:t>
            </a:r>
            <a:r>
              <a:rPr lang="en-US" dirty="0"/>
              <a:t>_____ </a:t>
            </a:r>
            <a:r>
              <a:rPr lang="en-US" dirty="0" smtClean="0"/>
              <a:t>he?</a:t>
            </a:r>
          </a:p>
          <a:p>
            <a:endParaRPr lang="ru-RU" dirty="0"/>
          </a:p>
        </p:txBody>
      </p:sp>
      <p:sp>
        <p:nvSpPr>
          <p:cNvPr id="4" name="Пятно 2 3"/>
          <p:cNvSpPr/>
          <p:nvPr/>
        </p:nvSpPr>
        <p:spPr>
          <a:xfrm>
            <a:off x="5775742" y="908720"/>
            <a:ext cx="3312368" cy="259228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a, is, am, be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7941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 the song.</a:t>
            </a:r>
            <a:r>
              <a:rPr lang="ru-RU" dirty="0" smtClean="0"/>
              <a:t> «</a:t>
            </a:r>
            <a:r>
              <a:rPr lang="en-US" dirty="0" smtClean="0"/>
              <a:t>I am a pupil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Спой песню.</a:t>
            </a:r>
            <a:r>
              <a:rPr lang="en-US" dirty="0" smtClean="0"/>
              <a:t> “</a:t>
            </a:r>
            <a:r>
              <a:rPr lang="ru-RU" dirty="0" smtClean="0"/>
              <a:t>Я ученик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6" name="05 - Урок 20.Задание № 42. (mp3cut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00192" y="1556792"/>
            <a:ext cx="609600" cy="609600"/>
          </a:xfrm>
          <a:prstGeom prst="rect">
            <a:avLst/>
          </a:prstGeom>
        </p:spPr>
      </p:pic>
      <p:pic>
        <p:nvPicPr>
          <p:cNvPr id="8" name="03 - Урок 19.Задание № 40. (mp3cut.ru).mp3">
            <a:hlinkClick r:id="" action="ppaction://media"/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87824" y="1556792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02692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31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8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8000" dirty="0" smtClean="0"/>
              <a:t>Thank you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9707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57972"/>
            <a:ext cx="8424936" cy="897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/>
              <a:t>1</a:t>
            </a:r>
            <a:r>
              <a:rPr lang="en-US" dirty="0" smtClean="0"/>
              <a:t>. </a:t>
            </a:r>
            <a:r>
              <a:rPr lang="ru-RU" dirty="0" smtClean="0"/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И.Н. Верещагина, Т.А.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Притыкина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Английский Язык. Учебник для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II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класса школ с углубленным изучением английского языка, лицеев, гимназий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 (1 год обучения)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– М: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Просвещение,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200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7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–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39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2. Изображения докторов</a:t>
            </a: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en-US" dirty="0" smtClean="0">
                <a:latin typeface="Times New Roman"/>
                <a:ea typeface="Calibri"/>
                <a:cs typeface="Times New Roman"/>
                <a:hlinkClick r:id="rId2"/>
              </a:rPr>
              <a:t>http</a:t>
            </a:r>
            <a:r>
              <a:rPr lang="en-US" dirty="0">
                <a:latin typeface="Times New Roman"/>
                <a:ea typeface="Calibri"/>
                <a:cs typeface="Times New Roman"/>
                <a:hlinkClick r:id="rId2"/>
              </a:rPr>
              <a:t>://</a:t>
            </a:r>
            <a:r>
              <a:rPr lang="en-US" dirty="0" smtClean="0">
                <a:latin typeface="Times New Roman"/>
                <a:ea typeface="Calibri"/>
                <a:cs typeface="Times New Roman"/>
                <a:hlinkClick r:id="rId2"/>
              </a:rPr>
              <a:t>t1.gstatic.com/images?q=tbn:ANd9GcR_SUL9a2CBvfEiofGEOMtBLw09kOgmn0ZFS5H6m9zomp1L1b-W2w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3. Изображения учеников</a:t>
            </a:r>
          </a:p>
          <a:p>
            <a:pPr lvl="0"/>
            <a:r>
              <a:rPr lang="en-US" dirty="0">
                <a:solidFill>
                  <a:prstClr val="black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prstClr val="black"/>
                </a:solidFill>
                <a:hlinkClick r:id="rId3"/>
              </a:rPr>
              <a:t>watermarked.cutcaster.com/cutcaster-photo-100777227-School-girl-with-green-book.jpg</a:t>
            </a:r>
            <a:endParaRPr lang="ru-RU" dirty="0" smtClean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4"/>
              </a:rPr>
              <a:t>http://</a:t>
            </a:r>
            <a:r>
              <a:rPr lang="en-US" dirty="0" smtClean="0">
                <a:solidFill>
                  <a:prstClr val="black"/>
                </a:solidFill>
                <a:hlinkClick r:id="rId4"/>
              </a:rPr>
              <a:t>www.stciarans.com/images/assets/cartoon-pupil.gif</a:t>
            </a:r>
            <a:endParaRPr lang="ru-RU" dirty="0" smtClean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5"/>
              </a:rPr>
              <a:t>http://us.cdn4.123rf.com/168nwm/clairev/clairev0807/clairev080700176/3350358-pupil-boy-with-school-bag--</a:t>
            </a:r>
            <a:r>
              <a:rPr lang="en-US" dirty="0" smtClean="0">
                <a:solidFill>
                  <a:prstClr val="black"/>
                </a:solidFill>
                <a:hlinkClick r:id="rId5"/>
              </a:rPr>
              <a:t>vector-illustration.jpg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4. Изображения учителей</a:t>
            </a:r>
          </a:p>
          <a:p>
            <a:pPr lvl="0"/>
            <a:r>
              <a:rPr lang="en-US" dirty="0">
                <a:solidFill>
                  <a:prstClr val="black"/>
                </a:solidFill>
                <a:hlinkClick r:id="rId6"/>
              </a:rPr>
              <a:t>http://</a:t>
            </a:r>
            <a:r>
              <a:rPr lang="en-US" dirty="0" smtClean="0">
                <a:solidFill>
                  <a:prstClr val="black"/>
                </a:solidFill>
                <a:hlinkClick r:id="rId6"/>
              </a:rPr>
              <a:t>bestclipartblog.com/clipart-pics/teacher-clip-art-12.gif</a:t>
            </a:r>
            <a:endParaRPr lang="ru-RU" dirty="0" smtClean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7"/>
              </a:rPr>
              <a:t>http://</a:t>
            </a:r>
            <a:r>
              <a:rPr lang="en-US" dirty="0" smtClean="0">
                <a:solidFill>
                  <a:prstClr val="black"/>
                </a:solidFill>
                <a:hlinkClick r:id="rId7"/>
              </a:rPr>
              <a:t>memberfiles.freewebs.com/46/62/65726246/photos/School/teacher-cartoon.bmp</a:t>
            </a:r>
            <a:endParaRPr lang="ru-RU" dirty="0" smtClean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8"/>
              </a:rPr>
              <a:t>http://thumbs.dreamstime.com/z/</a:t>
            </a:r>
            <a:r>
              <a:rPr lang="ja-JP" altLang="en-US" dirty="0">
                <a:solidFill>
                  <a:prstClr val="black"/>
                </a:solidFill>
                <a:hlinkClick r:id="rId8"/>
              </a:rPr>
              <a:t>教师</a:t>
            </a:r>
            <a:r>
              <a:rPr lang="en-US" altLang="ja-JP" dirty="0">
                <a:solidFill>
                  <a:prstClr val="black"/>
                </a:solidFill>
                <a:hlinkClick r:id="rId8"/>
              </a:rPr>
              <a:t>-14891638.</a:t>
            </a:r>
            <a:r>
              <a:rPr lang="en-US" dirty="0">
                <a:solidFill>
                  <a:prstClr val="black"/>
                </a:solidFill>
                <a:hlinkClick r:id="rId8"/>
              </a:rPr>
              <a:t>jpg</a:t>
            </a:r>
            <a:endParaRPr lang="ru-RU" dirty="0">
              <a:solidFill>
                <a:prstClr val="black"/>
              </a:solidFill>
            </a:endParaRPr>
          </a:p>
          <a:p>
            <a:pPr algn="just">
              <a:tabLst>
                <a:tab pos="270510" algn="l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5, Изображения водителей</a:t>
            </a:r>
          </a:p>
          <a:p>
            <a:pPr algn="just">
              <a:tabLst>
                <a:tab pos="270510" algn="l"/>
              </a:tabLst>
            </a:pPr>
            <a:r>
              <a:rPr lang="en-US" dirty="0" smtClean="0">
                <a:hlinkClick r:id="rId9"/>
              </a:rPr>
              <a:t>http</a:t>
            </a:r>
            <a:r>
              <a:rPr lang="en-US" dirty="0">
                <a:hlinkClick r:id="rId9"/>
              </a:rPr>
              <a:t>://4.bp.blogspot.com/-eLHaPkXZv70/T2msMm23wGI/AAAAAAAAAhA/aLVghKlCuC4/s320/young_driver_in_a_compact_car_cartoon_0071-1006-2115-2550_SMU.jpg</a:t>
            </a:r>
            <a:endParaRPr lang="en-US" dirty="0"/>
          </a:p>
          <a:p>
            <a:pPr algn="just">
              <a:tabLst>
                <a:tab pos="270510" algn="l"/>
              </a:tabLst>
            </a:pPr>
            <a:r>
              <a:rPr lang="en-US" dirty="0">
                <a:hlinkClick r:id="rId10"/>
              </a:rPr>
              <a:t>http://pakdenulis.files.wordpress.com/2012/01/stock-illustration-13555960-cartoon-hot-rod-driver1.jpg</a:t>
            </a:r>
            <a:endParaRPr lang="en-US" dirty="0"/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endParaRPr lang="en-US" sz="1000" dirty="0"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  <a:tabLst>
                <a:tab pos="270510" algn="l"/>
              </a:tabLst>
            </a:pPr>
            <a:endParaRPr lang="ru-RU" sz="900" dirty="0">
              <a:latin typeface="Calibri"/>
              <a:ea typeface="Calibri"/>
              <a:cs typeface="Times New Roman"/>
            </a:endParaRPr>
          </a:p>
          <a:p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endParaRPr lang="ru-RU" sz="1000" dirty="0"/>
          </a:p>
          <a:p>
            <a:pPr algn="ctr"/>
            <a:endParaRPr lang="ru-RU" sz="10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47764" y="188640"/>
            <a:ext cx="6156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Список использованных источников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07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60648"/>
            <a:ext cx="84525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6. Изображения рабочих</a:t>
            </a:r>
          </a:p>
          <a:p>
            <a:pPr lvl="0"/>
            <a:r>
              <a:rPr lang="en-US" dirty="0">
                <a:solidFill>
                  <a:prstClr val="black"/>
                </a:solidFill>
                <a:hlinkClick r:id="rId2"/>
              </a:rPr>
              <a:t>http://www.colourbox.com/preview/3438247-561918-beautiful-girl-worker-in-a-helmet-with-a-hammer.jpg</a:t>
            </a:r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3"/>
              </a:rPr>
              <a:t>http://thumbs.dreamstime.com/x/cartoon-construction-worker-logo-18160325.jpg</a:t>
            </a:r>
            <a:endParaRPr lang="ru-RU" dirty="0">
              <a:solidFill>
                <a:prstClr val="black"/>
              </a:solidFill>
            </a:endParaRPr>
          </a:p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7. Изображения инженеров</a:t>
            </a:r>
          </a:p>
          <a:p>
            <a:pPr lvl="0" algn="just">
              <a:tabLst>
                <a:tab pos="270510" algn="l"/>
              </a:tabLst>
            </a:pPr>
            <a:r>
              <a:rPr lang="en-US" dirty="0">
                <a:solidFill>
                  <a:prstClr val="black"/>
                </a:solidFill>
                <a:hlinkClick r:id="rId4"/>
              </a:rPr>
              <a:t>http://us.123rf.com/450wm/rudall30/rudall301303/rudall30130300027/18473580-cute-cartoon-illustration-of-an-architect.jpg</a:t>
            </a:r>
            <a:endParaRPr lang="ru-RU" dirty="0">
              <a:solidFill>
                <a:prstClr val="black"/>
              </a:solidFill>
            </a:endParaRPr>
          </a:p>
          <a:p>
            <a:pPr lvl="0" algn="just">
              <a:tabLst>
                <a:tab pos="270510" algn="l"/>
              </a:tabLst>
            </a:pPr>
            <a:r>
              <a:rPr lang="en-US" dirty="0">
                <a:solidFill>
                  <a:prstClr val="black"/>
                </a:solidFill>
                <a:hlinkClick r:id="rId5"/>
              </a:rPr>
              <a:t>http://www.downloadclipart.net/large/67-engineer-cartoon-plans-site-file-clipart.png</a:t>
            </a:r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6"/>
              </a:rPr>
              <a:t>http://thumbs.dreamstime.com/x/illustrazione-del-fumetto-del-carattere-del-progettista-dell-ingegnere-del-ragazzo-30866852.jpg</a:t>
            </a:r>
            <a:endParaRPr lang="ru-RU" dirty="0">
              <a:solidFill>
                <a:prstClr val="black"/>
              </a:solidFill>
            </a:endParaRPr>
          </a:p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8. Изображения лётчиков</a:t>
            </a:r>
          </a:p>
          <a:p>
            <a:pPr lvl="0" algn="just">
              <a:tabLst>
                <a:tab pos="270510" algn="l"/>
              </a:tabLst>
            </a:pPr>
            <a:r>
              <a:rPr lang="en-US" dirty="0">
                <a:solidFill>
                  <a:prstClr val="black"/>
                </a:solidFill>
                <a:hlinkClick r:id="rId7"/>
              </a:rPr>
              <a:t>http://jothailand744.files.wordpress.com/2011/08/cartoon_pilot-261165827_std1.jpg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8"/>
              </a:rPr>
              <a:t>http://sr.photos1.fotosearch.com/bthumb/UNN/UNN274/u10100651.jpg</a:t>
            </a:r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9"/>
              </a:rPr>
              <a:t>http://comps.canstockphoto.com/can-stock-photo_csp11650617.jpg</a:t>
            </a:r>
            <a:endParaRPr lang="ru-RU" dirty="0">
              <a:solidFill>
                <a:prstClr val="black"/>
              </a:solidFill>
            </a:endParaRPr>
          </a:p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9. Изображения космонавтов</a:t>
            </a:r>
          </a:p>
          <a:p>
            <a:pPr lvl="0" algn="just">
              <a:tabLst>
                <a:tab pos="270510" algn="l"/>
              </a:tabLst>
            </a:pPr>
            <a:r>
              <a:rPr lang="en-US" dirty="0">
                <a:solidFill>
                  <a:prstClr val="black"/>
                </a:solidFill>
                <a:hlinkClick r:id="rId10"/>
              </a:rPr>
              <a:t>http://vector.pixmac.com/4/cartoon-astronaut-cosmonaut-pixmac-vector-84071914.jpg</a:t>
            </a:r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  <a:hlinkClick r:id="rId11"/>
              </a:rPr>
              <a:t>http://us.123rf.com/450wm/sararoom/sararoom1304/sararoom130400019/18942566-illustration-of-cartoon-astronaut-kids.jpg</a:t>
            </a:r>
            <a:endParaRPr lang="ru-RU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10. Песня «Я ученик» Звуковое пособие к учебнику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И.Н. Верещагина, Т.А.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Притыкина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Английский Язык. Учебник для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II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tabLst>
                <a:tab pos="270510" algn="l"/>
              </a:tabLs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класса школ с углубленным изучением английского языка, лицеев, гимназий. – М: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Просвещение, 200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7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номер 40, 42</a:t>
            </a:r>
            <a:endParaRPr lang="en-US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929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480</TotalTime>
  <Words>628</Words>
  <Application>Microsoft Office PowerPoint</Application>
  <PresentationFormat>Экран (4:3)</PresentationFormat>
  <Paragraphs>141</Paragraphs>
  <Slides>26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Солнцестояние</vt:lpstr>
      <vt:lpstr>Презентация к уроку английского языка  «What do you want to be»  «Кем ты хочешь быть»</vt:lpstr>
      <vt:lpstr> What do you want to be? Кем ты хочешь быть?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Let’s repeat. Давайте повторим</vt:lpstr>
      <vt:lpstr>Exercises</vt:lpstr>
      <vt:lpstr>Презентация PowerPoint</vt:lpstr>
      <vt:lpstr>III) Fill in the gaps. Вставь слова в предложения</vt:lpstr>
      <vt:lpstr>Sing the song. «I am a pupil» Спой песню. “Я ученик”</vt:lpstr>
      <vt:lpstr>The End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The world of Professions Мир профессии</dc:title>
  <dc:creator>Камъютир</dc:creator>
  <cp:lastModifiedBy>Камъютир</cp:lastModifiedBy>
  <cp:revision>41</cp:revision>
  <dcterms:created xsi:type="dcterms:W3CDTF">2013-10-25T07:16:39Z</dcterms:created>
  <dcterms:modified xsi:type="dcterms:W3CDTF">2013-10-25T18:51:18Z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2191830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