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78" r:id="rId3"/>
    <p:sldId id="257" r:id="rId4"/>
    <p:sldId id="271" r:id="rId5"/>
    <p:sldId id="273" r:id="rId6"/>
    <p:sldId id="259" r:id="rId7"/>
    <p:sldId id="277" r:id="rId8"/>
    <p:sldId id="260" r:id="rId9"/>
    <p:sldId id="272" r:id="rId10"/>
    <p:sldId id="268" r:id="rId11"/>
    <p:sldId id="270" r:id="rId12"/>
    <p:sldId id="269" r:id="rId13"/>
    <p:sldId id="262" r:id="rId14"/>
    <p:sldId id="264" r:id="rId15"/>
    <p:sldId id="274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3198-7A4D-46EA-94F6-7DAB3C7422E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F76C-4927-4042-8F05-20A8AE3EE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3198-7A4D-46EA-94F6-7DAB3C7422E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F76C-4927-4042-8F05-20A8AE3EE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3198-7A4D-46EA-94F6-7DAB3C7422E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F76C-4927-4042-8F05-20A8AE3EE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3198-7A4D-46EA-94F6-7DAB3C7422E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F76C-4927-4042-8F05-20A8AE3EE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3198-7A4D-46EA-94F6-7DAB3C7422E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F76C-4927-4042-8F05-20A8AE3EE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3198-7A4D-46EA-94F6-7DAB3C7422E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F76C-4927-4042-8F05-20A8AE3EE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3198-7A4D-46EA-94F6-7DAB3C7422E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F76C-4927-4042-8F05-20A8AE3EE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3198-7A4D-46EA-94F6-7DAB3C7422E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F76C-4927-4042-8F05-20A8AE3EE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3198-7A4D-46EA-94F6-7DAB3C7422E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F76C-4927-4042-8F05-20A8AE3EE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3198-7A4D-46EA-94F6-7DAB3C7422E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F76C-4927-4042-8F05-20A8AE3EE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3198-7A4D-46EA-94F6-7DAB3C7422E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F76C-4927-4042-8F05-20A8AE3EE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33198-7A4D-46EA-94F6-7DAB3C7422E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4F76C-4927-4042-8F05-20A8AE3EE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06896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Лекция №25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Тема: возбудители вирусных инфекций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ГОСУДАРСТВЕННОЕ БЮДЖЕТНОЕ ОБРАЗОВАТЕЛЬНОЕ УЧРЕЖДЕНИЕ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ВЫСШЕГО  ПРОФЕССИОНАЛЬНОГО  ОБРАЗОВАНИЯ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«КРАСНОЯРСКИЙ  ГОСУДАРСТВЕННЫЙ  МЕДИЦИНСКИЙ  УНИВЕРСИТЕТ ИМЕНИ ПРОФЕССОРА В.Ф. ВОЙНО-ЯСЕНЕЦКОГО»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МИНИСТЕРСТВА ЗДРАВООХРАНЕНИЯ И СОЦИАЛЬНОГО РАЗВИТИЯ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РОССИЙСКОЙ ФЕДЕРАЦИИ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ФАРМАЦЕВТИЧЕСКИЙ КОЛЛЕДЖ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367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Систематика возбудителей. </a:t>
            </a:r>
            <a:endParaRPr lang="ru-RU" dirty="0" smtClean="0"/>
          </a:p>
          <a:p>
            <a:r>
              <a:rPr lang="ru-RU" dirty="0" smtClean="0"/>
              <a:t>Морфологические </a:t>
            </a:r>
            <a:r>
              <a:rPr lang="ru-RU" dirty="0"/>
              <a:t>особенности и строение вирусов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Пути передачи, патогенез, клиника и профилактика вирусных инфекций. </a:t>
            </a:r>
            <a:endParaRPr lang="ru-RU" dirty="0" smtClean="0"/>
          </a:p>
          <a:p>
            <a:r>
              <a:rPr lang="ru-RU" dirty="0" smtClean="0"/>
              <a:t>Методы </a:t>
            </a:r>
            <a:r>
              <a:rPr lang="ru-RU" dirty="0"/>
              <a:t>диагностики.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-243408"/>
            <a:ext cx="8291264" cy="1440160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Морфология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80728"/>
            <a:ext cx="8229600" cy="475252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5"/>
                </a:solidFill>
              </a:rPr>
              <a:t>Вирусы</a:t>
            </a:r>
            <a:r>
              <a:rPr lang="ru-RU" dirty="0"/>
              <a:t> – </a:t>
            </a:r>
            <a:r>
              <a:rPr lang="ru-RU" dirty="0" smtClean="0"/>
              <a:t>состоят из нуклеиновой кислоты, неклеточные </a:t>
            </a:r>
            <a:r>
              <a:rPr lang="ru-RU" dirty="0"/>
              <a:t>формы жизни, имеющие геном, окруженный белковой оболочкой, являющиеся облигатными паразитами. В настоящее время известны вирусы бактерий, грибов, растений, животных.  </a:t>
            </a:r>
          </a:p>
          <a:p>
            <a:endParaRPr lang="ru-RU" dirty="0"/>
          </a:p>
        </p:txBody>
      </p:sp>
      <p:pic>
        <p:nvPicPr>
          <p:cNvPr id="4098" name="Picture 2" descr="C:\Users\serega\Desktop\Documents\583b19e69304eb6c9b10c8919ec870a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934228"/>
            <a:ext cx="5494514" cy="287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serega\Desktop\Documents\Viru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934228"/>
            <a:ext cx="3707904" cy="292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0786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69649"/>
            <a:ext cx="9036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400" b="1" dirty="0"/>
              <a:t>Внеклеточная форма </a:t>
            </a:r>
            <a:r>
              <a:rPr lang="ru-RU" sz="2400" dirty="0"/>
              <a:t>- вирион - включает в себя все составные элементы (</a:t>
            </a:r>
            <a:r>
              <a:rPr lang="ru-RU" sz="2400" dirty="0" err="1"/>
              <a:t>капсид</a:t>
            </a:r>
            <a:r>
              <a:rPr lang="ru-RU" sz="2400" dirty="0"/>
              <a:t>, нуклеиновую кислоту, структурные белки, ферменты и др.).</a:t>
            </a:r>
          </a:p>
          <a:p>
            <a:r>
              <a:rPr lang="ru-RU" sz="2400" dirty="0"/>
              <a:t> </a:t>
            </a:r>
            <a:r>
              <a:rPr lang="ru-RU" sz="2400" b="1" dirty="0"/>
              <a:t>Внутриклеточная форма </a:t>
            </a:r>
            <a:r>
              <a:rPr lang="ru-RU" sz="2400" dirty="0"/>
              <a:t>– вирус - может быть представлена лишь одной молекулой нуклеиновой кислоты.</a:t>
            </a:r>
          </a:p>
        </p:txBody>
      </p:sp>
      <p:pic>
        <p:nvPicPr>
          <p:cNvPr id="6146" name="Picture 2" descr="C:\Users\serega\Desktop\Documents\82697_html_m1c511467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348880"/>
            <a:ext cx="9036496" cy="4320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3437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111" y="260648"/>
            <a:ext cx="871296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По морфологии выделяют вирусы палочковидные, </a:t>
            </a:r>
            <a:r>
              <a:rPr lang="ru-RU" sz="2800" dirty="0" err="1"/>
              <a:t>пулевидные</a:t>
            </a:r>
            <a:r>
              <a:rPr lang="ru-RU" sz="2800" dirty="0"/>
              <a:t>, сферические, овальные, комбинированные.</a:t>
            </a:r>
          </a:p>
          <a:p>
            <a:r>
              <a:rPr lang="ru-RU" sz="2800" dirty="0"/>
              <a:t> По размерам вирусы бывают от крупных (до 400 </a:t>
            </a:r>
            <a:r>
              <a:rPr lang="ru-RU" sz="2800" dirty="0" err="1"/>
              <a:t>нм</a:t>
            </a:r>
            <a:r>
              <a:rPr lang="ru-RU" sz="2800" dirty="0"/>
              <a:t>) до мелких (20-30 </a:t>
            </a:r>
            <a:r>
              <a:rPr lang="ru-RU" sz="2800" dirty="0" err="1"/>
              <a:t>нм</a:t>
            </a:r>
            <a:r>
              <a:rPr lang="ru-RU" sz="2800" dirty="0"/>
              <a:t>).</a:t>
            </a:r>
          </a:p>
          <a:p>
            <a:endParaRPr lang="ru-RU" sz="2400" dirty="0"/>
          </a:p>
        </p:txBody>
      </p:sp>
      <p:pic>
        <p:nvPicPr>
          <p:cNvPr id="5122" name="Picture 2" descr="C:\Users\serega\Desktop\Documents\gepatit-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67314" y="4416658"/>
            <a:ext cx="4696916" cy="240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serega\Desktop\Documents\6995c18183e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7" y="2301638"/>
            <a:ext cx="4868673" cy="2140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serega\Desktop\Documents\0005-002-Virusnye-infektsi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110" y="3238251"/>
            <a:ext cx="4123849" cy="362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623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8614792" cy="1008112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Классификация вирусов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712968" cy="483981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sz="2200" dirty="0"/>
              <a:t> Вирусы отнесены к царству </a:t>
            </a:r>
            <a:r>
              <a:rPr lang="en-US" sz="2200" dirty="0" err="1"/>
              <a:t>Vira</a:t>
            </a:r>
            <a:r>
              <a:rPr lang="ru-RU" sz="2200" dirty="0"/>
              <a:t>. В основу классификации положен тип нуклеиновой кислоты. Выделяют </a:t>
            </a:r>
            <a:r>
              <a:rPr lang="ru-RU" sz="2200" dirty="0" err="1"/>
              <a:t>рибовирусы</a:t>
            </a:r>
            <a:r>
              <a:rPr lang="ru-RU" sz="2200" dirty="0"/>
              <a:t> (РНК-содержащие вирусы) и </a:t>
            </a:r>
            <a:r>
              <a:rPr lang="ru-RU" sz="2200" dirty="0" err="1"/>
              <a:t>дезоксирибовирусы</a:t>
            </a:r>
            <a:r>
              <a:rPr lang="ru-RU" sz="2200" dirty="0"/>
              <a:t> (ДНК-содержащие вирусы). Для вирусов разработаны следующие таксономические </a:t>
            </a:r>
            <a:r>
              <a:rPr lang="ru-RU" sz="2200" dirty="0" smtClean="0"/>
              <a:t>категории: </a:t>
            </a:r>
            <a:r>
              <a:rPr lang="ru-RU" sz="2200" dirty="0"/>
              <a:t>Вид - Род -  Подсемейство - Семейство - </a:t>
            </a:r>
            <a:r>
              <a:rPr lang="ru-RU" sz="2200" dirty="0" err="1"/>
              <a:t>Подцарство</a:t>
            </a:r>
            <a:r>
              <a:rPr lang="ru-RU" sz="2200" dirty="0"/>
              <a:t> - Царство.</a:t>
            </a:r>
          </a:p>
          <a:p>
            <a:r>
              <a:rPr lang="ru-RU" sz="2200" dirty="0"/>
              <a:t> При систематизировании вирусов выделяют следующие основные критерии: сходство нуклеиновых кислот, размеры, наличие или отсутствие </a:t>
            </a:r>
            <a:r>
              <a:rPr lang="ru-RU" sz="2200" dirty="0" err="1"/>
              <a:t>суперкапсида</a:t>
            </a:r>
            <a:r>
              <a:rPr lang="ru-RU" sz="2200" dirty="0"/>
              <a:t>, тип симметрии </a:t>
            </a:r>
            <a:r>
              <a:rPr lang="ru-RU" sz="2200" dirty="0" err="1"/>
              <a:t>нуклеокапсида</a:t>
            </a:r>
            <a:r>
              <a:rPr lang="ru-RU" sz="2200" dirty="0"/>
              <a:t>, характеристика нуклеиновой кислоты и так далее.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xmlns="" val="80328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003" y="116632"/>
            <a:ext cx="885698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Зрелые частицы вируса называют вирионами. Вирион состоит из нуклеиновой кислоты, заключенной в белковую оболочку — </a:t>
            </a:r>
            <a:r>
              <a:rPr lang="ru-RU" sz="2000" dirty="0" err="1"/>
              <a:t>капсид</a:t>
            </a:r>
            <a:r>
              <a:rPr lang="ru-RU" sz="2000" dirty="0"/>
              <a:t>. Тип и свойства нуклеиновой кислоты имеют важное значение в классификации вирусов. Характерными признаками вирусов является содержание в вирионе только одной из нуклеиновых кислот: либо ДНК, либо РНК- Все остальные живые организмы содержат одновременно и ДНК, и РНК. В зависимости от типа нуклеиновой кислоты вирусы можно разделить на две большие группы: ДНК-содержащие и РНК-содержащие. Нуклеиновая кислота вирусов может состоять из одной нити (однонитчатая) или двух нитей (</a:t>
            </a:r>
            <a:r>
              <a:rPr lang="ru-RU" sz="2000" dirty="0" err="1"/>
              <a:t>двунитчатая</a:t>
            </a:r>
            <a:r>
              <a:rPr lang="ru-RU" sz="2000" dirty="0"/>
              <a:t>). Почти все РНК-содержащие вирусы имеют в своем геноме однонитчатую РНК. ДНК-содержащие вирусы чаще имеют </a:t>
            </a:r>
            <a:r>
              <a:rPr lang="ru-RU" sz="2000" dirty="0" err="1"/>
              <a:t>двунитчатую</a:t>
            </a:r>
            <a:r>
              <a:rPr lang="ru-RU" sz="2000" dirty="0"/>
              <a:t> ДНК и редко — однонитчатую</a:t>
            </a:r>
          </a:p>
        </p:txBody>
      </p:sp>
      <p:pic>
        <p:nvPicPr>
          <p:cNvPr id="1026" name="Picture 2" descr="C:\Users\serega\Desktop\Documents\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717032"/>
            <a:ext cx="5687131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09135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07288" cy="144016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Сравнительная характеристика ДНК и  РНК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3447" y="1772816"/>
            <a:ext cx="9013090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chemeClr val="accent5"/>
                </a:solidFill>
              </a:rPr>
              <a:t>ДНК</a:t>
            </a:r>
            <a:r>
              <a:rPr lang="ru-RU" dirty="0" smtClean="0">
                <a:solidFill>
                  <a:schemeClr val="accent1"/>
                </a:solidFill>
              </a:rPr>
              <a:t>  </a:t>
            </a:r>
            <a:r>
              <a:rPr lang="ru-RU" dirty="0" smtClean="0"/>
              <a:t>                                                 </a:t>
            </a:r>
            <a:r>
              <a:rPr lang="en-US" dirty="0" smtClean="0"/>
              <a:t> 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chemeClr val="accent5"/>
                </a:solidFill>
              </a:rPr>
              <a:t>РНК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sz="2400" dirty="0" smtClean="0"/>
              <a:t>1.Биологический полимер             1.Биологический полимер</a:t>
            </a:r>
          </a:p>
          <a:p>
            <a:pPr marL="0" indent="0">
              <a:buNone/>
            </a:pPr>
            <a:r>
              <a:rPr lang="ru-RU" sz="2400" dirty="0" smtClean="0"/>
              <a:t>2.Мономер-нуклеотид                    </a:t>
            </a:r>
            <a:r>
              <a:rPr lang="ru-RU" sz="2400" dirty="0" err="1" smtClean="0"/>
              <a:t>2.Мономер-нуклеотид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3. 4типа </a:t>
            </a:r>
            <a:r>
              <a:rPr lang="ru-RU" sz="2400" dirty="0"/>
              <a:t>а</a:t>
            </a:r>
            <a:r>
              <a:rPr lang="ru-RU" sz="2400" dirty="0" smtClean="0"/>
              <a:t>зотистых оснований:      3. 4типа азотистых оснований: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err="1" smtClean="0"/>
              <a:t>аденин,тимин,гуанин</a:t>
            </a:r>
            <a:r>
              <a:rPr lang="ru-RU" dirty="0" err="1" smtClean="0"/>
              <a:t>,</a:t>
            </a:r>
            <a:r>
              <a:rPr lang="ru-RU" sz="2400" dirty="0" err="1" smtClean="0"/>
              <a:t>цитозин</a:t>
            </a:r>
            <a:r>
              <a:rPr lang="ru-RU" dirty="0"/>
              <a:t> </a:t>
            </a:r>
            <a:r>
              <a:rPr lang="ru-RU" dirty="0" smtClean="0"/>
              <a:t>        </a:t>
            </a:r>
            <a:r>
              <a:rPr lang="ru-RU" sz="2400" dirty="0" err="1" smtClean="0"/>
              <a:t>аденин,гуанин,цитозин,урацил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4.Местонахождение-ядро               </a:t>
            </a:r>
            <a:r>
              <a:rPr lang="ru-RU" sz="2400" dirty="0" err="1" smtClean="0"/>
              <a:t>4.Местонахождение-ядро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5.Функции-хранение                       5.Функции-перенос,передача</a:t>
            </a:r>
          </a:p>
          <a:p>
            <a:pPr marL="0" indent="0">
              <a:buNone/>
            </a:pPr>
            <a:r>
              <a:rPr lang="ru-RU" sz="2400" dirty="0" smtClean="0"/>
              <a:t>наследственной информации.          </a:t>
            </a:r>
            <a:r>
              <a:rPr lang="ru-RU" dirty="0"/>
              <a:t> </a:t>
            </a:r>
            <a:r>
              <a:rPr lang="ru-RU" dirty="0" smtClean="0"/>
              <a:t>н</a:t>
            </a:r>
            <a:r>
              <a:rPr lang="ru-RU" sz="2400" dirty="0" smtClean="0"/>
              <a:t>аследственной информации</a:t>
            </a:r>
          </a:p>
          <a:p>
            <a:pPr marL="0" indent="0">
              <a:buNone/>
            </a:pPr>
            <a:r>
              <a:rPr lang="ru-RU" sz="2400" dirty="0" smtClean="0"/>
              <a:t>6.Сахар-дезоксирибоза.                   </a:t>
            </a:r>
            <a:r>
              <a:rPr lang="ru-RU" dirty="0" smtClean="0"/>
              <a:t>6.Сахар-рибоза.</a:t>
            </a:r>
            <a:r>
              <a:rPr lang="ru-RU" sz="2400" dirty="0" smtClean="0"/>
              <a:t>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243375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erega\Desktop\Documents\евгешка\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764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8507288" cy="1200459"/>
          </a:xfrm>
        </p:spPr>
        <p:txBody>
          <a:bodyPr>
            <a:normAutofit fontScale="90000"/>
          </a:bodyPr>
          <a:lstStyle/>
          <a:p>
            <a:r>
              <a:rPr lang="ru-RU" sz="4900" dirty="0" smtClean="0"/>
              <a:t>Методы культивирования вирусов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4176464" cy="511256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200" b="1" dirty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Вирусы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- строгие внутриклеточные паразиты, поэтому их можно выращивать только в живых клетках. Для культивирования вирусов используют лабораторных животных, развивающиеся куриные эмбрионы и культуры клеток.</a:t>
            </a:r>
          </a:p>
          <a:p>
            <a:pPr marL="0" indent="0">
              <a:buNone/>
            </a:pPr>
            <a:endParaRPr lang="ru-RU" sz="2200" dirty="0"/>
          </a:p>
          <a:p>
            <a:pPr marL="0" indent="0">
              <a:buNone/>
            </a:pPr>
            <a:r>
              <a:rPr lang="ru-RU" sz="22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Лабораторные животные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: белые мыши (для вирусов гриппа,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Коксаки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), кролики (вирус бешенства). Индикацию, то есть обнаружение вируса, проводят на основании развития типичных признаков заболевания и изменений органов животного.</a:t>
            </a:r>
          </a:p>
          <a:p>
            <a:pPr marL="0" indent="0">
              <a:buNone/>
            </a:pPr>
            <a:endParaRPr lang="ru-RU" sz="2900" dirty="0"/>
          </a:p>
        </p:txBody>
      </p:sp>
      <p:pic>
        <p:nvPicPr>
          <p:cNvPr id="1026" name="Picture 2" descr="C:\Users\serega\Desktop\Documents\евгешка\rab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00460"/>
            <a:ext cx="4081626" cy="304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erega\Desktop\Documents\евгешка\a5b71196bfc2e3372160f86edb9489900b6def02.previe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01909" y="4248763"/>
            <a:ext cx="4067944" cy="253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9878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3" y="116632"/>
            <a:ext cx="85689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Куриные эмбрионы </a:t>
            </a:r>
            <a:r>
              <a:rPr lang="ru-RU" sz="2000" dirty="0"/>
              <a:t>5-19-дневной инкубации пригодны для культивирования большинства вирусов: Преимущества метода: стерильность и отсутствие скрытых вирусных инфекций, возможность получения вирусов в больших количествах, простота техники работы. В зависимости от цели и от вида вируса материал вносят на хорион-аллантоисную оболочку, в аллантоисную полость, желточный мешок, амниотическую полость. Индикацию вирусов проводят по характеру колоний вируса на хорион-аллантоисной оболочке. В аллантоисной жидкости вирусы обнаруживают по реакции гемагглютинации. Эта реакция основана на способности вируса гриппа и некоторых других вирусов </a:t>
            </a:r>
            <a:r>
              <a:rPr lang="ru-RU" sz="2000" dirty="0" err="1"/>
              <a:t>агглютинировать</a:t>
            </a:r>
            <a:r>
              <a:rPr lang="ru-RU" sz="2000" dirty="0"/>
              <a:t> (склеивать) куриные эритроциты.</a:t>
            </a:r>
          </a:p>
          <a:p>
            <a:endParaRPr lang="ru-RU" sz="2000" dirty="0"/>
          </a:p>
        </p:txBody>
      </p:sp>
      <p:pic>
        <p:nvPicPr>
          <p:cNvPr id="2050" name="Picture 2" descr="C:\Users\serega\Desktop\Documents\евгешка\5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73016"/>
            <a:ext cx="4391979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erega\Desktop\Documents\евгешка\image01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1893" y="3429000"/>
            <a:ext cx="4702696" cy="352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9217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4139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2">
                    <a:lumMod val="50000"/>
                  </a:schemeClr>
                </a:solidFill>
              </a:rPr>
              <a:t>Культура клеток </a:t>
            </a:r>
            <a:r>
              <a:rPr lang="ru-RU" sz="2400" dirty="0"/>
              <a:t>- это клетки из органа животного или человека, которые живут и размножаются вне организма в питательном растворе (в среде 199 или в среде </a:t>
            </a:r>
            <a:r>
              <a:rPr lang="ru-RU" sz="2400" dirty="0" err="1"/>
              <a:t>Хенкса</a:t>
            </a:r>
            <a:r>
              <a:rPr lang="ru-RU" sz="2400" dirty="0"/>
              <a:t>). Культивирование в культуре клеток - один из наиболее распространенных методов в вирусологии. Чаще всего применяются однослойные культуры клеток, прикрепленные к стенкам пробирок или плоских флаконов. </a:t>
            </a:r>
          </a:p>
        </p:txBody>
      </p:sp>
      <p:pic>
        <p:nvPicPr>
          <p:cNvPr id="2050" name="Picture 2" descr="C:\Users\serega\Desktop\Documents\expeert_500_3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9907" y="116632"/>
            <a:ext cx="4387988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erega\Desktop\Documents\iCA2UCF1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4890" y="2948109"/>
            <a:ext cx="3217308" cy="2425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serega\Desktop\Documents\iCA40WR5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35770" y="3861048"/>
            <a:ext cx="2836429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8524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579296" cy="1412776"/>
          </a:xfrm>
        </p:spPr>
        <p:txBody>
          <a:bodyPr>
            <a:normAutofit/>
          </a:bodyPr>
          <a:lstStyle/>
          <a:p>
            <a:r>
              <a:rPr lang="ru-RU" dirty="0" smtClean="0"/>
              <a:t>Взаимодействие вируса с клеткой хозяина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95" y="1556792"/>
            <a:ext cx="8928992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/>
              <a:t>Взаимодействие идет в единой биологической системе на генетическом уровне.</a:t>
            </a:r>
          </a:p>
          <a:p>
            <a:endParaRPr lang="ru-RU" sz="1800" dirty="0"/>
          </a:p>
          <a:p>
            <a:pPr marL="0" indent="0">
              <a:buNone/>
            </a:pPr>
            <a:r>
              <a:rPr lang="ru-RU" sz="1800" dirty="0"/>
              <a:t>Существует четыре типа взаимодействия:</a:t>
            </a:r>
          </a:p>
          <a:p>
            <a:endParaRPr lang="ru-RU" sz="1800" dirty="0"/>
          </a:p>
          <a:p>
            <a:r>
              <a:rPr lang="ru-RU" sz="1800" dirty="0"/>
              <a:t>1) продуктивная вирусная инфекция (взаимодействие, в результате которого происходит репродукция вируса, а клетки погибают);</a:t>
            </a:r>
          </a:p>
          <a:p>
            <a:endParaRPr lang="ru-RU" sz="1800" dirty="0"/>
          </a:p>
          <a:p>
            <a:r>
              <a:rPr lang="ru-RU" sz="1800" dirty="0"/>
              <a:t>2) абортивная вирусная инфекция (взаимодействие, при котором репродукции вируса не происходит, а клетка восстанавливает нарушенную функцию);</a:t>
            </a:r>
          </a:p>
          <a:p>
            <a:endParaRPr lang="ru-RU" sz="1800" dirty="0"/>
          </a:p>
          <a:p>
            <a:r>
              <a:rPr lang="ru-RU" sz="1800" dirty="0"/>
              <a:t>3) латентная вирусная инфекция (идет репродукция вируса, а клетка сохраняет свою функциональную активность);</a:t>
            </a:r>
          </a:p>
          <a:p>
            <a:endParaRPr lang="ru-RU" sz="1800" dirty="0"/>
          </a:p>
          <a:p>
            <a:r>
              <a:rPr lang="ru-RU" sz="1800" dirty="0"/>
              <a:t>4) вирус-индуцированная трансформация (взаимодействие, при котором клетка, инфицированная вирусом, приобретает новые, ранее не присущие ей свойства).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137891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309" y="332656"/>
            <a:ext cx="89289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Продуктивное взаимодействие «вирус-клетка» чаще носит литический  характер, то есть заканчивается гибелью инфицированной клетки, что происходит после полной сборки дочерней популяции и выхода вирусов из клетки.</a:t>
            </a:r>
            <a:endParaRPr lang="ru-RU" sz="2000" dirty="0"/>
          </a:p>
        </p:txBody>
      </p:sp>
      <p:pic>
        <p:nvPicPr>
          <p:cNvPr id="5122" name="Picture 2" descr="C:\Users\serega\Desktop\Documents\Biology_ris_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9144000" cy="508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9502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60648"/>
            <a:ext cx="8116303" cy="1224136"/>
          </a:xfrm>
        </p:spPr>
        <p:txBody>
          <a:bodyPr>
            <a:normAutofit fontScale="90000"/>
          </a:bodyPr>
          <a:lstStyle/>
          <a:p>
            <a:r>
              <a:rPr lang="ru-RU" sz="4400" dirty="0" smtClean="0"/>
              <a:t>Устойчивость вирусов к окружающей среде</a:t>
            </a:r>
            <a:endParaRPr lang="ru-RU" sz="44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916832"/>
            <a:ext cx="8501081" cy="4608512"/>
          </a:xfrm>
        </p:spPr>
        <p:txBody>
          <a:bodyPr>
            <a:normAutofit fontScale="62500" lnSpcReduction="20000"/>
          </a:bodyPr>
          <a:lstStyle/>
          <a:p>
            <a:r>
              <a:rPr lang="ru-RU" sz="3100" dirty="0"/>
              <a:t>Разные группы вирусов обладают неодинаковой устойчивостью во внешней среде. Наименее устойчивыми являются вирусы, имеющие липопротеидные оболочки, наиболее устойчивыми — изометрические вирусы. </a:t>
            </a:r>
          </a:p>
          <a:p>
            <a:r>
              <a:rPr lang="ru-RU" sz="3100" dirty="0"/>
              <a:t>Чувствительность вирусов к </a:t>
            </a:r>
            <a:r>
              <a:rPr lang="ru-RU" sz="3100" dirty="0" err="1"/>
              <a:t>инактивации</a:t>
            </a:r>
            <a:r>
              <a:rPr lang="ru-RU" sz="3100" dirty="0"/>
              <a:t> формальдегидом и другими химическими </a:t>
            </a:r>
            <a:r>
              <a:rPr lang="ru-RU" sz="3100" dirty="0" err="1"/>
              <a:t>веществами,зависит</a:t>
            </a:r>
            <a:r>
              <a:rPr lang="ru-RU" sz="3100" dirty="0"/>
              <a:t> от многих условий, среди которых следует назвать плотность упаковки нуклеиновой кислоты в белковый футляр, размеры генома, наличие или отсутствие внешних оболочек и т. п. Вирусы, имеющие липопротеидные оболочки, чувствительны к эфиру, хлороформу и детергентам, в то время как просто устроенные изометрические и палочковидные вирусы устойчивы к их действию.</a:t>
            </a:r>
          </a:p>
          <a:p>
            <a:r>
              <a:rPr lang="ru-RU" sz="3100" dirty="0" smtClean="0"/>
              <a:t>Важной </a:t>
            </a:r>
            <a:r>
              <a:rPr lang="ru-RU" sz="3100" dirty="0"/>
              <a:t>особенностью вирусов является чувствительность к рН. Есть вирусы, устойчивые к кислым значениям рН (2,2—3,0), например вирусы, вызывающие кишечные инфекции и проникающие в организм алиментарным путем. Однако большинство вирусов инактивируется при кислых и щелочных значениях рН.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797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7131" y="8585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Микроскопическое исследование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95457" y="1258918"/>
            <a:ext cx="4464496" cy="5040600"/>
          </a:xfrm>
        </p:spPr>
        <p:txBody>
          <a:bodyPr>
            <a:normAutofit/>
          </a:bodyPr>
          <a:lstStyle/>
          <a:p>
            <a:r>
              <a:rPr lang="ru-RU" sz="2600" dirty="0"/>
              <a:t>Изучение формы вирусов и их строения возможно только в электронном микроскопе при увеличении в 50 000—300 000 раз. Крупные вирусы размером более 150 </a:t>
            </a:r>
            <a:r>
              <a:rPr lang="ru-RU" sz="2600" dirty="0" err="1"/>
              <a:t>нм</a:t>
            </a:r>
            <a:r>
              <a:rPr lang="ru-RU" sz="2600" dirty="0"/>
              <a:t> можно увидеть в обычном световом микроскопе при специальных методах окраски и увеличении в 900— 1000 раз.</a:t>
            </a:r>
          </a:p>
          <a:p>
            <a:endParaRPr lang="ru-RU" dirty="0"/>
          </a:p>
        </p:txBody>
      </p:sp>
      <p:pic>
        <p:nvPicPr>
          <p:cNvPr id="3074" name="Picture 2" descr="C:\Users\serega\Desktop\Documents\03911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10328" y="1772816"/>
            <a:ext cx="1603073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serega\Desktop\Documents\libra200f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228857"/>
            <a:ext cx="3343275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serega\Desktop\Documents\GBL_NUTRILITE_ABOUT_IMG_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9" y="4479330"/>
            <a:ext cx="3779912" cy="237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1838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734</TotalTime>
  <Words>936</Words>
  <Application>Microsoft Office PowerPoint</Application>
  <PresentationFormat>Экран (4:3)</PresentationFormat>
  <Paragraphs>58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Лекция №25 Тема: возбудители вирусных инфекций</vt:lpstr>
      <vt:lpstr>План:</vt:lpstr>
      <vt:lpstr>Морфология</vt:lpstr>
      <vt:lpstr>Слайд 4</vt:lpstr>
      <vt:lpstr>Слайд 5</vt:lpstr>
      <vt:lpstr>Классификация вирусов</vt:lpstr>
      <vt:lpstr>Слайд 7</vt:lpstr>
      <vt:lpstr>Сравнительная характеристика ДНК и  РНК</vt:lpstr>
      <vt:lpstr>Слайд 9</vt:lpstr>
      <vt:lpstr>Методы культивирования вирусов.</vt:lpstr>
      <vt:lpstr>Слайд 11</vt:lpstr>
      <vt:lpstr>Слайд 12</vt:lpstr>
      <vt:lpstr>Взаимодействие вируса с клеткой хозяина</vt:lpstr>
      <vt:lpstr>Слайд 14</vt:lpstr>
      <vt:lpstr>Устойчивость вирусов к окружающей среде</vt:lpstr>
      <vt:lpstr>Микроскопическое исследование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Общая характеристика вирусов</dc:title>
  <dc:creator>serega</dc:creator>
  <cp:lastModifiedBy>petrukova</cp:lastModifiedBy>
  <cp:revision>32</cp:revision>
  <dcterms:created xsi:type="dcterms:W3CDTF">2013-11-23T07:57:35Z</dcterms:created>
  <dcterms:modified xsi:type="dcterms:W3CDTF">2013-12-03T05:09:05Z</dcterms:modified>
</cp:coreProperties>
</file>